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sldIdLst>
    <p:sldId id="257" r:id="rId2"/>
    <p:sldId id="256" r:id="rId3"/>
    <p:sldId id="265" r:id="rId4"/>
    <p:sldId id="262" r:id="rId5"/>
    <p:sldId id="264" r:id="rId6"/>
    <p:sldId id="263" r:id="rId7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303"/>
    <a:srgbClr val="006600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4: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openxmlformats.org/officeDocument/2006/relationships/image" Target="../media/image71.jpeg"/><Relationship Id="rId3" Type="http://schemas.openxmlformats.org/officeDocument/2006/relationships/image" Target="../media/image48.jpeg"/><Relationship Id="rId21" Type="http://schemas.openxmlformats.org/officeDocument/2006/relationships/image" Target="../media/image66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5" Type="http://schemas.openxmlformats.org/officeDocument/2006/relationships/image" Target="../media/image70.jpe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24" Type="http://schemas.openxmlformats.org/officeDocument/2006/relationships/image" Target="../media/image69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23" Type="http://schemas.openxmlformats.org/officeDocument/2006/relationships/image" Target="../media/image68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Lektion 4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748000" y="4329000"/>
            <a:ext cx="4545000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Utspel och spelteknik</a:t>
            </a: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ildobjekt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68" y="781071"/>
            <a:ext cx="2295000" cy="1873729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02" y="2513703"/>
            <a:ext cx="2301625" cy="18900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7356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Utspel mot sang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985421" y="1316061"/>
            <a:ext cx="3906047" cy="3646330"/>
            <a:chOff x="3113250" y="1489569"/>
            <a:chExt cx="1884750" cy="1759431"/>
          </a:xfrm>
        </p:grpSpPr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6800">
              <a:off x="3113250" y="1734587"/>
              <a:ext cx="784292" cy="146586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664">
              <a:off x="3209586" y="1654413"/>
              <a:ext cx="774842" cy="147157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462">
              <a:off x="3327257" y="1589095"/>
              <a:ext cx="757157" cy="143266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5979">
              <a:off x="3405036" y="1526700"/>
              <a:ext cx="784292" cy="147157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135">
              <a:off x="3475770" y="1498373"/>
              <a:ext cx="784292" cy="149438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9411">
              <a:off x="3557243" y="1490788"/>
              <a:ext cx="798465" cy="148868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747" y="1489569"/>
              <a:ext cx="789016" cy="146586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910">
              <a:off x="3776929" y="1492150"/>
              <a:ext cx="789016" cy="147157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36347">
              <a:off x="3916009" y="1516555"/>
              <a:ext cx="781229" cy="1475198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9085">
              <a:off x="4017202" y="1529211"/>
              <a:ext cx="789016" cy="146586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551">
              <a:off x="4135703" y="1591165"/>
              <a:ext cx="784292" cy="14772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883">
              <a:off x="4189467" y="1666969"/>
              <a:ext cx="784292" cy="147157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7360">
              <a:off x="4213708" y="1783132"/>
              <a:ext cx="784292" cy="146586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34" name="textruta 33"/>
          <p:cNvSpPr txBox="1"/>
          <p:nvPr/>
        </p:nvSpPr>
        <p:spPr>
          <a:xfrm>
            <a:off x="5685302" y="2667635"/>
            <a:ext cx="200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sekvens</a:t>
            </a:r>
          </a:p>
          <a:p>
            <a:pPr algn="ctr"/>
            <a:r>
              <a:rPr lang="sv-SE" sz="2000" b="1" dirty="0">
                <a:solidFill>
                  <a:srgbClr val="0070C0"/>
                </a:solidFill>
              </a:rPr>
              <a:t>d</a:t>
            </a:r>
            <a:r>
              <a:rPr lang="sv-SE" sz="2000" b="1" dirty="0" smtClean="0">
                <a:solidFill>
                  <a:srgbClr val="0070C0"/>
                </a:solidFill>
              </a:rPr>
              <a:t>et högsta kortet </a:t>
            </a:r>
            <a:endParaRPr lang="sv-SE" sz="2000" b="1" dirty="0">
              <a:solidFill>
                <a:srgbClr val="0070C0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343824" y="5133532"/>
            <a:ext cx="3334706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Mot Sang spelar vi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ut vår längsta färg.</a:t>
            </a:r>
            <a:endParaRPr lang="sv-SE" altLang="sv-SE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4" name="Bildobjekt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9100" y="3600122"/>
            <a:ext cx="2376075" cy="1939922"/>
          </a:xfrm>
          <a:prstGeom prst="rect">
            <a:avLst/>
          </a:prstGeom>
        </p:spPr>
      </p:pic>
      <p:sp>
        <p:nvSpPr>
          <p:cNvPr id="47" name="textruta 46"/>
          <p:cNvSpPr txBox="1"/>
          <p:nvPr/>
        </p:nvSpPr>
        <p:spPr>
          <a:xfrm>
            <a:off x="7105083" y="4381026"/>
            <a:ext cx="243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en fyrkorts färg</a:t>
            </a:r>
          </a:p>
          <a:p>
            <a:pPr algn="ctr"/>
            <a:r>
              <a:rPr lang="sv-SE" sz="2000" b="1" dirty="0" smtClean="0">
                <a:solidFill>
                  <a:srgbClr val="006600"/>
                </a:solidFill>
              </a:rPr>
              <a:t>3:e kortet uppifrån </a:t>
            </a:r>
            <a:endParaRPr lang="sv-SE" sz="2000" b="1" dirty="0">
              <a:solidFill>
                <a:srgbClr val="006600"/>
              </a:solidFill>
            </a:endParaRPr>
          </a:p>
        </p:txBody>
      </p:sp>
      <p:sp>
        <p:nvSpPr>
          <p:cNvPr id="48" name="textruta 47"/>
          <p:cNvSpPr txBox="1"/>
          <p:nvPr/>
        </p:nvSpPr>
        <p:spPr>
          <a:xfrm>
            <a:off x="4319294" y="5526246"/>
            <a:ext cx="277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en femkorts färg</a:t>
            </a:r>
          </a:p>
          <a:p>
            <a:pPr algn="ctr"/>
            <a:r>
              <a:rPr lang="sv-SE" sz="2000" b="1" dirty="0" smtClean="0">
                <a:solidFill>
                  <a:srgbClr val="006600"/>
                </a:solidFill>
              </a:rPr>
              <a:t>5:e kortet uppifrån</a:t>
            </a:r>
            <a:endParaRPr lang="sv-SE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ildobjekt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68" y="781071"/>
            <a:ext cx="2295000" cy="1873729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02" y="2513703"/>
            <a:ext cx="2301625" cy="18900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7356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Utspel mot sang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5685302" y="2667635"/>
            <a:ext cx="200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sekvens</a:t>
            </a:r>
          </a:p>
          <a:p>
            <a:pPr algn="ctr"/>
            <a:r>
              <a:rPr lang="sv-SE" sz="2000" b="1" dirty="0">
                <a:solidFill>
                  <a:srgbClr val="0070C0"/>
                </a:solidFill>
              </a:rPr>
              <a:t>d</a:t>
            </a:r>
            <a:r>
              <a:rPr lang="sv-SE" sz="2000" b="1" dirty="0" smtClean="0">
                <a:solidFill>
                  <a:srgbClr val="0070C0"/>
                </a:solidFill>
              </a:rPr>
              <a:t>et högsta kortet </a:t>
            </a:r>
            <a:endParaRPr lang="sv-SE" sz="2000" b="1" dirty="0">
              <a:solidFill>
                <a:srgbClr val="0070C0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10546" y="5282822"/>
            <a:ext cx="410936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Mot Sang spelar </a:t>
            </a: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vi ut </a:t>
            </a: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vår längsta </a:t>
            </a:r>
            <a:r>
              <a:rPr lang="sv-SE" altLang="sv-SE" sz="2800" b="1" dirty="0" smtClean="0">
                <a:solidFill>
                  <a:srgbClr val="0070C0"/>
                </a:solidFill>
                <a:latin typeface="+mn-lt"/>
              </a:rPr>
              <a:t>färg, dvs hjärter.</a:t>
            </a:r>
            <a:endParaRPr lang="sv-SE" altLang="sv-SE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4" name="Bildobjekt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00" y="3600122"/>
            <a:ext cx="2376075" cy="1939922"/>
          </a:xfrm>
          <a:prstGeom prst="rect">
            <a:avLst/>
          </a:prstGeom>
        </p:spPr>
      </p:pic>
      <p:sp>
        <p:nvSpPr>
          <p:cNvPr id="47" name="textruta 46"/>
          <p:cNvSpPr txBox="1"/>
          <p:nvPr/>
        </p:nvSpPr>
        <p:spPr>
          <a:xfrm>
            <a:off x="7105083" y="4381026"/>
            <a:ext cx="243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en fyrkorts färg</a:t>
            </a:r>
          </a:p>
          <a:p>
            <a:pPr algn="ctr"/>
            <a:r>
              <a:rPr lang="sv-SE" sz="2000" b="1" dirty="0" smtClean="0">
                <a:solidFill>
                  <a:srgbClr val="006600"/>
                </a:solidFill>
              </a:rPr>
              <a:t>3:e kortet uppifrån </a:t>
            </a:r>
            <a:endParaRPr lang="sv-SE" sz="2000" b="1" dirty="0">
              <a:solidFill>
                <a:srgbClr val="006600"/>
              </a:solidFill>
            </a:endParaRPr>
          </a:p>
        </p:txBody>
      </p:sp>
      <p:sp>
        <p:nvSpPr>
          <p:cNvPr id="48" name="textruta 47"/>
          <p:cNvSpPr txBox="1"/>
          <p:nvPr/>
        </p:nvSpPr>
        <p:spPr>
          <a:xfrm>
            <a:off x="4319294" y="5526246"/>
            <a:ext cx="277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Från en femkorts färg</a:t>
            </a:r>
          </a:p>
          <a:p>
            <a:pPr algn="ctr"/>
            <a:r>
              <a:rPr lang="sv-SE" sz="2000" b="1" dirty="0" smtClean="0">
                <a:solidFill>
                  <a:srgbClr val="006600"/>
                </a:solidFill>
              </a:rPr>
              <a:t>5:e kortet uppifrån</a:t>
            </a:r>
            <a:endParaRPr lang="sv-SE" sz="2000" b="1" dirty="0">
              <a:solidFill>
                <a:srgbClr val="0066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" y="1078522"/>
            <a:ext cx="4380125" cy="40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-13567" r="305" b="13567"/>
          <a:stretch/>
        </p:blipFill>
        <p:spPr>
          <a:xfrm>
            <a:off x="195943" y="1456154"/>
            <a:ext cx="6124083" cy="4814018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78581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Utspel mot trumf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927248" y="4773313"/>
            <a:ext cx="4696381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Mot trumf kan det vara bra att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spela ut en kort färg (</a:t>
            </a:r>
            <a:r>
              <a:rPr lang="sv-SE" altLang="sv-SE" sz="2400" b="1" dirty="0" smtClean="0">
                <a:solidFill>
                  <a:srgbClr val="0CB303"/>
                </a:solidFill>
                <a:latin typeface="+mn-lt"/>
              </a:rPr>
              <a:t>singel</a:t>
            </a:r>
            <a:r>
              <a:rPr lang="sv-SE" altLang="sv-SE" sz="2400" b="1" dirty="0" smtClean="0">
                <a:latin typeface="+mn-lt"/>
              </a:rPr>
              <a:t>) för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att kunna stjäla ett stick innan spelföraren hinner dra ut trumfen..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29560" y="926713"/>
            <a:ext cx="4265336" cy="19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rgbClr val="006600"/>
                </a:solidFill>
                <a:latin typeface="+mn-lt"/>
              </a:rPr>
              <a:t>Utspel efter 1-3-5 regeln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  <a:tabLst>
                <a:tab pos="3771900" algn="r"/>
              </a:tabLst>
            </a:pPr>
            <a:r>
              <a:rPr lang="sv-SE" altLang="sv-SE" sz="2400" b="1" dirty="0" smtClean="0">
                <a:solidFill>
                  <a:srgbClr val="000080"/>
                </a:solidFill>
                <a:latin typeface="+mn-lt"/>
              </a:rPr>
              <a:t>Högsta från sekvens</a:t>
            </a:r>
            <a:r>
              <a:rPr lang="sv-SE" altLang="sv-SE" sz="2400" b="1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sv-SE" altLang="sv-SE" sz="2400" b="1" dirty="0" smtClean="0">
                <a:solidFill>
                  <a:srgbClr val="006600"/>
                </a:solidFill>
                <a:latin typeface="+mn-lt"/>
              </a:rPr>
            </a:br>
            <a:endParaRPr lang="sv-SE" altLang="sv-SE" sz="2400" b="1" dirty="0">
              <a:solidFill>
                <a:srgbClr val="000080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  <a:tabLst>
                <a:tab pos="3771900" algn="r"/>
              </a:tabLst>
            </a:pPr>
            <a:r>
              <a:rPr lang="sv-SE" altLang="sv-SE" sz="2400" b="1" dirty="0" smtClean="0">
                <a:solidFill>
                  <a:srgbClr val="000080"/>
                </a:solidFill>
                <a:latin typeface="+mn-lt"/>
              </a:rPr>
              <a:t>3:e uppifrån från 4-korts färg</a:t>
            </a:r>
            <a:endParaRPr lang="sv-SE" altLang="sv-SE" sz="2400" b="1" dirty="0" smtClean="0">
              <a:solidFill>
                <a:srgbClr val="006600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  <a:tabLst>
                <a:tab pos="3771900" algn="r"/>
              </a:tabLst>
            </a:pPr>
            <a:r>
              <a:rPr lang="sv-SE" altLang="sv-SE" sz="2400" b="1" dirty="0" smtClean="0">
                <a:solidFill>
                  <a:srgbClr val="000080"/>
                </a:solidFill>
                <a:latin typeface="+mn-lt"/>
              </a:rPr>
              <a:t>5:e uppifrån från 5-korts färg </a:t>
            </a:r>
            <a:endParaRPr lang="sv-SE" altLang="sv-SE" sz="20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67103" y="1732797"/>
            <a:ext cx="287418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rgbClr val="002060"/>
                </a:solidFill>
                <a:latin typeface="+mn-lt"/>
              </a:rPr>
              <a:t>eller från singel</a:t>
            </a:r>
            <a:endParaRPr lang="sv-SE" altLang="sv-S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94076" y="1990666"/>
            <a:ext cx="222763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Hjärter är trumf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504351" y="3619441"/>
            <a:ext cx="272537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Utspel: Spader 2</a:t>
            </a:r>
            <a:endParaRPr lang="sv-SE" altLang="sv-S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8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849728" y="851001"/>
            <a:ext cx="4481018" cy="2871254"/>
            <a:chOff x="1173000" y="1359000"/>
            <a:chExt cx="3830192" cy="2454231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000" y="1359000"/>
              <a:ext cx="856731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000" y="1674000"/>
              <a:ext cx="844615" cy="132923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000" y="1944000"/>
              <a:ext cx="849808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00" y="1359000"/>
              <a:ext cx="860192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5" name="Bildobjekt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00" y="1629000"/>
              <a:ext cx="830769" cy="132923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00" y="1899000"/>
              <a:ext cx="853269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7" name="Bildobjekt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00" y="2169000"/>
              <a:ext cx="848077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00" y="2484000"/>
              <a:ext cx="867115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42" name="Bildobjekt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000" y="1359000"/>
              <a:ext cx="855589" cy="132746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43" name="Bildobjekt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000" y="1674000"/>
              <a:ext cx="852132" cy="132746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000" y="1359000"/>
              <a:ext cx="851538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40" name="Bildobjekt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000" y="1629000"/>
              <a:ext cx="860192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  <p:pic>
          <p:nvPicPr>
            <p:cNvPr id="41" name="Bildobjekt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000" y="1899000"/>
              <a:ext cx="855000" cy="1329231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240000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</p:pic>
      </p:grp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06291"/>
          </a:xfrm>
        </p:spPr>
        <p:txBody>
          <a:bodyPr/>
          <a:lstStyle/>
          <a:p>
            <a:r>
              <a:rPr lang="sv-SE" dirty="0" smtClean="0">
                <a:latin typeface="Arial Black" panose="020B0A04020102020204" pitchFamily="34" charset="0"/>
              </a:rPr>
              <a:t>Spelstrategi i </a:t>
            </a:r>
            <a:r>
              <a:rPr lang="sv-SE" dirty="0" err="1" smtClean="0">
                <a:latin typeface="Arial Black" panose="020B0A04020102020204" pitchFamily="34" charset="0"/>
              </a:rPr>
              <a:t>sangspel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1190227" y="3657600"/>
            <a:ext cx="3933249" cy="2465197"/>
            <a:chOff x="1574550" y="4085481"/>
            <a:chExt cx="2911616" cy="1824880"/>
          </a:xfrm>
        </p:grpSpPr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9812">
              <a:off x="1574550" y="4292792"/>
              <a:ext cx="1029937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3662">
              <a:off x="1743507" y="4247406"/>
              <a:ext cx="1040468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1237">
              <a:off x="1900640" y="4179208"/>
              <a:ext cx="1034149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7503">
              <a:off x="2050376" y="4175971"/>
              <a:ext cx="1017300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624">
              <a:off x="2198008" y="4143467"/>
              <a:ext cx="1048892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3546">
              <a:off x="2371072" y="4117517"/>
              <a:ext cx="1042574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099">
              <a:off x="2549329" y="4129067"/>
              <a:ext cx="1017300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851" y="4106432"/>
              <a:ext cx="1034149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5" name="Bildobjekt 2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83651">
              <a:off x="2835419" y="4085481"/>
              <a:ext cx="1035000" cy="1616461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887">
              <a:off x="3009907" y="4108619"/>
              <a:ext cx="1032043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70">
              <a:off x="3173338" y="4141143"/>
              <a:ext cx="1036255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6213">
              <a:off x="3314976" y="4193371"/>
              <a:ext cx="1040468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382">
              <a:off x="3443592" y="4260411"/>
              <a:ext cx="1042574" cy="1617569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763000" y="1514835"/>
            <a:ext cx="390747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Räkna antalet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säkra</a:t>
            </a:r>
            <a:r>
              <a:rPr lang="sv-SE" altLang="sv-SE" sz="2400" b="1" dirty="0" smtClean="0">
                <a:latin typeface="+mn-lt"/>
              </a:rPr>
              <a:t> stick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b="1" dirty="0" smtClean="0">
                <a:latin typeface="+mn-lt"/>
              </a:rPr>
              <a:t>Inget i spader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b="1" dirty="0" smtClean="0">
                <a:latin typeface="+mn-lt"/>
              </a:rPr>
              <a:t>Inget i hjärter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b="1" dirty="0" smtClean="0">
                <a:latin typeface="+mn-lt"/>
              </a:rPr>
              <a:t>Två i ruter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b="1" dirty="0" smtClean="0">
                <a:latin typeface="+mn-lt"/>
              </a:rPr>
              <a:t>Två i klöver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sv-SE" altLang="sv-SE" sz="2400" b="1" dirty="0" smtClean="0">
                <a:latin typeface="+mn-lt"/>
              </a:rPr>
              <a:t>Totalt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fyra säkra </a:t>
            </a:r>
            <a:r>
              <a:rPr lang="sv-SE" altLang="sv-SE" sz="2400" b="1" dirty="0" smtClean="0">
                <a:latin typeface="+mn-lt"/>
              </a:rPr>
              <a:t>stick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798763" y="3785672"/>
            <a:ext cx="3493018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 hjärter kan du godspela fyra stick, om du ger bort ett stick till hjärter ess.</a:t>
            </a:r>
            <a:endParaRPr lang="sv-SE" altLang="sv-SE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789527" y="4919909"/>
            <a:ext cx="3576145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Godspela</a:t>
            </a:r>
            <a:r>
              <a:rPr lang="sv-SE" altLang="sv-SE" sz="2400" b="1" dirty="0" smtClean="0">
                <a:latin typeface="+mn-lt"/>
              </a:rPr>
              <a:t> dina stick före du spelar dina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säkra</a:t>
            </a:r>
            <a:r>
              <a:rPr lang="sv-SE" altLang="sv-SE" sz="2400" b="1" dirty="0" smtClean="0">
                <a:latin typeface="+mn-lt"/>
              </a:rPr>
              <a:t> stick.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93890" y="3100344"/>
            <a:ext cx="1146983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Utspel: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Klöver Q</a:t>
            </a:r>
            <a:endParaRPr lang="sv-SE" altLang="sv-SE" sz="2000" dirty="0">
              <a:latin typeface="+mn-lt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46256" y="5792744"/>
            <a:ext cx="437803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Vinn det första sticket och spela hjärter!</a:t>
            </a:r>
            <a:endParaRPr lang="sv-SE" altLang="sv-SE" sz="2000" dirty="0">
              <a:latin typeface="+mn-lt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775671" y="1156089"/>
            <a:ext cx="29342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Uppgift: Att ta sju stick</a:t>
            </a:r>
          </a:p>
        </p:txBody>
      </p:sp>
    </p:spTree>
    <p:extLst>
      <p:ext uri="{BB962C8B-B14F-4D97-AF65-F5344CB8AC3E}">
        <p14:creationId xmlns:p14="http://schemas.microsoft.com/office/powerpoint/2010/main" val="19109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20819" y="282000"/>
            <a:ext cx="8543925" cy="761709"/>
          </a:xfrm>
        </p:spPr>
        <p:txBody>
          <a:bodyPr/>
          <a:lstStyle/>
          <a:p>
            <a:r>
              <a:rPr lang="sv-SE" dirty="0" smtClean="0">
                <a:latin typeface="Arial Black" panose="020B0A04020102020204" pitchFamily="34" charset="0"/>
              </a:rPr>
              <a:t>Spelstrategi i trumfspel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16" name="Grupp 15"/>
          <p:cNvGrpSpPr/>
          <p:nvPr/>
        </p:nvGrpSpPr>
        <p:grpSpPr>
          <a:xfrm>
            <a:off x="1015999" y="3770513"/>
            <a:ext cx="3874683" cy="2560454"/>
            <a:chOff x="4984484" y="3813812"/>
            <a:chExt cx="2538228" cy="1677303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3614">
              <a:off x="4984484" y="4034184"/>
              <a:ext cx="921964" cy="145693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5456">
              <a:off x="5111838" y="3991502"/>
              <a:ext cx="927655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1516">
              <a:off x="5237973" y="3918488"/>
              <a:ext cx="925758" cy="145693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1609">
              <a:off x="5360721" y="3889324"/>
              <a:ext cx="929552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1742">
              <a:off x="5507392" y="3871019"/>
              <a:ext cx="921964" cy="145693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90">
              <a:off x="5646573" y="3838282"/>
              <a:ext cx="933346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000" y="3817070"/>
              <a:ext cx="942831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01">
              <a:off x="5892504" y="3813812"/>
              <a:ext cx="939037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4630">
              <a:off x="6019432" y="3815120"/>
              <a:ext cx="942831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539">
              <a:off x="6181061" y="3846254"/>
              <a:ext cx="927655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2270">
              <a:off x="6317287" y="3868640"/>
              <a:ext cx="925758" cy="145693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816">
              <a:off x="6471121" y="3902652"/>
              <a:ext cx="937140" cy="14569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731">
              <a:off x="6599709" y="3941659"/>
              <a:ext cx="923003" cy="1467632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</p:grpSp>
      <p:grpSp>
        <p:nvGrpSpPr>
          <p:cNvPr id="20" name="Grupp 19"/>
          <p:cNvGrpSpPr/>
          <p:nvPr/>
        </p:nvGrpSpPr>
        <p:grpSpPr>
          <a:xfrm>
            <a:off x="570514" y="840509"/>
            <a:ext cx="4859945" cy="2971473"/>
            <a:chOff x="1230186" y="1429101"/>
            <a:chExt cx="4154091" cy="2539899"/>
          </a:xfrm>
        </p:grpSpPr>
        <p:grpSp>
          <p:nvGrpSpPr>
            <p:cNvPr id="31" name="Grupp 30"/>
            <p:cNvGrpSpPr/>
            <p:nvPr/>
          </p:nvGrpSpPr>
          <p:grpSpPr>
            <a:xfrm>
              <a:off x="4503000" y="1429101"/>
              <a:ext cx="881277" cy="2179898"/>
              <a:chOff x="4605772" y="1719000"/>
              <a:chExt cx="881277" cy="2179898"/>
            </a:xfrm>
          </p:grpSpPr>
          <p:pic>
            <p:nvPicPr>
              <p:cNvPr id="17" name="Bildobjekt 1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772" y="1719000"/>
                <a:ext cx="879375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18" name="Bildobjekt 1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772" y="2124000"/>
                <a:ext cx="879375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19" name="Bildobjekt 1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891" y="2529000"/>
                <a:ext cx="881158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</p:grpSp>
        <p:grpSp>
          <p:nvGrpSpPr>
            <p:cNvPr id="32" name="Grupp 31"/>
            <p:cNvGrpSpPr/>
            <p:nvPr/>
          </p:nvGrpSpPr>
          <p:grpSpPr>
            <a:xfrm>
              <a:off x="3479602" y="1429101"/>
              <a:ext cx="884348" cy="1684898"/>
              <a:chOff x="3479602" y="1719000"/>
              <a:chExt cx="884348" cy="1684898"/>
            </a:xfrm>
          </p:grpSpPr>
          <p:pic>
            <p:nvPicPr>
              <p:cNvPr id="21" name="Bildobjekt 2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9602" y="1719000"/>
                <a:ext cx="861537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1008" y="2034000"/>
                <a:ext cx="882942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</p:grpSp>
        <p:grpSp>
          <p:nvGrpSpPr>
            <p:cNvPr id="33" name="Grupp 32"/>
            <p:cNvGrpSpPr/>
            <p:nvPr/>
          </p:nvGrpSpPr>
          <p:grpSpPr>
            <a:xfrm>
              <a:off x="2356710" y="1429101"/>
              <a:ext cx="893645" cy="2539899"/>
              <a:chOff x="2356710" y="1719000"/>
              <a:chExt cx="893645" cy="2539899"/>
            </a:xfrm>
          </p:grpSpPr>
          <p:pic>
            <p:nvPicPr>
              <p:cNvPr id="23" name="Bildobjekt 2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545" y="1719000"/>
                <a:ext cx="881158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4" name="Bildobjekt 2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876" y="2109000"/>
                <a:ext cx="863321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5" name="Bildobjekt 2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711" y="2499000"/>
                <a:ext cx="882942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6" name="Bildobjekt 2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6710" y="2889000"/>
                <a:ext cx="893645" cy="136989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</p:grpSp>
        <p:grpSp>
          <p:nvGrpSpPr>
            <p:cNvPr id="34" name="Grupp 33"/>
            <p:cNvGrpSpPr/>
            <p:nvPr/>
          </p:nvGrpSpPr>
          <p:grpSpPr>
            <a:xfrm>
              <a:off x="1230186" y="1429101"/>
              <a:ext cx="883764" cy="2494898"/>
              <a:chOff x="1230186" y="1719000"/>
              <a:chExt cx="883764" cy="2494898"/>
            </a:xfrm>
          </p:grpSpPr>
          <p:pic>
            <p:nvPicPr>
              <p:cNvPr id="30" name="Bildobjekt 2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1008" y="1719000"/>
                <a:ext cx="882942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9" name="Bildobjekt 2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0891" y="2094000"/>
                <a:ext cx="881158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8" name="Bildobjekt 2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0186" y="2469000"/>
                <a:ext cx="870457" cy="136989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  <p:pic>
            <p:nvPicPr>
              <p:cNvPr id="27" name="Bildobjekt 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0538" y="2844000"/>
                <a:ext cx="875807" cy="136989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</p:pic>
        </p:grp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644522" y="1942280"/>
            <a:ext cx="3682473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I trumfspel är det oftast bra att spela trumf (spader) tills motståndarna får slut på sina trumf.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565726" y="3802245"/>
            <a:ext cx="360858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Det gäller att räkna till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sv-SE" altLang="sv-SE" sz="2400" b="1" dirty="0" smtClean="0">
                <a:latin typeface="+mn-lt"/>
              </a:rPr>
              <a:t>!</a:t>
            </a:r>
            <a:endParaRPr lang="sv-SE" altLang="sv-SE" sz="2400" b="1" dirty="0">
              <a:latin typeface="+mn-lt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984037" y="4811874"/>
            <a:ext cx="4631018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I detta fallet ska du spela spader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 </a:t>
            </a:r>
            <a:r>
              <a:rPr lang="sv-SE" altLang="sv-SE" sz="2400" b="1" dirty="0" smtClean="0">
                <a:latin typeface="+mn-lt"/>
              </a:rPr>
              <a:t>-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två gånger </a:t>
            </a:r>
            <a:r>
              <a:rPr lang="sv-SE" altLang="sv-SE" sz="2400" b="1" dirty="0" smtClean="0">
                <a:latin typeface="+mn-lt"/>
              </a:rPr>
              <a:t>om den sitter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2-2</a:t>
            </a:r>
            <a:r>
              <a:rPr lang="sv-SE" altLang="sv-SE" sz="2400" b="1" dirty="0" smtClean="0">
                <a:latin typeface="+mn-lt"/>
              </a:rPr>
              <a:t> och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 </a:t>
            </a:r>
            <a:r>
              <a:rPr lang="sv-SE" altLang="sv-SE" sz="2400" b="1" dirty="0" smtClean="0">
                <a:latin typeface="+mn-lt"/>
              </a:rPr>
              <a:t>-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tre gånger </a:t>
            </a:r>
            <a:r>
              <a:rPr lang="sv-SE" altLang="sv-SE" sz="2400" b="1" dirty="0" smtClean="0">
                <a:latin typeface="+mn-lt"/>
              </a:rPr>
              <a:t>om den sitter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3-1</a:t>
            </a:r>
            <a:endParaRPr lang="sv-SE" altLang="sv-SE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36872" y="3552926"/>
            <a:ext cx="1146983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Utspel: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Klöver Q</a:t>
            </a:r>
            <a:endParaRPr lang="sv-SE" altLang="sv-SE" sz="2000" dirty="0">
              <a:latin typeface="+mn-lt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728046" y="1098939"/>
            <a:ext cx="3396904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895350" indent="-895350"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Uppgift: Att ta sju stick med spader som trumf</a:t>
            </a:r>
          </a:p>
        </p:txBody>
      </p:sp>
    </p:spTree>
    <p:extLst>
      <p:ext uri="{BB962C8B-B14F-4D97-AF65-F5344CB8AC3E}">
        <p14:creationId xmlns:p14="http://schemas.microsoft.com/office/powerpoint/2010/main" val="3904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255</Words>
  <Application>Microsoft Office PowerPoint</Application>
  <PresentationFormat>A4 (210 x 297 mm)</PresentationFormat>
  <Paragraphs>52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Berlin Sans FB Demi</vt:lpstr>
      <vt:lpstr>Calibri</vt:lpstr>
      <vt:lpstr>Calibri Light</vt:lpstr>
      <vt:lpstr>Wingdings</vt:lpstr>
      <vt:lpstr>Office-tema</vt:lpstr>
      <vt:lpstr>PowerPoint-presentation</vt:lpstr>
      <vt:lpstr>Utspel mot sang</vt:lpstr>
      <vt:lpstr>Utspel mot sang</vt:lpstr>
      <vt:lpstr>Utspel mot trumf</vt:lpstr>
      <vt:lpstr>Spelstrategi i sangspel</vt:lpstr>
      <vt:lpstr>Spelstrategi i trumfspel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Janne</cp:lastModifiedBy>
  <cp:revision>81</cp:revision>
  <cp:lastPrinted>2017-05-30T06:54:19Z</cp:lastPrinted>
  <dcterms:created xsi:type="dcterms:W3CDTF">2017-05-29T10:48:30Z</dcterms:created>
  <dcterms:modified xsi:type="dcterms:W3CDTF">2018-01-30T08:44:59Z</dcterms:modified>
</cp:coreProperties>
</file>