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verlock" panose="020B060402020202020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6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439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15" name="Shape 15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1500" b="0" i="0" u="none" strike="noStrike" cap="none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BRIDGE</a:t>
              </a:r>
              <a:endParaRPr sz="8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4200" b="0" i="0" u="none" strike="noStrike" cap="non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THE #1 MIND SPORT</a:t>
              </a:r>
              <a:endParaRPr sz="42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53000" y="6453788"/>
            <a:ext cx="1111587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Lektion 2:</a:t>
            </a:r>
            <a:fld id="{00000000-1234-1234-1234-123412341234}" type="slidenum"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THE #1 MIND SPORT</a:t>
            </a:r>
            <a:endParaRPr sz="2800" b="0" i="0" u="none" strike="noStrike" cap="non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28937" y="1854001"/>
            <a:ext cx="8975972" cy="42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6">
            <a:alphaModFix/>
          </a:blip>
          <a:srcRect r="11010"/>
          <a:stretch/>
        </p:blipFill>
        <p:spPr>
          <a:xfrm>
            <a:off x="-1" y="0"/>
            <a:ext cx="99160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SvenskBridge_CMYK.eps"/>
          <p:cNvPicPr preferRelativeResize="0"/>
          <p:nvPr/>
        </p:nvPicPr>
        <p:blipFill rotWithShape="1">
          <a:blip r:embed="rId17">
            <a:alphaModFix/>
          </a:blip>
          <a:srcRect b="31313"/>
          <a:stretch/>
        </p:blipFill>
        <p:spPr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sv-SE" sz="18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Lektion 2</a:t>
            </a:r>
            <a:endParaRPr sz="185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3282800" y="4329000"/>
            <a:ext cx="32400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Honn</a:t>
            </a:r>
            <a:r>
              <a:rPr lang="sv-SE" sz="28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rpo</a:t>
            </a:r>
            <a:r>
              <a:rPr lang="sv-SE" sz="28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ng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il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 med 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trumf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7942" y="940606"/>
            <a:ext cx="4516017" cy="33451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75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Honn</a:t>
            </a:r>
            <a:r>
              <a:rPr lang="sv-SE" dirty="0" smtClean="0"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rpo</a:t>
            </a:r>
            <a:r>
              <a:rPr lang="sv-SE" dirty="0" smtClean="0"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ng </a:t>
            </a:r>
            <a:r>
              <a:rPr lang="sv-SE" sz="44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(hp)</a:t>
            </a:r>
            <a:endParaRPr sz="44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23000" y="1854000"/>
            <a:ext cx="1107811" cy="1746672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000" y="2674469"/>
            <a:ext cx="1121404" cy="1760265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3000" y="3508531"/>
            <a:ext cx="1128201" cy="1746672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3000" y="4329000"/>
            <a:ext cx="1141794" cy="1760265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Shape 107"/>
          <p:cNvSpPr txBox="1"/>
          <p:nvPr/>
        </p:nvSpPr>
        <p:spPr>
          <a:xfrm>
            <a:off x="2523000" y="2709000"/>
            <a:ext cx="1485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onge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073000" y="1899000"/>
            <a:ext cx="144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 (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3557281" y="4329000"/>
            <a:ext cx="148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Knekt (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3063000" y="3474000"/>
            <a:ext cx="2025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Dame (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ueen)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2073000" y="2218890"/>
            <a:ext cx="117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4 hp</a:t>
            </a:r>
            <a:endParaRPr sz="2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523000" y="3024000"/>
            <a:ext cx="117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 hp</a:t>
            </a:r>
            <a:endParaRPr sz="2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3063000" y="3789000"/>
            <a:ext cx="117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 hp</a:t>
            </a:r>
            <a:endParaRPr sz="2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3557281" y="4644000"/>
            <a:ext cx="117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 hp</a:t>
            </a:r>
            <a:endParaRPr sz="2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7326061" y="3750520"/>
            <a:ext cx="220982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 	– 6 hp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Hjerter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hp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Ruter 	– 5 hp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Kløver 	– 1 hp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Totalt 	– 12 hp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4253160" y="5734984"/>
            <a:ext cx="51427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rgbClr val="03A600"/>
                </a:solidFill>
                <a:latin typeface="Calibri"/>
                <a:ea typeface="Calibri"/>
                <a:cs typeface="Calibri"/>
                <a:sym typeface="Calibri"/>
              </a:rPr>
              <a:t>Totalt finnes det 40 hp i kortstokken </a:t>
            </a:r>
            <a:endParaRPr sz="2400" b="1" dirty="0">
              <a:solidFill>
                <a:srgbClr val="03A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14708" y="533804"/>
            <a:ext cx="8543925" cy="78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Melde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i MiniBridge</a:t>
            </a:r>
            <a:endParaRPr sz="44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025" y="2477225"/>
            <a:ext cx="3787226" cy="370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028000" y="5260470"/>
            <a:ext cx="360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928000" y="2276872"/>
            <a:ext cx="1520944" cy="30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Nord </a:t>
            </a:r>
            <a:r>
              <a:rPr lang="sv-S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Giver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2973000" y="4270470"/>
            <a:ext cx="765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2046624" y="4055302"/>
            <a:ext cx="567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 rot="799076">
            <a:off x="2744880" y="3776510"/>
            <a:ext cx="765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 rot="683816">
            <a:off x="2361624" y="4548222"/>
            <a:ext cx="765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5151266" y="2609594"/>
            <a:ext cx="409038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Nord &amp; Syd</a:t>
            </a:r>
            <a:r>
              <a:rPr lang="sv-SE" sz="2400" b="1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flest poeng til sammen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skal spille </a:t>
            </a:r>
            <a:r>
              <a:rPr lang="sv-SE" sz="2400" b="1" i="1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kontrakten</a:t>
            </a:r>
            <a:endParaRPr i="1" dirty="0">
              <a:solidFill>
                <a:schemeClr val="accent5"/>
              </a:solidFill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 har flest poeng i paret og blir </a:t>
            </a:r>
            <a:r>
              <a:rPr lang="sv-SE" sz="2400" b="1" i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spillfører</a:t>
            </a:r>
            <a:endParaRPr i="1" dirty="0">
              <a:solidFill>
                <a:schemeClr val="accent5"/>
              </a:solidFill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Nord blir </a:t>
            </a:r>
            <a:r>
              <a:rPr lang="sv-SE" sz="2400" b="1" i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blindemann</a:t>
            </a:r>
            <a:endParaRPr i="1" dirty="0">
              <a:solidFill>
                <a:schemeClr val="accent5"/>
              </a:solidFill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 blir </a:t>
            </a:r>
            <a:r>
              <a:rPr lang="sv-SE" sz="2400" b="1" i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utspiller</a:t>
            </a:r>
            <a:endParaRPr i="1" dirty="0">
              <a:solidFill>
                <a:schemeClr val="accent5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604107" y="1664728"/>
            <a:ext cx="78052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Nord er </a:t>
            </a:r>
            <a:r>
              <a:rPr lang="sv-SE" sz="24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Giver</a:t>
            </a:r>
            <a:r>
              <a:rPr lang="sv-SE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og begynner </a:t>
            </a:r>
            <a:r>
              <a:rPr lang="sv-SE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å </a:t>
            </a:r>
            <a:r>
              <a:rPr lang="sv-SE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fortelle </a:t>
            </a:r>
            <a:r>
              <a:rPr lang="sv-SE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antall honnørpoeng</a:t>
            </a:r>
            <a:r>
              <a:rPr lang="sv-SE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483364" y="5855491"/>
            <a:ext cx="1395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Spillefører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053873" y="3079964"/>
            <a:ext cx="1395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Utspiller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9365" y="217346"/>
            <a:ext cx="8543925" cy="82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H</a:t>
            </a:r>
            <a:r>
              <a:rPr lang="sv-SE" dirty="0" smtClean="0">
                <a:latin typeface="Arial Black"/>
                <a:ea typeface="Arial Black"/>
                <a:cs typeface="Arial Black"/>
                <a:sym typeface="Arial Black"/>
              </a:rPr>
              <a:t>va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jelder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v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 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trum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f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</a:t>
            </a:r>
            <a:r>
              <a:rPr lang="sv-SE" dirty="0" smtClean="0">
                <a:latin typeface="Arial Black"/>
                <a:ea typeface="Arial Black"/>
                <a:cs typeface="Arial Black"/>
                <a:sym typeface="Arial Black"/>
              </a:rPr>
              <a:t>il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 sz="44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842174" y="2066850"/>
            <a:ext cx="49680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 uten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kalles for grand (NT)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NT= No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Trump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858000" y="4419000"/>
            <a:ext cx="4590000" cy="1295400"/>
          </a:xfrm>
          <a:prstGeom prst="roundRect">
            <a:avLst>
              <a:gd name="adj" fmla="val 16657"/>
            </a:avLst>
          </a:prstGeom>
          <a:solidFill>
            <a:srgbClr val="FCFEB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</a:t>
            </a:r>
            <a:r>
              <a:rPr lang="sv-S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spilleren, </a:t>
            </a: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spiller det høyeste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kortet i utspilt farge, vinner stikket, </a:t>
            </a:r>
            <a:b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 </a:t>
            </a:r>
            <a:r>
              <a:rPr lang="sv-SE" sz="20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fremt </a:t>
            </a:r>
            <a:r>
              <a:rPr lang="sv-SE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 legger </a:t>
            </a:r>
            <a:r>
              <a:rPr lang="sv-SE" sz="20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trumf</a:t>
            </a:r>
            <a:r>
              <a:rPr lang="sv-S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40" name="Shape 140"/>
          <p:cNvSpPr/>
          <p:nvPr/>
        </p:nvSpPr>
        <p:spPr>
          <a:xfrm>
            <a:off x="842175" y="3969000"/>
            <a:ext cx="1114425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B0443"/>
              </a:buClr>
              <a:buSzPts val="2000"/>
              <a:buFont typeface="Calibri"/>
              <a:buNone/>
            </a:pPr>
            <a:r>
              <a:rPr lang="sv-SE" sz="2000" b="1">
                <a:solidFill>
                  <a:srgbClr val="BB0443"/>
                </a:solidFill>
                <a:latin typeface="Calibri"/>
                <a:ea typeface="Calibri"/>
                <a:cs typeface="Calibri"/>
                <a:sym typeface="Calibri"/>
              </a:rPr>
              <a:t>Regel 4: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880275" y="1298249"/>
            <a:ext cx="4663275" cy="5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 spilles med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uten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trumf.</a:t>
            </a:r>
            <a:endParaRPr dirty="0"/>
          </a:p>
        </p:txBody>
      </p:sp>
      <p:sp>
        <p:nvSpPr>
          <p:cNvPr id="142" name="Shape 142"/>
          <p:cNvSpPr txBox="1"/>
          <p:nvPr/>
        </p:nvSpPr>
        <p:spPr>
          <a:xfrm>
            <a:off x="829425" y="3159000"/>
            <a:ext cx="4695825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 den </a:t>
            </a:r>
            <a:r>
              <a:rPr lang="sv-SE" sz="24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valgte fargen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høyere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rangering.</a:t>
            </a:r>
            <a:endParaRPr dirty="0"/>
          </a:p>
        </p:txBody>
      </p:sp>
      <p:sp>
        <p:nvSpPr>
          <p:cNvPr id="143" name="Shape 143"/>
          <p:cNvSpPr txBox="1"/>
          <p:nvPr/>
        </p:nvSpPr>
        <p:spPr>
          <a:xfrm>
            <a:off x="6213000" y="1404000"/>
            <a:ext cx="1080000" cy="630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Spar er </a:t>
            </a:r>
            <a:r>
              <a:rPr lang="sv-SE" sz="16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trumf.</a:t>
            </a:r>
            <a:endParaRPr dirty="0"/>
          </a:p>
        </p:txBody>
      </p:sp>
      <p:sp>
        <p:nvSpPr>
          <p:cNvPr id="144" name="Shape 144"/>
          <p:cNvSpPr txBox="1"/>
          <p:nvPr/>
        </p:nvSpPr>
        <p:spPr>
          <a:xfrm>
            <a:off x="6978000" y="5184000"/>
            <a:ext cx="2070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Syd har ingen hjerter og vinner stikket!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272480" y="5823960"/>
            <a:ext cx="9219039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sv-SE" sz="2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år </a:t>
            </a:r>
            <a:r>
              <a:rPr lang="sv-SE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 har </a:t>
            </a:r>
            <a:r>
              <a:rPr lang="sv-SE" sz="2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minst 8 </a:t>
            </a:r>
            <a:r>
              <a:rPr lang="sv-SE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kort </a:t>
            </a:r>
            <a:r>
              <a:rPr lang="sv-SE" sz="2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til sammen </a:t>
            </a:r>
            <a:r>
              <a:rPr lang="sv-SE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 en farge, velger vi å spille med </a:t>
            </a:r>
            <a:r>
              <a:rPr lang="sv-SE" sz="2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denne </a:t>
            </a:r>
            <a:r>
              <a:rPr lang="sv-SE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som trumf.</a:t>
            </a:r>
            <a:endParaRPr sz="2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3000" y="2259001"/>
            <a:ext cx="934238" cy="1443651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514240" y="980728"/>
            <a:ext cx="928599" cy="1443651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8000" y="2259000"/>
            <a:ext cx="930479" cy="1443652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7518000" y="3609000"/>
            <a:ext cx="921079" cy="1443652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0" name="Shape 150"/>
          <p:cNvSpPr/>
          <p:nvPr/>
        </p:nvSpPr>
        <p:spPr>
          <a:xfrm>
            <a:off x="7573539" y="2575826"/>
            <a:ext cx="810000" cy="810000"/>
          </a:xfrm>
          <a:prstGeom prst="roundRect">
            <a:avLst>
              <a:gd name="adj" fmla="val 16667"/>
            </a:avLst>
          </a:prstGeom>
          <a:solidFill>
            <a:srgbClr val="03A6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67001" y="383600"/>
            <a:ext cx="3190999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MiniBridge</a:t>
            </a:r>
            <a:endParaRPr sz="3959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000" y="1269000"/>
            <a:ext cx="2970000" cy="2716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218000" y="3429000"/>
            <a:ext cx="360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08000" y="1044000"/>
            <a:ext cx="141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Nord Giver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3584848" y="279000"/>
            <a:ext cx="6003152" cy="566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spillerne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teller sine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hp, og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Giver begynner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melde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sine hp.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paret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tilsammen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 flest hp skal spille kontrakten. (NS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eks.)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 har flest hp i paret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blir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spillefører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Blindemann, Nord,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legger ned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kortene sine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bildesiden mot bordet fra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høyre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spar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hjerter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ruter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</a:t>
            </a:r>
            <a:r>
              <a:rPr lang="sv-SE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kløver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 bestemmer </a:t>
            </a:r>
            <a:r>
              <a:rPr lang="sv-SE" sz="2400" b="1" spc="-1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det skal spilles trumf </a:t>
            </a:r>
            <a:r>
              <a:rPr lang="sv-SE" sz="2400" b="1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 </a:t>
            </a:r>
            <a:r>
              <a:rPr lang="sv-SE" sz="2400" b="1" spc="-1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grand, og melder </a:t>
            </a:r>
            <a:r>
              <a:rPr lang="sv-SE" sz="2400" b="1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1NT,</a:t>
            </a:r>
            <a:r>
              <a:rPr lang="sv-SE" sz="2400" b="1" spc="-15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spc="-150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v-SE" sz="2400" b="1" spc="-150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</a:t>
            </a:r>
            <a:r>
              <a:rPr lang="sv-SE" sz="2400" b="1" spc="-1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1" spc="-15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v-SE" sz="2400" b="1" spc="-15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</a:t>
            </a:r>
            <a:r>
              <a:rPr lang="sv-SE" sz="2400" b="1" spc="-1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1" spc="-150" dirty="0" smtClean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v-SE" sz="2400" b="1" spc="-150" dirty="0" smtClean="0">
                <a:solidFill>
                  <a:srgbClr val="BF9000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</a:t>
            </a:r>
            <a:r>
              <a:rPr lang="sv-SE" sz="2400" b="1" spc="-1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1" spc="-150" dirty="0" smtClean="0">
                <a:solidFill>
                  <a:srgbClr val="03A6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v-SE" sz="2400" b="1" spc="-150" dirty="0" smtClean="0">
                <a:solidFill>
                  <a:srgbClr val="03A600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</a:t>
            </a:r>
            <a:endParaRPr spc="-150"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Etter utspillet snur blindemann opp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kortene sine. </a:t>
            </a:r>
            <a:endParaRPr lang="sv-SE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Spillefører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spiller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kontrakten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skriver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antall stikk vunnet i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protokollen.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67001" y="383600"/>
            <a:ext cx="8543925" cy="51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sv-SE" sz="3959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Spill </a:t>
            </a:r>
            <a:r>
              <a:rPr lang="sv-SE" sz="3959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med </a:t>
            </a:r>
            <a:r>
              <a:rPr lang="sv-SE" sz="3959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og uten </a:t>
            </a:r>
            <a:r>
              <a:rPr lang="sv-SE" sz="3959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trumf</a:t>
            </a:r>
            <a:endParaRPr sz="3959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75" y="1844824"/>
            <a:ext cx="3530221" cy="322930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938000" y="4509000"/>
            <a:ext cx="360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1173000" y="1855875"/>
            <a:ext cx="153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Nord Giver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3423000" y="1678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 spar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2343000" y="3744000"/>
            <a:ext cx="1035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935709" y="1086418"/>
            <a:ext cx="4005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Noto Sans Symbols"/>
              <a:buChar char="➢"/>
            </a:pPr>
            <a:r>
              <a:rPr lang="sv-SE" sz="2000" b="1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Nord &amp; Syd har flest </a:t>
            </a:r>
            <a:r>
              <a:rPr lang="sv-SE" sz="2000" b="1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poeng og skal spille kontrakten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Noto Sans Symbols"/>
              <a:buChar char="➢"/>
            </a:pPr>
            <a:r>
              <a:rPr lang="sv-SE" sz="2000" b="1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Syd har flest </a:t>
            </a:r>
            <a:r>
              <a:rPr lang="sv-SE" sz="2000" b="1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poeng </a:t>
            </a:r>
            <a:r>
              <a:rPr lang="sv-SE" sz="2000" b="1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 paret </a:t>
            </a:r>
            <a:r>
              <a:rPr lang="sv-SE" sz="2000" b="1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og </a:t>
            </a:r>
            <a:r>
              <a:rPr lang="sv-SE" sz="2000" b="1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blir </a:t>
            </a:r>
            <a:r>
              <a:rPr lang="sv-SE" sz="2000" b="1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spillefører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Noto Sans Symbols"/>
              <a:buChar char="➢"/>
            </a:pPr>
            <a:r>
              <a:rPr lang="sv-SE" sz="2000" b="1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Nord blir </a:t>
            </a:r>
            <a:r>
              <a:rPr lang="sv-SE" sz="2000" b="1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blindemann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Noto Sans Symbols"/>
              <a:buChar char="➢"/>
            </a:pPr>
            <a:r>
              <a:rPr lang="sv-SE" sz="2000" b="1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Vest </a:t>
            </a:r>
            <a:r>
              <a:rPr lang="sv-SE" sz="2000" b="1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blir </a:t>
            </a:r>
            <a:r>
              <a:rPr lang="sv-SE" sz="2000" b="1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utspiller</a:t>
            </a:r>
            <a:endParaRPr dirty="0"/>
          </a:p>
        </p:txBody>
      </p:sp>
      <p:sp>
        <p:nvSpPr>
          <p:cNvPr id="171" name="Shape 171"/>
          <p:cNvSpPr txBox="1"/>
          <p:nvPr/>
        </p:nvSpPr>
        <p:spPr>
          <a:xfrm>
            <a:off x="5008418" y="3028291"/>
            <a:ext cx="4365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Nå fortsetter </a:t>
            </a:r>
            <a:r>
              <a:rPr lang="sv-SE" sz="2000" b="1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meldingene </a:t>
            </a:r>
            <a:r>
              <a:rPr lang="sv-SE" sz="2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for å se om vi har </a:t>
            </a:r>
            <a:r>
              <a:rPr lang="sv-SE" sz="2000" b="1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noen </a:t>
            </a:r>
            <a:r>
              <a:rPr lang="sv-SE" sz="2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felles </a:t>
            </a:r>
            <a:r>
              <a:rPr lang="sv-SE" sz="2000" b="1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trumffarge</a:t>
            </a:r>
            <a:r>
              <a:rPr lang="sv-SE" sz="2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4880290" y="3829055"/>
            <a:ext cx="46701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1200"/>
              </a:spcBef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Syd, som spillefører, spør Nord etter antall </a:t>
            </a:r>
            <a:b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spar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hjerter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ruter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sv-SE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kløver</a:t>
            </a:r>
            <a:endParaRPr lang="sv-SE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 finner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minst åtte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 i en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farge,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blir fargen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llers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spiller Syd grand</a:t>
            </a:r>
            <a:endParaRPr dirty="0"/>
          </a:p>
        </p:txBody>
      </p:sp>
      <p:sp>
        <p:nvSpPr>
          <p:cNvPr id="173" name="Shape 173"/>
          <p:cNvSpPr/>
          <p:nvPr/>
        </p:nvSpPr>
        <p:spPr>
          <a:xfrm>
            <a:off x="363000" y="5499000"/>
            <a:ext cx="4140000" cy="755400"/>
          </a:xfrm>
          <a:prstGeom prst="roundRect">
            <a:avLst>
              <a:gd name="adj" fmla="val 16657"/>
            </a:avLst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 </a:t>
            </a:r>
            <a:r>
              <a:rPr lang="sv-S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 </a:t>
            </a: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 motparten ikke har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flere </a:t>
            </a: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igjen, så fort du kan.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63000" y="5047679"/>
            <a:ext cx="2340000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lang="sv-SE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Tips til </a:t>
            </a:r>
            <a:r>
              <a:rPr lang="sv-SE" sz="20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spillefører:</a:t>
            </a:r>
            <a:endParaRPr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315</Words>
  <Application>Microsoft Office PowerPoint</Application>
  <PresentationFormat>A4 (210 x 297 mm)</PresentationFormat>
  <Paragraphs>69</Paragraphs>
  <Slides>6</Slides>
  <Notes>6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Calibri</vt:lpstr>
      <vt:lpstr>Overlock</vt:lpstr>
      <vt:lpstr>Arial Black</vt:lpstr>
      <vt:lpstr>Symbol</vt:lpstr>
      <vt:lpstr>Noto Sans Symbols</vt:lpstr>
      <vt:lpstr>Arial</vt:lpstr>
      <vt:lpstr>Office-tema</vt:lpstr>
      <vt:lpstr>PowerPoint-presentasjon</vt:lpstr>
      <vt:lpstr>Honnørpoeng (hp)</vt:lpstr>
      <vt:lpstr>Melde i MiniBridge</vt:lpstr>
      <vt:lpstr>Hva gjelder ved trumfspill?</vt:lpstr>
      <vt:lpstr>MiniBridge</vt:lpstr>
      <vt:lpstr>Spill med og uten trumf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Marianne Harding</cp:lastModifiedBy>
  <cp:revision>29</cp:revision>
  <dcterms:modified xsi:type="dcterms:W3CDTF">2018-08-16T11:47:01Z</dcterms:modified>
</cp:coreProperties>
</file>