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</p:sldMasterIdLst>
  <p:notesMasterIdLst>
    <p:notesMasterId r:id="rId21"/>
  </p:notesMasterIdLst>
  <p:sldIdLst>
    <p:sldId id="271" r:id="rId4"/>
    <p:sldId id="285" r:id="rId5"/>
    <p:sldId id="275" r:id="rId6"/>
    <p:sldId id="282" r:id="rId7"/>
    <p:sldId id="272" r:id="rId8"/>
    <p:sldId id="277" r:id="rId9"/>
    <p:sldId id="278" r:id="rId10"/>
    <p:sldId id="279" r:id="rId11"/>
    <p:sldId id="280" r:id="rId12"/>
    <p:sldId id="274" r:id="rId13"/>
    <p:sldId id="281" r:id="rId14"/>
    <p:sldId id="286" r:id="rId15"/>
    <p:sldId id="291" r:id="rId16"/>
    <p:sldId id="287" r:id="rId17"/>
    <p:sldId id="288" r:id="rId18"/>
    <p:sldId id="289" r:id="rId19"/>
    <p:sldId id="290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ejaVu Sans"/>
        <a:cs typeface="DejaVu San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ejaVu Sans"/>
        <a:cs typeface="DejaVu San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ejaVu Sans"/>
        <a:cs typeface="DejaVu San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ejaVu Sans"/>
        <a:cs typeface="DejaVu San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5600" cy="124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B3CAB-F5FF-4CDA-8C60-FA39929A8E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A2F4D-37D9-46FD-BB27-C3C62159086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6353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ED41B-5E45-481D-93EB-F7F97DDDA05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8273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2638" cy="59832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328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024BA-E612-4A30-A0EC-F76F509278E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7421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5313" cy="14335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44F66-C84B-4C38-93B4-9806E9EA61E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4239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44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028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7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55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949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87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751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0D160-2A36-458E-9CE4-7DF88F6E4BF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84390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549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733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195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2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809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043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534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486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310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24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D7F6-0E53-40FB-A174-061A33118E4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4668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251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267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173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090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86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20E3C-4F84-4AF8-A176-3FBC7BD3A17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3069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ADEC3-4AAC-4F5F-BF1E-F60225D7856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0360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B8982-18ED-47BC-9B09-D030FF14BBE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6913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F16B5-1AD9-4B34-97A8-8218B7822C7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1581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AF46D-A34D-4860-B0DF-686A44FD87A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6229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D280B-77BF-44DF-BC2D-C0EECFD2228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9039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53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titteltekstformatet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formatet på disposisjonsteksten</a:t>
            </a:r>
          </a:p>
          <a:p>
            <a:pPr lvl="1"/>
            <a:r>
              <a:rPr lang="en-GB" altLang="nb-NO"/>
              <a:t>Andre disposisjonsnivå</a:t>
            </a:r>
          </a:p>
          <a:p>
            <a:pPr lvl="2"/>
            <a:r>
              <a:rPr lang="en-GB" altLang="nb-NO"/>
              <a:t>Tredje disposisjonsnivå</a:t>
            </a:r>
          </a:p>
          <a:p>
            <a:pPr lvl="3"/>
            <a:r>
              <a:rPr lang="en-GB" altLang="nb-NO"/>
              <a:t>Fjerde disposisjonsnivå</a:t>
            </a:r>
          </a:p>
          <a:p>
            <a:pPr lvl="4"/>
            <a:r>
              <a:rPr lang="en-GB" altLang="nb-NO"/>
              <a:t>Femte disposisjonsnivå</a:t>
            </a:r>
          </a:p>
          <a:p>
            <a:pPr lvl="4"/>
            <a:r>
              <a:rPr lang="en-GB" altLang="nb-NO"/>
              <a:t>Sjette disposisjonsnivå</a:t>
            </a:r>
          </a:p>
          <a:p>
            <a:pPr lvl="4"/>
            <a:r>
              <a:rPr lang="en-GB" altLang="nb-NO"/>
              <a:t>Sjuende disposisjonsnivå</a:t>
            </a:r>
          </a:p>
          <a:p>
            <a:pPr lvl="4"/>
            <a:r>
              <a:rPr lang="en-GB" altLang="nb-NO"/>
              <a:t>Åttende disposisjonsnivå</a:t>
            </a:r>
          </a:p>
          <a:p>
            <a:pPr lvl="4"/>
            <a:r>
              <a:rPr lang="en-GB" altLang="nb-NO"/>
              <a:t>Niende disposisjonsnivå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96A69F-EFAA-4BEA-BEE4-AAB2FA8EE1C2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9E3C-0BF0-4CF0-9FFD-540B1FAB4A95}" type="datetimeFigureOut">
              <a:rPr lang="nb-NO" smtClean="0"/>
              <a:pPr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A9C8-93A6-49C0-9DEF-CF1710D2FED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41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CA2A-ADE5-4F9B-96E5-8EDBCCC4C727}" type="datetimeFigureOut">
              <a:rPr lang="nb-NO" smtClean="0"/>
              <a:t>22.04.2017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2CBE-C74B-45EF-966C-565C7FA997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731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909638"/>
            <a:ext cx="8218488" cy="1249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b-NO" altLang="nb-NO" dirty="0"/>
              <a:t>Strategi rekruttering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2756" y="1844824"/>
            <a:ext cx="8218488" cy="2350120"/>
          </a:xfrm>
        </p:spPr>
        <p:txBody>
          <a:bodyPr lIns="0" tIns="0" rIns="0" bIns="0" anchor="ctr"/>
          <a:lstStyle/>
          <a:p>
            <a:pPr marL="0" indent="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b-NO" altLang="nb-NO" dirty="0">
                <a:solidFill>
                  <a:srgbClr val="898989"/>
                </a:solidFill>
              </a:rPr>
              <a:t>Felles retning og mål for </a:t>
            </a:r>
            <a:br>
              <a:rPr lang="nb-NO" altLang="nb-NO" dirty="0">
                <a:solidFill>
                  <a:srgbClr val="898989"/>
                </a:solidFill>
              </a:rPr>
            </a:br>
            <a:r>
              <a:rPr lang="nb-NO" altLang="nb-NO" dirty="0">
                <a:solidFill>
                  <a:srgbClr val="898989"/>
                </a:solidFill>
              </a:rPr>
              <a:t>langsiktig rekrutteringsarbeid</a:t>
            </a:r>
          </a:p>
        </p:txBody>
      </p:sp>
      <p:pic>
        <p:nvPicPr>
          <p:cNvPr id="1026" name="Picture 2" descr="Image result for strate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5040560" cy="19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Strategien må komme fra DERE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Forankret i alle ledd i organisasjonen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Avklare arbeidsforhold – hvem gjør hva?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Prosess</a:t>
            </a:r>
          </a:p>
        </p:txBody>
      </p:sp>
    </p:spTree>
    <p:extLst>
      <p:ext uri="{BB962C8B-B14F-4D97-AF65-F5344CB8AC3E}">
        <p14:creationId xmlns:p14="http://schemas.microsoft.com/office/powerpoint/2010/main" val="141426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Arbeidsgruppen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15313" cy="45116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Helge Stanghelle (leder)</a:t>
            </a:r>
            <a:br>
              <a:rPr lang="nb-NO" dirty="0"/>
            </a:br>
            <a:r>
              <a:rPr lang="nb-NO" dirty="0"/>
              <a:t>Marianne Harding</a:t>
            </a:r>
            <a:br>
              <a:rPr lang="nb-NO" dirty="0"/>
            </a:br>
            <a:r>
              <a:rPr lang="nb-NO" dirty="0"/>
              <a:t>Per Watz</a:t>
            </a:r>
            <a:br>
              <a:rPr lang="nb-NO" dirty="0"/>
            </a:br>
            <a:r>
              <a:rPr lang="nb-NO" dirty="0"/>
              <a:t>Finn </a:t>
            </a:r>
            <a:r>
              <a:rPr lang="nb-NO" dirty="0" err="1"/>
              <a:t>Brandsnes</a:t>
            </a:r>
            <a:br>
              <a:rPr lang="nb-NO" dirty="0"/>
            </a:br>
            <a:r>
              <a:rPr lang="nb-NO" dirty="0"/>
              <a:t>Camilla Røed Oppegaard</a:t>
            </a:r>
            <a:br>
              <a:rPr lang="nb-NO" dirty="0"/>
            </a:br>
            <a:r>
              <a:rPr lang="nb-NO" dirty="0"/>
              <a:t>Anders Holmen Gundersen</a:t>
            </a:r>
          </a:p>
        </p:txBody>
      </p:sp>
      <p:pic>
        <p:nvPicPr>
          <p:cNvPr id="1026" name="Picture 2" descr="Image result for camilla røed oppega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37" y="4941168"/>
            <a:ext cx="2564567" cy="17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nn brands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73" y="4941168"/>
            <a:ext cx="1529943" cy="17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ders holmen gunder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32" y="4941168"/>
            <a:ext cx="1468340" cy="17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er wa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76" y="4941168"/>
            <a:ext cx="1297164" cy="174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elge stanghel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3" y="4941167"/>
            <a:ext cx="1136835" cy="174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4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15313" cy="4925144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Kartlegge: Hva har vi gjort, hva funker, hva har feilet. Hvorfor?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Hva har vi? Materiell, personer, arenaer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Analyse av medlemsmassen – hva skjer hvis vi velger å ikke rekruttere/rekruttere innen et bestemt sjikt. Erik </a:t>
            </a:r>
            <a:r>
              <a:rPr lang="nb-NO" dirty="0" err="1"/>
              <a:t>Bølviken</a:t>
            </a:r>
            <a:r>
              <a:rPr lang="nb-NO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Inkludere alle organisasjonsledd: Hvilke valg har vi? Hva tror vi (klubbene, kretsene) på?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Velge</a:t>
            </a:r>
          </a:p>
        </p:txBody>
      </p:sp>
    </p:spTree>
    <p:extLst>
      <p:ext uri="{BB962C8B-B14F-4D97-AF65-F5344CB8AC3E}">
        <p14:creationId xmlns:p14="http://schemas.microsoft.com/office/powerpoint/2010/main" val="242225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Statistisk analyse av medlemslisten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27951" t="12182" r="9050" b="24788"/>
          <a:stretch/>
        </p:blipFill>
        <p:spPr>
          <a:xfrm>
            <a:off x="323528" y="1484783"/>
            <a:ext cx="8760973" cy="49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7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Forankre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Kretser og klubber foreslår og prioriterer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Arbeidsgruppen foreslår en strategi ut fra innhentet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Strategi vedtas av Bridgetinget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Vi har valgt en strategi, men hvem skal gjøre hva? Derfor må arbeidsgruppens leveranse også inneholde en avklaring av roller</a:t>
            </a:r>
          </a:p>
        </p:txBody>
      </p:sp>
    </p:spTree>
    <p:extLst>
      <p:ext uri="{BB962C8B-B14F-4D97-AF65-F5344CB8AC3E}">
        <p14:creationId xmlns:p14="http://schemas.microsoft.com/office/powerpoint/2010/main" val="306136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Implementere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Nå skal vi sette planen ut i livet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Men hvem skal gjøre hva?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Hva gjør </a:t>
            </a:r>
            <a:r>
              <a:rPr lang="nb-NO" dirty="0" err="1"/>
              <a:t>NBFs</a:t>
            </a:r>
            <a:r>
              <a:rPr lang="nb-NO" dirty="0"/>
              <a:t> administrasjon?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Hva gjør styret?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Hva gjør klubben?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Hva gjør kretsen?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Skal vi hente inn noen utenfra? </a:t>
            </a:r>
          </a:p>
        </p:txBody>
      </p:sp>
    </p:spTree>
    <p:extLst>
      <p:ext uri="{BB962C8B-B14F-4D97-AF65-F5344CB8AC3E}">
        <p14:creationId xmlns:p14="http://schemas.microsoft.com/office/powerpoint/2010/main" val="234803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Kan vi ikke gjøre det vi vil da?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Velg gjerne lokalt </a:t>
            </a:r>
            <a:r>
              <a:rPr lang="nb-NO" i="1" dirty="0"/>
              <a:t>i tillegg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Tiltak som dere tror på og ønsker å satse på lokalt, kan dere selvfølgelig gjøre uansett om det er inkludert i de prioriterte områdene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Områdene som blir prioritert i strategien, er der man kan forvente nyutvikling fra forbundet og støtte fra andre lokale klubber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188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vi nå?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Selv om det er vanskelig å la være - ingen konkrete forslag her og nå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Kretsene har sagt ja til å jobbe med dette – og vi håper de fleste kretser vil involvere alle klubbene i prosessen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Inkluder hele klubben</a:t>
            </a:r>
          </a:p>
        </p:txBody>
      </p:sp>
    </p:spTree>
    <p:extLst>
      <p:ext uri="{BB962C8B-B14F-4D97-AF65-F5344CB8AC3E}">
        <p14:creationId xmlns:p14="http://schemas.microsoft.com/office/powerpoint/2010/main" val="150886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rekruttering?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2165627"/>
            <a:ext cx="7886700" cy="3263504"/>
          </a:xfrm>
        </p:spPr>
        <p:txBody>
          <a:bodyPr/>
          <a:lstStyle/>
          <a:p>
            <a:r>
              <a:rPr lang="nb-NO" dirty="0"/>
              <a:t>Markedsføring av klubben/bridge generelt</a:t>
            </a:r>
          </a:p>
          <a:p>
            <a:pPr lvl="1"/>
            <a:r>
              <a:rPr lang="nb-NO" dirty="0"/>
              <a:t>Hvem skal gjøre dette?</a:t>
            </a:r>
          </a:p>
          <a:p>
            <a:r>
              <a:rPr lang="nb-NO" dirty="0"/>
              <a:t>Holde kurs</a:t>
            </a:r>
          </a:p>
          <a:p>
            <a:pPr lvl="1"/>
            <a:r>
              <a:rPr lang="nb-NO" dirty="0"/>
              <a:t>Få tak i kursdeltakere. (Hvem gjør det?)</a:t>
            </a:r>
          </a:p>
          <a:p>
            <a:pPr lvl="1"/>
            <a:r>
              <a:rPr lang="nb-NO" dirty="0"/>
              <a:t>Få tak i kursholder</a:t>
            </a:r>
          </a:p>
          <a:p>
            <a:pPr lvl="1"/>
            <a:r>
              <a:rPr lang="nb-NO" dirty="0"/>
              <a:t>10-12 kvelder / helgekurs</a:t>
            </a:r>
          </a:p>
          <a:p>
            <a:r>
              <a:rPr lang="nb-NO" sz="2000" dirty="0"/>
              <a:t>Ta vare på spillerne etter endt kurs</a:t>
            </a:r>
          </a:p>
          <a:p>
            <a:pPr lvl="1"/>
            <a:r>
              <a:rPr lang="nb-NO" dirty="0"/>
              <a:t>Hvordan? Hvem gjør det?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33" y="4841683"/>
            <a:ext cx="8198335" cy="1174895"/>
          </a:xfrm>
          <a:prstGeom prst="rect">
            <a:avLst/>
          </a:prstGeom>
        </p:spPr>
      </p:pic>
      <p:sp>
        <p:nvSpPr>
          <p:cNvPr id="5" name="Pil: ned 4"/>
          <p:cNvSpPr/>
          <p:nvPr/>
        </p:nvSpPr>
        <p:spPr>
          <a:xfrm>
            <a:off x="5695122" y="1578180"/>
            <a:ext cx="3448878" cy="3423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 defTabSz="6858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</a:pPr>
            <a:r>
              <a:rPr lang="nb-NO" sz="1350" dirty="0">
                <a:solidFill>
                  <a:prstClr val="white"/>
                </a:solidFill>
                <a:latin typeface="Calibri" panose="020F0502020204030204"/>
              </a:rPr>
              <a:t>Alle som har gått et kurs tidligere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white"/>
                </a:solidFill>
                <a:latin typeface="Calibri" panose="020F0502020204030204"/>
              </a:rPr>
              <a:t>b) Spillere som har tatt en pause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nb-NO" sz="1350" dirty="0">
                <a:solidFill>
                  <a:prstClr val="white"/>
                </a:solidFill>
                <a:latin typeface="Calibri" panose="020F0502020204030204"/>
              </a:rPr>
              <a:t>c) Mangler makker</a:t>
            </a:r>
          </a:p>
        </p:txBody>
      </p:sp>
    </p:spTree>
    <p:extLst>
      <p:ext uri="{BB962C8B-B14F-4D97-AF65-F5344CB8AC3E}">
        <p14:creationId xmlns:p14="http://schemas.microsoft.com/office/powerpoint/2010/main" val="24490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en strategi?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En strategi er en plan eller angrepsmåte for å nå et mål.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1" dirty="0"/>
              <a:t>Strategi</a:t>
            </a:r>
            <a:r>
              <a:rPr lang="nb-NO" dirty="0"/>
              <a:t> handler mer om </a:t>
            </a:r>
            <a:r>
              <a:rPr lang="nb-NO" b="1" dirty="0"/>
              <a:t>hva</a:t>
            </a:r>
            <a:r>
              <a:rPr lang="nb-NO" dirty="0"/>
              <a:t> som skal gjøres enn om hvordan noe skal gjøres. </a:t>
            </a:r>
          </a:p>
        </p:txBody>
      </p:sp>
      <p:pic>
        <p:nvPicPr>
          <p:cNvPr id="2050" name="Picture 2" descr="Image result for strategic pla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768282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2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VISJON 2020: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700808"/>
            <a:ext cx="8018393" cy="926720"/>
          </a:xfrm>
          <a:ln w="38100"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0" indent="0" algn="ctr"/>
            <a:r>
              <a:rPr lang="nb-NO" sz="3000" dirty="0"/>
              <a:t>Et yrende aktivt bridgemiljø skaper glede, kunnskap og muligheter for mennesker i alle aldre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4464496" cy="2969687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9"/>
            <a:ext cx="3955645" cy="29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3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en strategi?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57200" y="1268760"/>
            <a:ext cx="8215313" cy="52578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«Vi må satse på de unge – ellers dør bridgen ut» kretsleder Nord-Norge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«Vi må satse på de som er 40+, for de unge bare forsvinner» kretsleder Øst-Norge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«Nå til dags foregår all spilling på nett, og det er der rekrutteringen i fremtiden må foregå»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«Bridge kan spilles av alle uansett språk og bakgrunn, hvorfor satser ikke NBF på kurs på alle innvandrere?»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«Alle norske bedrifter bør ha en bridgeklubb»</a:t>
            </a:r>
          </a:p>
        </p:txBody>
      </p:sp>
    </p:spTree>
    <p:extLst>
      <p:ext uri="{BB962C8B-B14F-4D97-AF65-F5344CB8AC3E}">
        <p14:creationId xmlns:p14="http://schemas.microsoft.com/office/powerpoint/2010/main" val="19186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/>
          </a:bodyPr>
          <a:lstStyle/>
          <a:p>
            <a:r>
              <a:rPr lang="nb-NO" sz="2400" dirty="0"/>
              <a:t>2009-2012</a:t>
            </a:r>
          </a:p>
        </p:txBody>
      </p:sp>
      <p:cxnSp>
        <p:nvCxnSpPr>
          <p:cNvPr id="5" name="Rett pil 4"/>
          <p:cNvCxnSpPr/>
          <p:nvPr/>
        </p:nvCxnSpPr>
        <p:spPr>
          <a:xfrm>
            <a:off x="323528" y="2664296"/>
            <a:ext cx="842493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 6"/>
          <p:cNvCxnSpPr/>
          <p:nvPr/>
        </p:nvCxnSpPr>
        <p:spPr>
          <a:xfrm flipV="1">
            <a:off x="611560" y="260648"/>
            <a:ext cx="0" cy="2403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3059832" y="24482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7596336" y="24482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652120" y="24482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115616" y="24482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323528" y="24482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2007</a:t>
            </a:r>
          </a:p>
        </p:txBody>
      </p:sp>
      <p:sp>
        <p:nvSpPr>
          <p:cNvPr id="29" name="Rektangel 28"/>
          <p:cNvSpPr/>
          <p:nvPr/>
        </p:nvSpPr>
        <p:spPr>
          <a:xfrm>
            <a:off x="4427984" y="864096"/>
            <a:ext cx="108012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Åpningsturnering BBO Nordic</a:t>
            </a:r>
          </a:p>
        </p:txBody>
      </p:sp>
      <p:sp>
        <p:nvSpPr>
          <p:cNvPr id="30" name="Rektangel 29"/>
          <p:cNvSpPr/>
          <p:nvPr/>
        </p:nvSpPr>
        <p:spPr>
          <a:xfrm>
            <a:off x="3563888" y="864096"/>
            <a:ext cx="79208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Spill Bridge 1 - 2</a:t>
            </a:r>
          </a:p>
        </p:txBody>
      </p:sp>
      <p:sp>
        <p:nvSpPr>
          <p:cNvPr id="31" name="Avrundet rektangel 30"/>
          <p:cNvSpPr/>
          <p:nvPr/>
        </p:nvSpPr>
        <p:spPr>
          <a:xfrm>
            <a:off x="4067944" y="1512168"/>
            <a:ext cx="1296144" cy="4766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Juniorfond: Et Spill for Fremtiden</a:t>
            </a:r>
          </a:p>
        </p:txBody>
      </p:sp>
      <p:sp>
        <p:nvSpPr>
          <p:cNvPr id="32" name="Avrundet rektangel 31"/>
          <p:cNvSpPr/>
          <p:nvPr/>
        </p:nvSpPr>
        <p:spPr>
          <a:xfrm>
            <a:off x="3203848" y="3168352"/>
            <a:ext cx="1126976" cy="4766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Første møte utvalg medlemsk</a:t>
            </a:r>
          </a:p>
        </p:txBody>
      </p:sp>
      <p:sp>
        <p:nvSpPr>
          <p:cNvPr id="39" name="Ellipse 38"/>
          <p:cNvSpPr/>
          <p:nvPr/>
        </p:nvSpPr>
        <p:spPr>
          <a:xfrm>
            <a:off x="2483768" y="2725271"/>
            <a:ext cx="1008112" cy="4430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Kampanje: 1-2-3</a:t>
            </a:r>
          </a:p>
        </p:txBody>
      </p:sp>
      <p:sp>
        <p:nvSpPr>
          <p:cNvPr id="40" name="Ellipse 39"/>
          <p:cNvSpPr/>
          <p:nvPr/>
        </p:nvSpPr>
        <p:spPr>
          <a:xfrm>
            <a:off x="323528" y="5517232"/>
            <a:ext cx="352839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Omfattende underrapportering medlemmer </a:t>
            </a:r>
          </a:p>
        </p:txBody>
      </p:sp>
      <p:sp>
        <p:nvSpPr>
          <p:cNvPr id="42" name="Rektangel 41"/>
          <p:cNvSpPr/>
          <p:nvPr/>
        </p:nvSpPr>
        <p:spPr>
          <a:xfrm>
            <a:off x="6480720" y="836712"/>
            <a:ext cx="1187624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Betaling BBO Nordic</a:t>
            </a:r>
          </a:p>
        </p:txBody>
      </p:sp>
      <p:sp>
        <p:nvSpPr>
          <p:cNvPr id="43" name="Avrundet rektangel 42"/>
          <p:cNvSpPr/>
          <p:nvPr/>
        </p:nvSpPr>
        <p:spPr>
          <a:xfrm>
            <a:off x="5605264" y="1512168"/>
            <a:ext cx="1126976" cy="4766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Frifond: Søker LNU spesielt</a:t>
            </a:r>
          </a:p>
        </p:txBody>
      </p:sp>
      <p:sp>
        <p:nvSpPr>
          <p:cNvPr id="44" name="Avrundet rektangel 43"/>
          <p:cNvSpPr/>
          <p:nvPr/>
        </p:nvSpPr>
        <p:spPr>
          <a:xfrm>
            <a:off x="4716016" y="4104456"/>
            <a:ext cx="93610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Aschehoug - interessert</a:t>
            </a:r>
          </a:p>
        </p:txBody>
      </p:sp>
      <p:sp>
        <p:nvSpPr>
          <p:cNvPr id="48" name="Sekskant 47"/>
          <p:cNvSpPr/>
          <p:nvPr/>
        </p:nvSpPr>
        <p:spPr>
          <a:xfrm>
            <a:off x="1511660" y="2232248"/>
            <a:ext cx="1152128" cy="432048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Org. dager 2009: 30 stk</a:t>
            </a:r>
          </a:p>
        </p:txBody>
      </p:sp>
      <p:sp>
        <p:nvSpPr>
          <p:cNvPr id="49" name="Sekskant 48"/>
          <p:cNvSpPr/>
          <p:nvPr/>
        </p:nvSpPr>
        <p:spPr>
          <a:xfrm>
            <a:off x="3563888" y="2088232"/>
            <a:ext cx="1512168" cy="57606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Org. dager 2010:</a:t>
            </a:r>
            <a:b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 stk.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Medl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utv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TL-kurs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Sekskant 49"/>
          <p:cNvSpPr/>
          <p:nvPr/>
        </p:nvSpPr>
        <p:spPr>
          <a:xfrm>
            <a:off x="6012160" y="2088232"/>
            <a:ext cx="1656184" cy="576064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Org. dager 2011: 113</a:t>
            </a:r>
            <a:b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-Hjemmeside/ Ruter</a:t>
            </a:r>
            <a:b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-Klubbguider</a:t>
            </a:r>
          </a:p>
        </p:txBody>
      </p:sp>
      <p:sp>
        <p:nvSpPr>
          <p:cNvPr id="51" name="Sekskant 50"/>
          <p:cNvSpPr/>
          <p:nvPr/>
        </p:nvSpPr>
        <p:spPr>
          <a:xfrm>
            <a:off x="7308304" y="2708920"/>
            <a:ext cx="1656184" cy="720080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Org. dager 2012: 91</a:t>
            </a:r>
            <a:b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bridge.no/- Ruter</a:t>
            </a:r>
            <a:b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rekruttering</a:t>
            </a:r>
          </a:p>
        </p:txBody>
      </p:sp>
      <p:sp>
        <p:nvSpPr>
          <p:cNvPr id="52" name="Avrundet rektangel 51"/>
          <p:cNvSpPr/>
          <p:nvPr/>
        </p:nvSpPr>
        <p:spPr>
          <a:xfrm>
            <a:off x="6948264" y="1512168"/>
            <a:ext cx="72008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BIFIN: 320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stk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Avrundet rektangel 52"/>
          <p:cNvSpPr/>
          <p:nvPr/>
        </p:nvSpPr>
        <p:spPr>
          <a:xfrm>
            <a:off x="5364088" y="3672408"/>
            <a:ext cx="93610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Søker kult. Dep ”Frisk Giv NBF”</a:t>
            </a:r>
          </a:p>
        </p:txBody>
      </p:sp>
      <p:sp>
        <p:nvSpPr>
          <p:cNvPr id="54" name="Avrundet rektangel 53"/>
          <p:cNvSpPr/>
          <p:nvPr/>
        </p:nvSpPr>
        <p:spPr>
          <a:xfrm>
            <a:off x="6444208" y="3672408"/>
            <a:ext cx="108012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Møte Stortinget ”Bridge valgfag”</a:t>
            </a:r>
          </a:p>
        </p:txBody>
      </p:sp>
      <p:sp>
        <p:nvSpPr>
          <p:cNvPr id="60" name="Avrundet rektangel 59"/>
          <p:cNvSpPr/>
          <p:nvPr/>
        </p:nvSpPr>
        <p:spPr>
          <a:xfrm>
            <a:off x="3851920" y="4248472"/>
            <a:ext cx="792088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 SFO</a:t>
            </a:r>
          </a:p>
        </p:txBody>
      </p:sp>
      <p:sp>
        <p:nvSpPr>
          <p:cNvPr id="61" name="Sekskant 60"/>
          <p:cNvSpPr/>
          <p:nvPr/>
        </p:nvSpPr>
        <p:spPr>
          <a:xfrm>
            <a:off x="1187624" y="3600400"/>
            <a:ext cx="1152128" cy="504056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”Lær bridge” på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bridge.no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Avrundet rektangel 61"/>
          <p:cNvSpPr/>
          <p:nvPr/>
        </p:nvSpPr>
        <p:spPr>
          <a:xfrm>
            <a:off x="3707904" y="5013176"/>
            <a:ext cx="1224136" cy="476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Nybegynner-festivalen 2010</a:t>
            </a:r>
          </a:p>
        </p:txBody>
      </p:sp>
      <p:sp>
        <p:nvSpPr>
          <p:cNvPr id="67" name="Rektangel 66"/>
          <p:cNvSpPr/>
          <p:nvPr/>
        </p:nvSpPr>
        <p:spPr>
          <a:xfrm>
            <a:off x="7776864" y="836712"/>
            <a:ext cx="1187624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Nybegynnerkurs BBO Nordic</a:t>
            </a:r>
          </a:p>
        </p:txBody>
      </p:sp>
      <p:sp>
        <p:nvSpPr>
          <p:cNvPr id="68" name="Sekskant 67"/>
          <p:cNvSpPr/>
          <p:nvPr/>
        </p:nvSpPr>
        <p:spPr>
          <a:xfrm>
            <a:off x="3203848" y="4680520"/>
            <a:ext cx="1152128" cy="28803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Golden Goal</a:t>
            </a:r>
          </a:p>
        </p:txBody>
      </p:sp>
      <p:sp>
        <p:nvSpPr>
          <p:cNvPr id="69" name="Avrundet rektangel 68"/>
          <p:cNvSpPr/>
          <p:nvPr/>
        </p:nvSpPr>
        <p:spPr>
          <a:xfrm>
            <a:off x="7596336" y="3717032"/>
            <a:ext cx="108012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Høringsuttalelse ”Bridge valgfag”</a:t>
            </a:r>
          </a:p>
        </p:txBody>
      </p:sp>
      <p:sp>
        <p:nvSpPr>
          <p:cNvPr id="55" name="Ellipse 54"/>
          <p:cNvSpPr/>
          <p:nvPr/>
        </p:nvSpPr>
        <p:spPr>
          <a:xfrm>
            <a:off x="7416316" y="5517232"/>
            <a:ext cx="1656184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Nye Medlemskaps-former</a:t>
            </a:r>
          </a:p>
        </p:txBody>
      </p:sp>
      <p:sp>
        <p:nvSpPr>
          <p:cNvPr id="56" name="Ellipse 55"/>
          <p:cNvSpPr/>
          <p:nvPr/>
        </p:nvSpPr>
        <p:spPr>
          <a:xfrm>
            <a:off x="3851920" y="2664296"/>
            <a:ext cx="172819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Kampanje: Vær en bridgevenn – verv en bridgevenn</a:t>
            </a:r>
          </a:p>
        </p:txBody>
      </p:sp>
      <p:sp>
        <p:nvSpPr>
          <p:cNvPr id="58" name="Avrundet rektangel 57"/>
          <p:cNvSpPr/>
          <p:nvPr/>
        </p:nvSpPr>
        <p:spPr>
          <a:xfrm>
            <a:off x="7837512" y="1528142"/>
            <a:ext cx="1126976" cy="4766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Frifond: Fyller ikke kriterier</a:t>
            </a:r>
          </a:p>
        </p:txBody>
      </p:sp>
      <p:sp>
        <p:nvSpPr>
          <p:cNvPr id="41" name="Rektangel 40"/>
          <p:cNvSpPr/>
          <p:nvPr/>
        </p:nvSpPr>
        <p:spPr>
          <a:xfrm>
            <a:off x="1331640" y="864096"/>
            <a:ext cx="104360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 </a:t>
            </a:r>
            <a:b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BBO Nordic</a:t>
            </a:r>
          </a:p>
        </p:txBody>
      </p:sp>
      <p:sp>
        <p:nvSpPr>
          <p:cNvPr id="59" name="Sekskant 58"/>
          <p:cNvSpPr/>
          <p:nvPr/>
        </p:nvSpPr>
        <p:spPr>
          <a:xfrm>
            <a:off x="1691680" y="4680520"/>
            <a:ext cx="1152128" cy="28803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Nettavisen</a:t>
            </a:r>
          </a:p>
        </p:txBody>
      </p:sp>
      <p:sp>
        <p:nvSpPr>
          <p:cNvPr id="71" name="Sekskant 70"/>
          <p:cNvSpPr/>
          <p:nvPr/>
        </p:nvSpPr>
        <p:spPr>
          <a:xfrm>
            <a:off x="6444208" y="4752528"/>
            <a:ext cx="1080120" cy="28803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TV2 nyheter</a:t>
            </a:r>
          </a:p>
        </p:txBody>
      </p:sp>
      <p:sp>
        <p:nvSpPr>
          <p:cNvPr id="72" name="Sekskant 71"/>
          <p:cNvSpPr/>
          <p:nvPr/>
        </p:nvSpPr>
        <p:spPr>
          <a:xfrm>
            <a:off x="2339752" y="3600400"/>
            <a:ext cx="1152128" cy="504056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Nybegynner- stoff NB</a:t>
            </a:r>
          </a:p>
        </p:txBody>
      </p:sp>
      <p:sp>
        <p:nvSpPr>
          <p:cNvPr id="73" name="Avrundet rektangel 72"/>
          <p:cNvSpPr/>
          <p:nvPr/>
        </p:nvSpPr>
        <p:spPr>
          <a:xfrm>
            <a:off x="4932040" y="3240360"/>
            <a:ext cx="1008112" cy="4046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utdannede Klubbguider</a:t>
            </a:r>
          </a:p>
        </p:txBody>
      </p:sp>
      <p:sp>
        <p:nvSpPr>
          <p:cNvPr id="74" name="Sekskant 73"/>
          <p:cNvSpPr/>
          <p:nvPr/>
        </p:nvSpPr>
        <p:spPr>
          <a:xfrm>
            <a:off x="1552328" y="2725271"/>
            <a:ext cx="936104" cy="504056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Lynkurs utviklet</a:t>
            </a:r>
          </a:p>
        </p:txBody>
      </p:sp>
      <p:sp>
        <p:nvSpPr>
          <p:cNvPr id="76" name="Avrundet rektangel 75"/>
          <p:cNvSpPr/>
          <p:nvPr/>
        </p:nvSpPr>
        <p:spPr>
          <a:xfrm>
            <a:off x="7812360" y="5013176"/>
            <a:ext cx="1224136" cy="476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Nybegynnerkurs på Juniorleir</a:t>
            </a:r>
          </a:p>
        </p:txBody>
      </p:sp>
      <p:sp>
        <p:nvSpPr>
          <p:cNvPr id="78" name="Avrundet rektangel 77"/>
          <p:cNvSpPr/>
          <p:nvPr/>
        </p:nvSpPr>
        <p:spPr>
          <a:xfrm>
            <a:off x="7236296" y="3312368"/>
            <a:ext cx="792088" cy="4046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 fratrer som leder</a:t>
            </a:r>
          </a:p>
        </p:txBody>
      </p:sp>
      <p:sp>
        <p:nvSpPr>
          <p:cNvPr id="77" name="Rektangel 76"/>
          <p:cNvSpPr/>
          <p:nvPr/>
        </p:nvSpPr>
        <p:spPr>
          <a:xfrm>
            <a:off x="1331640" y="6237312"/>
            <a:ext cx="1187624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Nordisk samarbeid</a:t>
            </a:r>
          </a:p>
        </p:txBody>
      </p:sp>
      <p:sp>
        <p:nvSpPr>
          <p:cNvPr id="80" name="Avrundet rektangel 79"/>
          <p:cNvSpPr/>
          <p:nvPr/>
        </p:nvSpPr>
        <p:spPr>
          <a:xfrm>
            <a:off x="107504" y="6237312"/>
            <a:ext cx="1126976" cy="4766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Utvalg medlemskontakt</a:t>
            </a:r>
          </a:p>
        </p:txBody>
      </p:sp>
      <p:sp>
        <p:nvSpPr>
          <p:cNvPr id="81" name="Ellipse 80"/>
          <p:cNvSpPr/>
          <p:nvPr/>
        </p:nvSpPr>
        <p:spPr>
          <a:xfrm>
            <a:off x="3779912" y="6237312"/>
            <a:ext cx="122413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Medlems-</a:t>
            </a:r>
            <a:b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utvikling</a:t>
            </a:r>
          </a:p>
        </p:txBody>
      </p:sp>
      <p:sp>
        <p:nvSpPr>
          <p:cNvPr id="82" name="Sekskant 81"/>
          <p:cNvSpPr/>
          <p:nvPr/>
        </p:nvSpPr>
        <p:spPr>
          <a:xfrm>
            <a:off x="5076056" y="6309320"/>
            <a:ext cx="1152128" cy="360040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Organisasjon</a:t>
            </a:r>
          </a:p>
        </p:txBody>
      </p:sp>
      <p:sp>
        <p:nvSpPr>
          <p:cNvPr id="83" name="Sekskant 82"/>
          <p:cNvSpPr/>
          <p:nvPr/>
        </p:nvSpPr>
        <p:spPr>
          <a:xfrm>
            <a:off x="6372200" y="6309320"/>
            <a:ext cx="1152128" cy="28803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15516" y="-663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Medl.</a:t>
            </a:r>
          </a:p>
        </p:txBody>
      </p:sp>
      <p:sp>
        <p:nvSpPr>
          <p:cNvPr id="84" name="Avrundet rektangel 83"/>
          <p:cNvSpPr/>
          <p:nvPr/>
        </p:nvSpPr>
        <p:spPr>
          <a:xfrm>
            <a:off x="7668344" y="6231581"/>
            <a:ext cx="1152128" cy="4766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Konkreter</a:t>
            </a:r>
          </a:p>
        </p:txBody>
      </p:sp>
      <p:sp>
        <p:nvSpPr>
          <p:cNvPr id="85" name="Avrundet rektangel 84"/>
          <p:cNvSpPr/>
          <p:nvPr/>
        </p:nvSpPr>
        <p:spPr>
          <a:xfrm>
            <a:off x="2640360" y="6231581"/>
            <a:ext cx="1067544" cy="4377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Arangement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0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 vi velge?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Hvis vi prøver å gjøre alt, får vi ikke gjort noe godt nok</a:t>
            </a:r>
          </a:p>
          <a:p>
            <a:r>
              <a:rPr lang="nb-NO" dirty="0"/>
              <a:t>Ved å velge noen innsatsområder får vi trekke lasset sammen, og spille på hverandres erfaringer/suksesser</a:t>
            </a:r>
          </a:p>
          <a:p>
            <a:r>
              <a:rPr lang="nb-NO" dirty="0"/>
              <a:t>NBF kan med ryggdekning fra dere prioritere å legge penger og arbeid bak innsatsområdene</a:t>
            </a:r>
          </a:p>
        </p:txBody>
      </p:sp>
    </p:spTree>
    <p:extLst>
      <p:ext uri="{BB962C8B-B14F-4D97-AF65-F5344CB8AC3E}">
        <p14:creationId xmlns:p14="http://schemas.microsoft.com/office/powerpoint/2010/main" val="142573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Formålet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Rekrutteringsstrategien skal gjøre Norsk Bridgeforbund i stand til å: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Øke medlemstallet slik at vi kan gi et bedre aktivitetstilbud til våre medlemmer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/>
              <a:t>Flere medlemmer vil gi oss ressurser til å tilby et større et aktivitetstilbud med økt variasjon og bedre kvalitet til hele spekteret av våre medlemmer.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Få definerte roller og ansvar i rekrutteringsarbeidet for alle ledd i organisasjonen </a:t>
            </a:r>
          </a:p>
          <a:p>
            <a:pPr marL="457200" lvl="1" indent="0">
              <a:buNone/>
            </a:pPr>
            <a:r>
              <a:rPr lang="nb-NO" dirty="0"/>
              <a:t>Definere satsningsområder for rekruttering og sikre en stødig kurs for rekrutteringsarbeidet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788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NBFs</a:t>
            </a:r>
            <a:r>
              <a:rPr lang="nb-NO" dirty="0"/>
              <a:t> nye </a:t>
            </a:r>
            <a:br>
              <a:rPr lang="nb-NO" dirty="0"/>
            </a:br>
            <a:r>
              <a:rPr lang="nb-NO" dirty="0"/>
              <a:t>rekrutteringsstrategi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2" y="1989138"/>
            <a:ext cx="7849121" cy="3816126"/>
          </a:xfrm>
        </p:spPr>
        <p:txBody>
          <a:bodyPr>
            <a:noAutofit/>
          </a:bodyPr>
          <a:lstStyle/>
          <a:p>
            <a:pPr algn="l"/>
            <a:r>
              <a:rPr lang="nb-NO" dirty="0">
                <a:latin typeface="+mj-lt"/>
              </a:rPr>
              <a:t>Velge tiltak basert på enhetlig strategi – ikke strategi basert på tiltak</a:t>
            </a:r>
          </a:p>
          <a:p>
            <a:pPr algn="l"/>
            <a:r>
              <a:rPr lang="nb-NO" dirty="0">
                <a:latin typeface="+mj-lt"/>
              </a:rPr>
              <a:t>Strategi som ligger fast over et lengre tidsrom</a:t>
            </a:r>
          </a:p>
          <a:p>
            <a:pPr algn="l"/>
            <a:r>
              <a:rPr lang="nb-NO" dirty="0">
                <a:latin typeface="+mj-lt"/>
              </a:rPr>
              <a:t>Skal vi lykkes med rekruttering må det være lokalt eierskap til den valgte strategien</a:t>
            </a:r>
          </a:p>
        </p:txBody>
      </p:sp>
    </p:spTree>
    <p:extLst>
      <p:ext uri="{BB962C8B-B14F-4D97-AF65-F5344CB8AC3E}">
        <p14:creationId xmlns:p14="http://schemas.microsoft.com/office/powerpoint/2010/main" val="28987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798</Words>
  <Application>Microsoft Office PowerPoint</Application>
  <PresentationFormat>Skjermfremvisning (4:3)</PresentationFormat>
  <Paragraphs>123</Paragraphs>
  <Slides>17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DejaVu Sans</vt:lpstr>
      <vt:lpstr>Times New Roman</vt:lpstr>
      <vt:lpstr>Wingdings</vt:lpstr>
      <vt:lpstr>Office-tema</vt:lpstr>
      <vt:lpstr>1_Office-tema</vt:lpstr>
      <vt:lpstr>2_Office-tema</vt:lpstr>
      <vt:lpstr>Strategi rekruttering</vt:lpstr>
      <vt:lpstr>Hva er rekruttering?</vt:lpstr>
      <vt:lpstr>Hva er en strategi?</vt:lpstr>
      <vt:lpstr>VISJON 2020:</vt:lpstr>
      <vt:lpstr>Hvorfor en strategi?</vt:lpstr>
      <vt:lpstr>2009-2012</vt:lpstr>
      <vt:lpstr>Må vi velge?</vt:lpstr>
      <vt:lpstr>Formålet</vt:lpstr>
      <vt:lpstr>NBFs nye  rekrutteringsstrategi</vt:lpstr>
      <vt:lpstr>Hvordan? </vt:lpstr>
      <vt:lpstr>Arbeidsgruppen</vt:lpstr>
      <vt:lpstr>Prosessen</vt:lpstr>
      <vt:lpstr>Statistisk analyse av medlemslisten</vt:lpstr>
      <vt:lpstr>Forankre</vt:lpstr>
      <vt:lpstr>Implementere</vt:lpstr>
      <vt:lpstr>Kan vi ikke gjøre det vi vil da?</vt:lpstr>
      <vt:lpstr>Hva gjør vi nå?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Meldingene etter 1NT-åpning</dc:title>
  <dc:creator>Sven-Olai Høyland</dc:creator>
  <cp:lastModifiedBy>Marianne</cp:lastModifiedBy>
  <cp:revision>89</cp:revision>
  <cp:lastPrinted>1601-01-01T00:00:00Z</cp:lastPrinted>
  <dcterms:created xsi:type="dcterms:W3CDTF">2009-04-19T19:17:59Z</dcterms:created>
  <dcterms:modified xsi:type="dcterms:W3CDTF">2017-04-23T06:38:44Z</dcterms:modified>
</cp:coreProperties>
</file>