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5"/>
  </p:notesMasterIdLst>
  <p:handoutMasterIdLst>
    <p:handoutMasterId r:id="rId16"/>
  </p:handoutMasterIdLst>
  <p:sldIdLst>
    <p:sldId id="267" r:id="rId2"/>
    <p:sldId id="257" r:id="rId3"/>
    <p:sldId id="270" r:id="rId4"/>
    <p:sldId id="271" r:id="rId5"/>
    <p:sldId id="261" r:id="rId6"/>
    <p:sldId id="274" r:id="rId7"/>
    <p:sldId id="275" r:id="rId8"/>
    <p:sldId id="277" r:id="rId9"/>
    <p:sldId id="278" r:id="rId10"/>
    <p:sldId id="272" r:id="rId11"/>
    <p:sldId id="276" r:id="rId12"/>
    <p:sldId id="280" r:id="rId13"/>
    <p:sldId id="27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5F5F5F"/>
    <a:srgbClr val="FFFF66"/>
    <a:srgbClr val="FFCC00"/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14" autoAdjust="0"/>
  </p:normalViewPr>
  <p:slideViewPr>
    <p:cSldViewPr>
      <p:cViewPr varScale="1">
        <p:scale>
          <a:sx n="54" d="100"/>
          <a:sy n="54" d="100"/>
        </p:scale>
        <p:origin x="-12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D01C3D3-242E-4196-9BA1-A2C4C1D79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Klikk for å redigere tekststiler i malen</a:t>
            </a:r>
          </a:p>
          <a:p>
            <a:pPr lvl="1"/>
            <a:r>
              <a:rPr lang="en-US" noProof="0" smtClean="0"/>
              <a:t>Andre nivå</a:t>
            </a:r>
          </a:p>
          <a:p>
            <a:pPr lvl="2"/>
            <a:r>
              <a:rPr lang="en-US" noProof="0" smtClean="0"/>
              <a:t>Tredje nivå</a:t>
            </a:r>
          </a:p>
          <a:p>
            <a:pPr lvl="3"/>
            <a:r>
              <a:rPr lang="en-US" noProof="0" smtClean="0"/>
              <a:t>Fjerde nivå</a:t>
            </a:r>
          </a:p>
          <a:p>
            <a:pPr lvl="4"/>
            <a:r>
              <a:rPr lang="en-US" noProof="0" smtClean="0"/>
              <a:t>Femte nivå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B1A84EE-0DDB-4458-ADD3-BF58700B0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3F75-3744-4FCB-93F6-6A8CA834DBC3}" type="datetimeFigureOut">
              <a:rPr lang="nb-NO" smtClean="0"/>
              <a:pPr/>
              <a:t>11.04.2013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3348-C85A-4E88-90AA-DAE7B8B606E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3F75-3744-4FCB-93F6-6A8CA834DBC3}" type="datetimeFigureOut">
              <a:rPr lang="nb-NO" smtClean="0"/>
              <a:pPr/>
              <a:t>11.04.2013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3348-C85A-4E88-90AA-DAE7B8B606E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3F75-3744-4FCB-93F6-6A8CA834DBC3}" type="datetimeFigureOut">
              <a:rPr lang="nb-NO" smtClean="0"/>
              <a:pPr/>
              <a:t>11.04.2013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3348-C85A-4E88-90AA-DAE7B8B606E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3F75-3744-4FCB-93F6-6A8CA834DBC3}" type="datetimeFigureOut">
              <a:rPr lang="nb-NO" smtClean="0"/>
              <a:pPr/>
              <a:t>11.04.2013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3348-C85A-4E88-90AA-DAE7B8B606E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3F75-3744-4FCB-93F6-6A8CA834DBC3}" type="datetimeFigureOut">
              <a:rPr lang="nb-NO" smtClean="0"/>
              <a:pPr/>
              <a:t>11.04.2013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3348-C85A-4E88-90AA-DAE7B8B606E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3F75-3744-4FCB-93F6-6A8CA834DBC3}" type="datetimeFigureOut">
              <a:rPr lang="nb-NO" smtClean="0"/>
              <a:pPr/>
              <a:t>11.04.2013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3348-C85A-4E88-90AA-DAE7B8B606E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3F75-3744-4FCB-93F6-6A8CA834DBC3}" type="datetimeFigureOut">
              <a:rPr lang="nb-NO" smtClean="0"/>
              <a:pPr/>
              <a:t>11.04.2013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3348-C85A-4E88-90AA-DAE7B8B606E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3F75-3744-4FCB-93F6-6A8CA834DBC3}" type="datetimeFigureOut">
              <a:rPr lang="nb-NO" smtClean="0"/>
              <a:pPr/>
              <a:t>11.04.2013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3348-C85A-4E88-90AA-DAE7B8B606E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3F75-3744-4FCB-93F6-6A8CA834DBC3}" type="datetimeFigureOut">
              <a:rPr lang="nb-NO" smtClean="0"/>
              <a:pPr/>
              <a:t>11.04.2013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3348-C85A-4E88-90AA-DAE7B8B606E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3F75-3744-4FCB-93F6-6A8CA834DBC3}" type="datetimeFigureOut">
              <a:rPr lang="nb-NO" smtClean="0"/>
              <a:pPr/>
              <a:t>11.04.2013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3348-C85A-4E88-90AA-DAE7B8B606E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3F75-3744-4FCB-93F6-6A8CA834DBC3}" type="datetimeFigureOut">
              <a:rPr lang="nb-NO" smtClean="0"/>
              <a:pPr/>
              <a:t>11.04.2013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3348-C85A-4E88-90AA-DAE7B8B606E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F3F75-3744-4FCB-93F6-6A8CA834DBC3}" type="datetimeFigureOut">
              <a:rPr lang="nb-NO" smtClean="0"/>
              <a:pPr/>
              <a:t>11.04.2013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3348-C85A-4E88-90AA-DAE7B8B606E5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nb-NO" sz="4000" dirty="0" smtClean="0">
                <a:solidFill>
                  <a:schemeClr val="bg1"/>
                </a:solidFill>
              </a:rPr>
              <a:t>Rekrutteringskampanjen 2013-2015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nb-NO" dirty="0" smtClean="0">
                <a:solidFill>
                  <a:schemeClr val="bg1"/>
                </a:solidFill>
              </a:rPr>
              <a:t>Bli med og form </a:t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err="1" smtClean="0">
                <a:solidFill>
                  <a:schemeClr val="bg1"/>
                </a:solidFill>
              </a:rPr>
              <a:t>NBFs</a:t>
            </a:r>
            <a:r>
              <a:rPr lang="nb-NO" dirty="0" smtClean="0">
                <a:solidFill>
                  <a:schemeClr val="bg1"/>
                </a:solidFill>
              </a:rPr>
              <a:t> rekrutteringsstrategi</a:t>
            </a:r>
            <a:endParaRPr lang="nb-N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Rekruttering mot 2015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Rekruttering = Nye aktive medlemmer i klubben</a:t>
            </a:r>
          </a:p>
          <a:p>
            <a:r>
              <a:rPr lang="nb-NO" dirty="0" smtClean="0"/>
              <a:t>Skape et langsiktig mål og strategi</a:t>
            </a:r>
          </a:p>
          <a:p>
            <a:r>
              <a:rPr lang="nb-NO" dirty="0" smtClean="0"/>
              <a:t>Muligheter knyttet til EM 2015. Publisitet, synliggjøring, interesse, identitet, stolthet</a:t>
            </a:r>
          </a:p>
          <a:p>
            <a:r>
              <a:rPr lang="nb-NO" dirty="0" smtClean="0"/>
              <a:t>Alle programposter denne helga skal sees i et rekrutteringsperspektiv.</a:t>
            </a:r>
            <a:endParaRPr lang="nb-NO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Tidsplan for sesjonen</a:t>
            </a:r>
            <a:endParaRPr lang="nb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149480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1200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Individuelt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arbeid</a:t>
                      </a:r>
                      <a:endParaRPr lang="en-US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1210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Gruppearbeid</a:t>
                      </a:r>
                      <a:endParaRPr lang="en-US" sz="2400" dirty="0" smtClean="0"/>
                    </a:p>
                    <a:p>
                      <a:endParaRPr lang="nb-NO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1300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Lunsj</a:t>
                      </a:r>
                      <a:r>
                        <a:rPr lang="en-US" sz="2400" dirty="0" smtClean="0"/>
                        <a:t> (En pr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gruppe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kontakter</a:t>
                      </a:r>
                      <a:r>
                        <a:rPr lang="en-US" sz="2400" baseline="0" dirty="0" smtClean="0"/>
                        <a:t> meg </a:t>
                      </a:r>
                      <a:r>
                        <a:rPr lang="en-US" sz="2400" baseline="0" dirty="0" err="1" smtClean="0"/>
                        <a:t>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lunsjen</a:t>
                      </a:r>
                      <a:r>
                        <a:rPr lang="en-US" sz="2400" baseline="0" dirty="0" smtClean="0"/>
                        <a:t> for å </a:t>
                      </a:r>
                      <a:r>
                        <a:rPr lang="en-US" sz="2400" baseline="0" dirty="0" err="1" smtClean="0"/>
                        <a:t>skrive</a:t>
                      </a:r>
                      <a:r>
                        <a:rPr lang="en-US" sz="2400" baseline="0" dirty="0" smtClean="0"/>
                        <a:t> inn </a:t>
                      </a:r>
                      <a:r>
                        <a:rPr lang="en-US" sz="2400" baseline="0" dirty="0" err="1" smtClean="0"/>
                        <a:t>gruppens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konklusjoner</a:t>
                      </a:r>
                      <a:r>
                        <a:rPr lang="en-US" sz="2400" baseline="0" dirty="0" smtClean="0"/>
                        <a:t>/</a:t>
                      </a:r>
                      <a:r>
                        <a:rPr lang="en-US" sz="2400" baseline="0" dirty="0" err="1" smtClean="0"/>
                        <a:t>sende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på</a:t>
                      </a:r>
                      <a:r>
                        <a:rPr lang="en-US" sz="2400" baseline="0" smtClean="0"/>
                        <a:t> e-post)</a:t>
                      </a:r>
                      <a:endParaRPr lang="nb-NO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1400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Presentere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resultat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i</a:t>
                      </a:r>
                      <a:r>
                        <a:rPr lang="en-US" sz="2400" dirty="0" smtClean="0"/>
                        <a:t> plenum</a:t>
                      </a:r>
                    </a:p>
                    <a:p>
                      <a:endParaRPr lang="nb-NO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1445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Konkludere</a:t>
                      </a:r>
                      <a:endParaRPr lang="en-US" sz="2400" dirty="0" smtClean="0"/>
                    </a:p>
                    <a:p>
                      <a:endParaRPr lang="nb-NO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1450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Handlingsplan for min klubb</a:t>
                      </a:r>
                      <a:endParaRPr lang="nb-NO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Gruppene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2’ere = gruppe 2, 3’ere = gruppe 3 </a:t>
            </a:r>
            <a:r>
              <a:rPr lang="nb-NO" dirty="0" err="1" smtClean="0"/>
              <a:t>etc</a:t>
            </a:r>
            <a:endParaRPr lang="nb-NO" dirty="0" smtClean="0"/>
          </a:p>
          <a:p>
            <a:r>
              <a:rPr lang="nb-NO" dirty="0" smtClean="0"/>
              <a:t>Alle hjertere er gruppeleder og sekretær (to </a:t>
            </a:r>
            <a:r>
              <a:rPr lang="nb-NO" smtClean="0"/>
              <a:t>pr gruppe)</a:t>
            </a:r>
          </a:p>
          <a:p>
            <a:pPr>
              <a:buNone/>
            </a:pPr>
            <a:endParaRPr lang="nb-NO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Individuell oppgave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Lag en skisse til gjennomføring i min klubb/krets. Se eget ark.</a:t>
            </a:r>
          </a:p>
          <a:p>
            <a:pPr>
              <a:buNone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(Medlemmer fra samme klubb kan sette seg sammen, ellers jobbes det individuelt)</a:t>
            </a:r>
            <a:endParaRPr lang="nb-N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63575"/>
            <a:ext cx="9144000" cy="1298575"/>
          </a:xfrm>
        </p:spPr>
        <p:txBody>
          <a:bodyPr/>
          <a:lstStyle/>
          <a:p>
            <a:r>
              <a:rPr lang="en-US" dirty="0" err="1" smtClean="0"/>
              <a:t>Rekruttering</a:t>
            </a:r>
            <a:r>
              <a:rPr lang="en-US" dirty="0" smtClean="0"/>
              <a:t> 2013-2015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>
          <a:xfrm>
            <a:off x="0" y="2362200"/>
            <a:ext cx="9144000" cy="3657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dirty="0" err="1" smtClean="0"/>
              <a:t>Presentasjon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utvalg</a:t>
            </a:r>
            <a:r>
              <a:rPr lang="en-US" dirty="0" smtClean="0"/>
              <a:t> og </a:t>
            </a:r>
            <a:r>
              <a:rPr lang="en-US" dirty="0" err="1" smtClean="0"/>
              <a:t>problemstilling</a:t>
            </a:r>
            <a:endParaRPr lang="en-US" dirty="0" smtClean="0"/>
          </a:p>
          <a:p>
            <a:pPr algn="ctr">
              <a:buFont typeface="Wingdings" pitchFamily="2" charset="2"/>
              <a:buNone/>
            </a:pPr>
            <a:r>
              <a:rPr lang="en-US" dirty="0" err="1" smtClean="0"/>
              <a:t>Individuelt</a:t>
            </a:r>
            <a:r>
              <a:rPr lang="en-US" dirty="0" smtClean="0"/>
              <a:t> </a:t>
            </a:r>
            <a:r>
              <a:rPr lang="en-US" dirty="0" err="1" smtClean="0"/>
              <a:t>arbeid</a:t>
            </a:r>
            <a:endParaRPr lang="en-US" dirty="0" smtClean="0"/>
          </a:p>
          <a:p>
            <a:pPr algn="ctr">
              <a:buFont typeface="Wingdings" pitchFamily="2" charset="2"/>
              <a:buNone/>
            </a:pPr>
            <a:r>
              <a:rPr lang="en-US" dirty="0" err="1" smtClean="0"/>
              <a:t>Gruppearbeid</a:t>
            </a:r>
            <a:endParaRPr lang="en-US" dirty="0" smtClean="0"/>
          </a:p>
          <a:p>
            <a:pPr algn="ctr">
              <a:buFont typeface="Wingdings" pitchFamily="2" charset="2"/>
              <a:buNone/>
            </a:pPr>
            <a:r>
              <a:rPr lang="en-US" dirty="0" err="1" smtClean="0"/>
              <a:t>Lunsj</a:t>
            </a:r>
            <a:endParaRPr lang="en-US" dirty="0" smtClean="0"/>
          </a:p>
          <a:p>
            <a:pPr algn="ctr">
              <a:buFont typeface="Wingdings" pitchFamily="2" charset="2"/>
              <a:buNone/>
            </a:pPr>
            <a:r>
              <a:rPr lang="en-US" dirty="0" err="1" smtClean="0"/>
              <a:t>Presentere</a:t>
            </a:r>
            <a:r>
              <a:rPr lang="en-US" dirty="0" smtClean="0"/>
              <a:t> </a:t>
            </a:r>
            <a:r>
              <a:rPr lang="en-US" dirty="0" err="1" smtClean="0"/>
              <a:t>resultat</a:t>
            </a:r>
            <a:endParaRPr lang="en-US" dirty="0" smtClean="0"/>
          </a:p>
          <a:p>
            <a:pPr algn="ctr">
              <a:buFont typeface="Wingdings" pitchFamily="2" charset="2"/>
              <a:buNone/>
            </a:pPr>
            <a:r>
              <a:rPr lang="en-US" dirty="0" err="1" smtClean="0"/>
              <a:t>Konkludere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Utvalg for medlemskontakt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i="1" dirty="0" smtClean="0"/>
              <a:t>	</a:t>
            </a:r>
          </a:p>
          <a:p>
            <a:pPr algn="ctr">
              <a:buNone/>
            </a:pPr>
            <a:r>
              <a:rPr lang="nb-NO" i="1" dirty="0" smtClean="0"/>
              <a:t>	”Et yrende aktivt bridgemiljø skaper </a:t>
            </a:r>
            <a:br>
              <a:rPr lang="nb-NO" i="1" dirty="0" smtClean="0"/>
            </a:br>
            <a:r>
              <a:rPr lang="nb-NO" i="1" dirty="0" smtClean="0"/>
              <a:t>glede, kunnskap og muligheter </a:t>
            </a:r>
            <a:br>
              <a:rPr lang="nb-NO" i="1" dirty="0" smtClean="0"/>
            </a:br>
            <a:r>
              <a:rPr lang="nb-NO" i="1" dirty="0" smtClean="0"/>
              <a:t>til mennesker i alle aldre”</a:t>
            </a:r>
          </a:p>
          <a:p>
            <a:endParaRPr lang="nb-NO" dirty="0"/>
          </a:p>
        </p:txBody>
      </p:sp>
      <p:pic>
        <p:nvPicPr>
          <p:cNvPr id="4" name="Bilde 3" descr="MiaSta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437112"/>
            <a:ext cx="2497820" cy="2170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Utvalgets arbeidsoppgaver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Utvalget utfører tiltak i henhold til visjonen, og ønsker å oppnå en situasjon der vi kan:</a:t>
            </a:r>
          </a:p>
          <a:p>
            <a:pPr lvl="2">
              <a:buFont typeface="Wingdings" pitchFamily="2" charset="2"/>
              <a:buChar char="§"/>
            </a:pPr>
            <a:r>
              <a:rPr lang="nb-NO" dirty="0" smtClean="0"/>
              <a:t> Stoppe svikt i medlemstallet </a:t>
            </a:r>
          </a:p>
          <a:p>
            <a:pPr lvl="2">
              <a:buFont typeface="Wingdings" pitchFamily="2" charset="2"/>
              <a:buChar char="§"/>
            </a:pPr>
            <a:r>
              <a:rPr lang="nb-NO" dirty="0" smtClean="0"/>
              <a:t> Øke medlemstallet </a:t>
            </a:r>
          </a:p>
          <a:p>
            <a:pPr lvl="2">
              <a:buFont typeface="Wingdings" pitchFamily="2" charset="2"/>
              <a:buChar char="§"/>
            </a:pPr>
            <a:r>
              <a:rPr lang="nb-NO" dirty="0" smtClean="0"/>
              <a:t>Nærmere relasjon mellom forbund og kretser/ klubber</a:t>
            </a:r>
          </a:p>
          <a:p>
            <a:pPr lvl="2">
              <a:buFont typeface="Wingdings" pitchFamily="2" charset="2"/>
              <a:buChar char="§"/>
            </a:pPr>
            <a:r>
              <a:rPr lang="nb-NO" dirty="0" smtClean="0"/>
              <a:t> Øke antall juniormedlemmer</a:t>
            </a:r>
          </a:p>
          <a:p>
            <a:pPr lvl="2">
              <a:buFont typeface="Wingdings" pitchFamily="2" charset="2"/>
              <a:buChar char="§"/>
            </a:pPr>
            <a:r>
              <a:rPr lang="nb-NO" dirty="0" smtClean="0"/>
              <a:t>Øke kompetansen om organisasjons arbeid blant kretser og klubber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819150"/>
            <a:ext cx="8458200" cy="990600"/>
          </a:xfrm>
        </p:spPr>
        <p:txBody>
          <a:bodyPr/>
          <a:lstStyle/>
          <a:p>
            <a:r>
              <a:rPr lang="en-US" dirty="0" err="1" smtClean="0"/>
              <a:t>Utvalg</a:t>
            </a:r>
            <a:r>
              <a:rPr lang="en-US" dirty="0" smtClean="0"/>
              <a:t> for </a:t>
            </a:r>
            <a:r>
              <a:rPr lang="en-US" dirty="0" err="1" smtClean="0"/>
              <a:t>medlemskontakt</a:t>
            </a:r>
            <a:endParaRPr lang="en-US" dirty="0" smtClean="0"/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>
          <a:xfrm>
            <a:off x="1600200" y="1928813"/>
            <a:ext cx="6428184" cy="4700587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Kristian Ellingsen (</a:t>
            </a:r>
            <a:r>
              <a:rPr lang="en-US" dirty="0" err="1" smtClean="0"/>
              <a:t>ny</a:t>
            </a:r>
            <a:r>
              <a:rPr lang="en-US" dirty="0" smtClean="0"/>
              <a:t> </a:t>
            </a:r>
            <a:r>
              <a:rPr lang="en-US" dirty="0" err="1" smtClean="0"/>
              <a:t>leder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Are Antonsen</a:t>
            </a:r>
          </a:p>
          <a:p>
            <a:pPr algn="l"/>
            <a:r>
              <a:rPr lang="en-US" dirty="0" smtClean="0"/>
              <a:t>Sven-Olai Høyland</a:t>
            </a:r>
          </a:p>
          <a:p>
            <a:pPr algn="l"/>
            <a:r>
              <a:rPr lang="en-US" dirty="0" smtClean="0"/>
              <a:t>Trond-Odin Rønbeck</a:t>
            </a:r>
          </a:p>
          <a:p>
            <a:pPr algn="l"/>
            <a:r>
              <a:rPr lang="en-US" dirty="0" smtClean="0"/>
              <a:t>Rune Væting </a:t>
            </a:r>
          </a:p>
          <a:p>
            <a:pPr algn="l"/>
            <a:r>
              <a:rPr lang="en-US" dirty="0" smtClean="0"/>
              <a:t>Marianne Harding (</a:t>
            </a:r>
            <a:r>
              <a:rPr lang="en-US" dirty="0" err="1" smtClean="0"/>
              <a:t>administrasjon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Dagens situasjon i NBF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b-NO" dirty="0" smtClean="0"/>
              <a:t>Medlemmer:</a:t>
            </a:r>
          </a:p>
          <a:p>
            <a:r>
              <a:rPr lang="nb-NO" dirty="0" smtClean="0"/>
              <a:t>Utfordringer i klubbene: Langt mellom kurs, variert nivå, miljø, inkludere nye</a:t>
            </a:r>
          </a:p>
          <a:p>
            <a:r>
              <a:rPr lang="nb-NO" dirty="0" smtClean="0"/>
              <a:t>Positive trekk: Mange øker, interesse for spill, organisasjon </a:t>
            </a:r>
            <a:r>
              <a:rPr lang="nb-NO" smtClean="0"/>
              <a:t>i utvikling, Lokale </a:t>
            </a:r>
            <a:r>
              <a:rPr lang="nb-NO" dirty="0" smtClean="0"/>
              <a:t>variasjoner</a:t>
            </a:r>
          </a:p>
          <a:p>
            <a:r>
              <a:rPr lang="nb-NO" dirty="0" smtClean="0"/>
              <a:t>Trender: </a:t>
            </a:r>
          </a:p>
          <a:p>
            <a:r>
              <a:rPr lang="nb-NO" dirty="0" smtClean="0"/>
              <a:t>Hjelpemidler: Bridgelærerutdanning, begynnerfestival, juniorleir, kampanjemateriell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Mulighetenes marked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EM2015 på hjemmebane gir oss en unik mulighet til profilering av bridgen. Det blir lettere å skape gode saker for lokal- og riksmedia. Synliggjøring av bridge som en sport for alle skaper stolthet i medlemsmassen og interesse hos publikum. </a:t>
            </a:r>
          </a:p>
          <a:p>
            <a:r>
              <a:rPr lang="nb-NO" dirty="0" smtClean="0"/>
              <a:t>Utvalg for medlemskontakt griper sjansen og bygger en rekrutteringskampanje som skal engasjerer hele landet. Tanken er at kampanjen skal øke i intensitet fra 2013 og fram mot 2015.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Helhetstanken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Nybegynnerkurs bare en liten del av rekruttering</a:t>
            </a:r>
          </a:p>
          <a:p>
            <a:r>
              <a:rPr lang="nb-NO" dirty="0" smtClean="0"/>
              <a:t>Rekruttering er å inkludere nye medlemmer som fullverdige medlemmer av klubben</a:t>
            </a:r>
          </a:p>
          <a:p>
            <a:r>
              <a:rPr lang="nb-NO" dirty="0" smtClean="0"/>
              <a:t>Alle klubbens medlemmer må bekjenne seg til klubbens rekrutteringsstrategi</a:t>
            </a:r>
          </a:p>
          <a:p>
            <a:r>
              <a:rPr lang="nb-NO" dirty="0" smtClean="0"/>
              <a:t>Klubbene har i dag forskjellig utgangspunkt for å drive med rekruttering. Ved å se rekrutteringen i et 3-årsperspektiv har alle klubber mulighet til å skape et godt klima for rekruttering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Skapes av og for klubbene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Strategien skal komme nedenfra, fra klubbene</a:t>
            </a:r>
          </a:p>
          <a:p>
            <a:r>
              <a:rPr lang="nb-NO" dirty="0" smtClean="0"/>
              <a:t>Dere kjenner behovet</a:t>
            </a:r>
          </a:p>
          <a:p>
            <a:r>
              <a:rPr lang="nb-NO" dirty="0" smtClean="0"/>
              <a:t>Hva vil fungere i deres nærmiljø?</a:t>
            </a:r>
          </a:p>
          <a:p>
            <a:r>
              <a:rPr lang="nb-NO" dirty="0" smtClean="0"/>
              <a:t>Resultatene i dag brukes som grunnlag, NBF lager rekvisittene</a:t>
            </a:r>
          </a:p>
          <a:p>
            <a:r>
              <a:rPr lang="nb-NO" dirty="0" smtClean="0"/>
              <a:t>Sammen lager vi en felles strategi for rekruttering 2013-2015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433</Words>
  <Application>Microsoft Office PowerPoint</Application>
  <PresentationFormat>Skjermfremvisning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Egendefinert utforming</vt:lpstr>
      <vt:lpstr>Rekrutteringskampanjen 2013-2015</vt:lpstr>
      <vt:lpstr>Rekruttering 2013-2015</vt:lpstr>
      <vt:lpstr>Utvalg for medlemskontakt</vt:lpstr>
      <vt:lpstr>Utvalgets arbeidsoppgaver</vt:lpstr>
      <vt:lpstr>Utvalg for medlemskontakt</vt:lpstr>
      <vt:lpstr>Dagens situasjon i NBF</vt:lpstr>
      <vt:lpstr>Mulighetenes marked</vt:lpstr>
      <vt:lpstr>Helhetstanken</vt:lpstr>
      <vt:lpstr>Skapes av og for klubbene</vt:lpstr>
      <vt:lpstr>Rekruttering mot 2015</vt:lpstr>
      <vt:lpstr>Tidsplan for sesjonen</vt:lpstr>
      <vt:lpstr>Gruppene</vt:lpstr>
      <vt:lpstr>Individuell oppgave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Norsk Bridgeforbund</dc:title>
  <dc:creator>Frode</dc:creator>
  <cp:lastModifiedBy>Windows User</cp:lastModifiedBy>
  <cp:revision>57</cp:revision>
  <dcterms:created xsi:type="dcterms:W3CDTF">2009-09-03T09:22:12Z</dcterms:created>
  <dcterms:modified xsi:type="dcterms:W3CDTF">2013-04-11T07:31:44Z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TC010183731044</vt:lpwstr>
  </property>
</Properties>
</file>