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2"/>
  </p:notesMasterIdLst>
  <p:handoutMasterIdLst>
    <p:handoutMasterId r:id="rId13"/>
  </p:handout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5" r:id="rId9"/>
    <p:sldId id="274" r:id="rId10"/>
    <p:sldId id="27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14" autoAdjust="0"/>
  </p:normalViewPr>
  <p:slideViewPr>
    <p:cSldViewPr>
      <p:cViewPr>
        <p:scale>
          <a:sx n="100" d="100"/>
          <a:sy n="100" d="100"/>
        </p:scale>
        <p:origin x="-246" y="1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01C3D3-242E-4196-9BA1-A2C4C1D79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24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Klikk for å redigere tekststiler i malen</a:t>
            </a:r>
          </a:p>
          <a:p>
            <a:pPr lvl="1"/>
            <a:r>
              <a:rPr lang="en-US" noProof="0" smtClean="0"/>
              <a:t>Andre nivå</a:t>
            </a:r>
          </a:p>
          <a:p>
            <a:pPr lvl="2"/>
            <a:r>
              <a:rPr lang="en-US" noProof="0" smtClean="0"/>
              <a:t>Tredje nivå</a:t>
            </a:r>
          </a:p>
          <a:p>
            <a:pPr lvl="3"/>
            <a:r>
              <a:rPr lang="en-US" noProof="0" smtClean="0"/>
              <a:t>Fjerde nivå</a:t>
            </a:r>
          </a:p>
          <a:p>
            <a:pPr lvl="4"/>
            <a:r>
              <a:rPr lang="en-US" noProof="0" smtClean="0"/>
              <a:t>Femte nivå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1A84EE-0DDB-4458-ADD3-BF58700B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58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62E8C-4FD6-469B-918C-E99237748CE7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90A6-9AD9-4D22-A7D9-40C4B6EA9FD8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81D1B-7251-4D86-ACDF-E23CC563762E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CAFC-437B-487E-951B-B981B4931499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AD988-3635-4679-A6FB-0882573093F1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A120D-569A-4A4C-B778-2545FB7B3A30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698BA-B0AA-471F-92F2-6745BB8217D0}" type="datetime1">
              <a:rPr lang="nb-NO" smtClean="0"/>
              <a:t>19.11.2014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5DEBF-824D-4FDE-902B-0BC5C8746E8A}" type="datetime1">
              <a:rPr lang="nb-NO" smtClean="0"/>
              <a:t>19.11.2014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D9FCF-9782-4A55-B46B-941C395B0842}" type="datetime1">
              <a:rPr lang="nb-NO" smtClean="0"/>
              <a:t>19.11.2014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1AFDB-1907-4371-A61D-3711C490C944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C02B6-94DE-425C-96BE-D233CEE14AE5}" type="datetime1">
              <a:rPr lang="nb-NO" smtClean="0"/>
              <a:t>19.11.2014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ADE7-75EB-4B35-946E-865A33028760}" type="datetime1">
              <a:rPr lang="nb-NO" smtClean="0"/>
              <a:t>19.11.2014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Kapittel 6 - "Fjerde farge"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A3348-C85A-4E88-90AA-DAE7B8B606E5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nb-NO" sz="5400" dirty="0"/>
              <a:t>Spill bridge 3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nb-NO" sz="4800" b="1" dirty="0" smtClean="0"/>
              <a:t>Kapittel 6</a:t>
            </a:r>
            <a:endParaRPr lang="nb-NO" sz="4800" b="1" dirty="0"/>
          </a:p>
          <a:p>
            <a:pPr algn="r">
              <a:buNone/>
            </a:pPr>
            <a:endParaRPr lang="nb-NO" dirty="0"/>
          </a:p>
          <a:p>
            <a:pPr algn="r">
              <a:buNone/>
            </a:pPr>
            <a:endParaRPr lang="nb-NO" sz="3600" dirty="0"/>
          </a:p>
          <a:p>
            <a:pPr algn="r">
              <a:buNone/>
            </a:pPr>
            <a:r>
              <a:rPr lang="nb-NO" sz="5400" b="1" dirty="0" smtClean="0"/>
              <a:t>«Fjerde farge»</a:t>
            </a:r>
            <a:endParaRPr lang="nb-NO" sz="5400" b="1" dirty="0"/>
          </a:p>
          <a:p>
            <a:pPr algn="r">
              <a:buNone/>
            </a:pP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Videre meldinger – </a:t>
            </a:r>
            <a:r>
              <a:rPr lang="nb-NO" dirty="0" smtClean="0"/>
              <a:t>eksempler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altLang="nb-NO" dirty="0"/>
              <a:t>Meldingene går</a:t>
            </a:r>
            <a:br>
              <a:rPr lang="nb-NO" altLang="nb-NO" dirty="0"/>
            </a:br>
            <a:r>
              <a:rPr lang="nb-NO" altLang="nb-NO" i="1" dirty="0"/>
              <a:t>1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i="1" dirty="0"/>
              <a:t> – 1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/>
              <a:t>1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i="1" dirty="0"/>
              <a:t> – 2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 smtClean="0"/>
              <a:t>2 NT </a:t>
            </a:r>
            <a:r>
              <a:rPr lang="nb-NO" altLang="nb-NO" i="1" dirty="0" smtClean="0">
                <a:sym typeface="Symbol"/>
              </a:rPr>
              <a:t></a:t>
            </a:r>
            <a:r>
              <a:rPr lang="nb-NO" altLang="nb-NO" i="1" dirty="0" smtClean="0"/>
              <a:t> ? 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Hva skal vi melde med?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</a:t>
            </a:r>
            <a:r>
              <a:rPr lang="nb-NO" altLang="nb-NO" dirty="0" smtClean="0"/>
              <a:t>3)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/>
              <a:t> </a:t>
            </a:r>
            <a:r>
              <a:rPr lang="nb-NO" altLang="nb-NO" dirty="0" smtClean="0"/>
              <a:t>E 10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dirty="0"/>
              <a:t> E </a:t>
            </a:r>
            <a:r>
              <a:rPr lang="nb-NO" altLang="nb-NO" dirty="0" smtClean="0"/>
              <a:t>D 9 5 4 3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dirty="0"/>
              <a:t> </a:t>
            </a:r>
            <a:r>
              <a:rPr lang="nb-NO" altLang="nb-NO" dirty="0" smtClean="0"/>
              <a:t>D 8 4 </a:t>
            </a:r>
            <a:r>
              <a:rPr lang="en-GB" altLang="nb-NO" dirty="0">
                <a:latin typeface="Symbol" pitchFamily="18" charset="2"/>
              </a:rPr>
              <a:t></a:t>
            </a:r>
            <a:r>
              <a:rPr lang="nb-NO" altLang="nb-NO" dirty="0"/>
              <a:t> </a:t>
            </a:r>
            <a:r>
              <a:rPr lang="nb-NO" altLang="nb-NO" dirty="0" err="1" smtClean="0"/>
              <a:t>Kn</a:t>
            </a:r>
            <a:r>
              <a:rPr lang="nb-NO" altLang="nb-NO" dirty="0" smtClean="0"/>
              <a:t> 10</a:t>
            </a:r>
            <a:endParaRPr lang="nb-NO" altLang="nb-NO" dirty="0"/>
          </a:p>
          <a:p>
            <a:pPr lvl="1"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b="1" i="1" dirty="0"/>
              <a:t>	</a:t>
            </a:r>
            <a:r>
              <a:rPr lang="nb-NO" altLang="nb-NO" b="1" i="1" dirty="0" smtClean="0"/>
              <a:t>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b="1" i="1" dirty="0"/>
              <a:t>, </a:t>
            </a:r>
            <a:r>
              <a:rPr lang="nb-NO" altLang="nb-NO" i="1" dirty="0" smtClean="0"/>
              <a:t>søker etter beste utgang (4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i="1" dirty="0" smtClean="0"/>
              <a:t> </a:t>
            </a:r>
            <a:r>
              <a:rPr lang="nb-NO" altLang="nb-NO" i="1" dirty="0" smtClean="0"/>
              <a:t>hvis åpner har  </a:t>
            </a:r>
            <a:r>
              <a:rPr lang="nb-NO" altLang="nb-NO" i="1" dirty="0" err="1" smtClean="0"/>
              <a:t>dobbelton</a:t>
            </a:r>
            <a:r>
              <a:rPr lang="nb-NO" altLang="nb-NO" i="1" dirty="0" smtClean="0"/>
              <a:t>), ikke sleminvitt, jf. forrige plansje</a:t>
            </a: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</a:t>
            </a:r>
            <a:r>
              <a:rPr lang="nb-NO" altLang="nb-NO" dirty="0" smtClean="0"/>
              <a:t>4)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K D 10 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E K </a:t>
            </a:r>
            <a:r>
              <a:rPr lang="de-DE" altLang="nb-NO" dirty="0" smtClean="0"/>
              <a:t>5 3 </a:t>
            </a:r>
            <a:r>
              <a:rPr lang="de-DE" altLang="nb-NO" dirty="0"/>
              <a:t>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E D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5 3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	</a:t>
            </a:r>
            <a:r>
              <a:rPr lang="de-DE" altLang="nb-NO" b="1" i="1" dirty="0" smtClean="0"/>
              <a:t>3 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en-GB" altLang="nb-NO" dirty="0" smtClean="0">
                <a:latin typeface="Symbol" pitchFamily="18" charset="2"/>
              </a:rPr>
              <a:t>,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sterkere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enn</a:t>
            </a:r>
            <a:r>
              <a:rPr lang="de-DE" altLang="nb-NO" i="1" dirty="0" smtClean="0"/>
              <a:t> 4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i="1" dirty="0" smtClean="0"/>
              <a:t>, </a:t>
            </a:r>
            <a:r>
              <a:rPr lang="de-DE" altLang="nb-NO" i="1" dirty="0" err="1" smtClean="0"/>
              <a:t>sleminvitt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076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er «fjerde farge»?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Melding i den siste ledige fargen</a:t>
            </a:r>
          </a:p>
          <a:p>
            <a:r>
              <a:rPr lang="nb-NO" dirty="0" smtClean="0"/>
              <a:t>Oftest svarers andre melding når åpner </a:t>
            </a:r>
            <a:br>
              <a:rPr lang="nb-NO" dirty="0" smtClean="0"/>
            </a:br>
            <a:r>
              <a:rPr lang="nb-NO" dirty="0" smtClean="0"/>
              <a:t>har vist to farger tidligere og svarer en farge</a:t>
            </a:r>
          </a:p>
          <a:p>
            <a:r>
              <a:rPr lang="nb-NO" dirty="0" smtClean="0"/>
              <a:t>Viser gode kort, minst styrke til å invitere </a:t>
            </a:r>
            <a:br>
              <a:rPr lang="nb-NO" dirty="0" smtClean="0"/>
            </a:br>
            <a:r>
              <a:rPr lang="nb-NO" dirty="0" smtClean="0"/>
              <a:t>til utgang (11+ hp) når fjerde farge meldes på ett- eller </a:t>
            </a:r>
            <a:r>
              <a:rPr lang="nb-NO" dirty="0" err="1" smtClean="0"/>
              <a:t>totrinnet</a:t>
            </a:r>
            <a:r>
              <a:rPr lang="nb-NO" dirty="0" smtClean="0"/>
              <a:t>, krav til utgang når fjerde farge meldes på </a:t>
            </a:r>
            <a:r>
              <a:rPr lang="nb-NO" dirty="0" err="1" smtClean="0"/>
              <a:t>tretrinnet</a:t>
            </a:r>
            <a:endParaRPr lang="nb-NO" dirty="0" smtClean="0"/>
          </a:p>
          <a:p>
            <a:r>
              <a:rPr lang="nb-NO" dirty="0" smtClean="0"/>
              <a:t>Ber om nærmere opplysninger fra åpner </a:t>
            </a:r>
            <a:br>
              <a:rPr lang="nb-NO" dirty="0" smtClean="0"/>
            </a:br>
            <a:r>
              <a:rPr lang="nb-NO" dirty="0" smtClean="0"/>
              <a:t>for å finne frem til beste kontrakt</a:t>
            </a:r>
          </a:p>
          <a:p>
            <a:r>
              <a:rPr lang="nb-NO" dirty="0" smtClean="0"/>
              <a:t>Sier ingen ting om hva man har i fargen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Kapittel 6 - "Fjerde farge"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Svar på «fjerde farge»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dirty="0" smtClean="0"/>
              <a:t>Svarene prioriteres på følgende måte:</a:t>
            </a:r>
            <a:br>
              <a:rPr lang="nb-NO" dirty="0" smtClean="0"/>
            </a:br>
            <a:endParaRPr lang="nb-NO" dirty="0" smtClean="0"/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Tre korts støtte til svarers (major)farge med hopp (viser tillegg og er krav til utgang)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Ekstra lengde i egne (major)farger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Grandmelding med hold i fjerde farge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Preferanse til svarers (major)farge uten hopp</a:t>
            </a:r>
            <a:br>
              <a:rPr lang="nb-NO" dirty="0" smtClean="0"/>
            </a:br>
            <a:r>
              <a:rPr lang="nb-NO" dirty="0" smtClean="0"/>
              <a:t>(viser minimum og to korts støtte)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«Støtte» fjerde farge (løfte ett trinn) med god hånd uten en god melding (utgangskrav)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err="1" smtClean="0"/>
              <a:t>Gjenmelde</a:t>
            </a:r>
            <a:r>
              <a:rPr lang="nb-NO" dirty="0" smtClean="0"/>
              <a:t> åpners primære farge uten andre muligheter (viser minimum, nødmelding)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63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dirty="0"/>
              <a:t>Svar på «fjerde farge</a:t>
            </a:r>
            <a:r>
              <a:rPr lang="nb-NO" sz="5300" dirty="0" smtClean="0"/>
              <a:t>»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 smtClean="0"/>
              <a:t>- </a:t>
            </a:r>
            <a:r>
              <a:rPr lang="nb-NO" sz="4000" dirty="0" smtClean="0"/>
              <a:t>eksempler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Meldingene går</a:t>
            </a:r>
            <a:br>
              <a:rPr lang="nb-NO" altLang="nb-NO" dirty="0"/>
            </a:br>
            <a:r>
              <a:rPr lang="nb-NO" altLang="nb-NO" sz="3800" i="1" dirty="0" smtClean="0"/>
              <a:t>1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 </a:t>
            </a:r>
            <a:r>
              <a:rPr lang="nb-NO" altLang="nb-NO" sz="3800" i="1" dirty="0" smtClean="0"/>
              <a:t> </a:t>
            </a:r>
            <a:r>
              <a:rPr lang="nb-NO" altLang="nb-NO" sz="3800" i="1" dirty="0"/>
              <a:t>– </a:t>
            </a:r>
            <a:r>
              <a:rPr lang="nb-NO" altLang="nb-NO" sz="3800" i="1" dirty="0" smtClean="0"/>
              <a:t>1</a:t>
            </a:r>
            <a:r>
              <a:rPr lang="nb-NO" altLang="nb-NO" sz="3800" dirty="0">
                <a:latin typeface="Symbol" pitchFamily="18" charset="2"/>
              </a:rPr>
              <a:t> </a:t>
            </a:r>
            <a:r>
              <a:rPr lang="nb-NO" altLang="nb-NO" sz="3800" i="1" dirty="0" smtClean="0"/>
              <a:t/>
            </a:r>
            <a:br>
              <a:rPr lang="nb-NO" altLang="nb-NO" sz="3800" i="1" dirty="0" smtClean="0"/>
            </a:br>
            <a:r>
              <a:rPr lang="nb-NO" altLang="nb-NO" sz="3800" i="1" dirty="0" smtClean="0"/>
              <a:t>2</a:t>
            </a:r>
            <a:r>
              <a:rPr lang="de-DE" altLang="nb-NO" sz="3800" dirty="0">
                <a:latin typeface="Symbol" pitchFamily="18" charset="2"/>
              </a:rPr>
              <a:t> </a:t>
            </a:r>
            <a:r>
              <a:rPr lang="nb-NO" altLang="nb-NO" sz="3800" i="1" dirty="0" smtClean="0"/>
              <a:t> – 2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 </a:t>
            </a:r>
            <a:r>
              <a:rPr lang="nb-NO" altLang="nb-NO" sz="3800" i="1" dirty="0"/>
              <a:t/>
            </a:r>
            <a:br>
              <a:rPr lang="nb-NO" altLang="nb-NO" sz="3800" i="1" dirty="0"/>
            </a:br>
            <a:r>
              <a:rPr lang="nb-NO" altLang="nb-NO" sz="3800" i="1" dirty="0" smtClean="0"/>
              <a:t>?</a:t>
            </a:r>
            <a:endParaRPr lang="nb-NO" altLang="nb-NO" sz="3800" i="1" dirty="0"/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sz="3800" dirty="0"/>
              <a:t>Hva skal vi melde med?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800" dirty="0"/>
              <a:t>	1) </a:t>
            </a:r>
            <a:r>
              <a:rPr lang="nb-NO" altLang="nb-NO" sz="3800" dirty="0" smtClean="0">
                <a:latin typeface="Symbol" pitchFamily="18" charset="2"/>
              </a:rPr>
              <a:t></a:t>
            </a:r>
            <a:r>
              <a:rPr lang="nb-NO" altLang="nb-NO" sz="3800" dirty="0" smtClean="0"/>
              <a:t> K D 10 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sz="3800" dirty="0"/>
              <a:t> </a:t>
            </a:r>
            <a:r>
              <a:rPr lang="nb-NO" altLang="nb-NO" sz="3800" dirty="0" smtClean="0"/>
              <a:t>E </a:t>
            </a:r>
            <a:r>
              <a:rPr lang="nb-NO" altLang="nb-NO" sz="3800" dirty="0" err="1" smtClean="0"/>
              <a:t>Kn</a:t>
            </a:r>
            <a:r>
              <a:rPr lang="nb-NO" altLang="nb-NO" sz="3800" dirty="0" smtClean="0"/>
              <a:t> 9 5 4 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sz="3800" dirty="0"/>
              <a:t> </a:t>
            </a:r>
            <a:r>
              <a:rPr lang="nb-NO" altLang="nb-NO" sz="3800" dirty="0" smtClean="0"/>
              <a:t>8 </a:t>
            </a:r>
            <a:r>
              <a:rPr lang="en-GB" altLang="nb-NO" sz="3800" dirty="0">
                <a:latin typeface="Symbol" pitchFamily="18" charset="2"/>
              </a:rPr>
              <a:t></a:t>
            </a:r>
            <a:r>
              <a:rPr lang="nb-NO" altLang="nb-NO" sz="3800" dirty="0"/>
              <a:t> E </a:t>
            </a:r>
            <a:r>
              <a:rPr lang="nb-NO" altLang="nb-NO" sz="3800" dirty="0" err="1" smtClean="0"/>
              <a:t>Kn</a:t>
            </a:r>
            <a:r>
              <a:rPr lang="nb-NO" altLang="nb-NO" sz="3800" dirty="0" smtClean="0"/>
              <a:t> 10  2</a:t>
            </a:r>
            <a:endParaRPr lang="nb-NO" altLang="nb-NO" sz="3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800" b="1" i="1" dirty="0"/>
              <a:t>	</a:t>
            </a:r>
            <a:r>
              <a:rPr lang="nb-NO" altLang="nb-NO" sz="3800" b="1" i="1" dirty="0" smtClean="0"/>
              <a:t>	3</a:t>
            </a:r>
            <a:r>
              <a:rPr lang="nb-NO" altLang="nb-NO" sz="3800" dirty="0" smtClean="0">
                <a:latin typeface="Symbol" pitchFamily="18" charset="2"/>
              </a:rPr>
              <a:t> </a:t>
            </a:r>
            <a:r>
              <a:rPr lang="nb-NO" altLang="nb-NO" sz="3800" dirty="0">
                <a:latin typeface="Symbol" pitchFamily="18" charset="2"/>
              </a:rPr>
              <a:t></a:t>
            </a:r>
            <a:r>
              <a:rPr lang="nb-NO" altLang="nb-NO" sz="3800" b="1" i="1" dirty="0" smtClean="0"/>
              <a:t>, </a:t>
            </a:r>
            <a:r>
              <a:rPr lang="nb-NO" altLang="nb-NO" sz="3800" i="1" dirty="0" smtClean="0"/>
              <a:t>tre korts støtte og tillegg (15+ hp)</a:t>
            </a:r>
            <a:endParaRPr lang="nb-NO" altLang="nb-NO" sz="3800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sz="3800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sz="3800" dirty="0"/>
              <a:t>	2) </a:t>
            </a:r>
            <a:r>
              <a:rPr lang="nb-NO" altLang="nb-NO" sz="3800" dirty="0">
                <a:latin typeface="Symbol" pitchFamily="18" charset="2"/>
              </a:rPr>
              <a:t></a:t>
            </a:r>
            <a:r>
              <a:rPr lang="de-DE" altLang="nb-NO" sz="3800" dirty="0"/>
              <a:t> 2</a:t>
            </a:r>
            <a:r>
              <a:rPr lang="de-DE" altLang="nb-NO" sz="3800" dirty="0" smtClean="0"/>
              <a:t>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800" dirty="0"/>
              <a:t> </a:t>
            </a:r>
            <a:r>
              <a:rPr lang="de-DE" altLang="nb-NO" sz="3800" dirty="0" smtClean="0"/>
              <a:t>K </a:t>
            </a:r>
            <a:r>
              <a:rPr lang="de-DE" altLang="nb-NO" sz="3800" dirty="0" err="1" smtClean="0"/>
              <a:t>Kn</a:t>
            </a:r>
            <a:r>
              <a:rPr lang="de-DE" altLang="nb-NO" sz="3800" dirty="0" smtClean="0"/>
              <a:t> 9 5 3 2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800" dirty="0"/>
              <a:t> E </a:t>
            </a:r>
            <a:r>
              <a:rPr lang="de-DE" altLang="nb-NO" sz="3800" dirty="0" smtClean="0"/>
              <a:t>10 </a:t>
            </a:r>
            <a:r>
              <a:rPr lang="de-DE" altLang="nb-NO" sz="3800" dirty="0">
                <a:latin typeface="Symbol" pitchFamily="18" charset="2"/>
              </a:rPr>
              <a:t></a:t>
            </a:r>
            <a:r>
              <a:rPr lang="de-DE" altLang="nb-NO" sz="3800" dirty="0"/>
              <a:t> </a:t>
            </a:r>
            <a:r>
              <a:rPr lang="de-DE" altLang="nb-NO" sz="3800" dirty="0" smtClean="0"/>
              <a:t>K </a:t>
            </a:r>
            <a:r>
              <a:rPr lang="de-DE" altLang="nb-NO" sz="3800" dirty="0" err="1" smtClean="0"/>
              <a:t>Kn</a:t>
            </a:r>
            <a:r>
              <a:rPr lang="de-DE" altLang="nb-NO" sz="3800" dirty="0" smtClean="0"/>
              <a:t> 5 3</a:t>
            </a:r>
            <a:endParaRPr lang="de-DE" altLang="nb-NO" sz="3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800" b="1" i="1" dirty="0"/>
              <a:t>	</a:t>
            </a:r>
            <a:r>
              <a:rPr lang="de-DE" altLang="nb-NO" sz="3800" b="1" i="1" dirty="0" smtClean="0"/>
              <a:t>	2</a:t>
            </a:r>
            <a:r>
              <a:rPr lang="en-GB" altLang="nb-NO" sz="3800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800" b="1" i="1" dirty="0" smtClean="0"/>
              <a:t>, </a:t>
            </a:r>
            <a:r>
              <a:rPr lang="de-DE" altLang="nb-NO" sz="3800" i="1" dirty="0" err="1" smtClean="0"/>
              <a:t>minimum</a:t>
            </a:r>
            <a:r>
              <a:rPr lang="de-DE" altLang="nb-NO" sz="3800" i="1" dirty="0" smtClean="0"/>
              <a:t> </a:t>
            </a:r>
            <a:r>
              <a:rPr lang="de-DE" altLang="nb-NO" sz="3800" i="1" dirty="0" err="1" smtClean="0"/>
              <a:t>og</a:t>
            </a:r>
            <a:r>
              <a:rPr lang="de-DE" altLang="nb-NO" sz="3800" i="1" dirty="0" smtClean="0"/>
              <a:t> </a:t>
            </a:r>
            <a:r>
              <a:rPr lang="de-DE" altLang="nb-NO" sz="3800" i="1" dirty="0" err="1" smtClean="0"/>
              <a:t>ekstra</a:t>
            </a:r>
            <a:r>
              <a:rPr lang="de-DE" altLang="nb-NO" sz="3800" i="1" dirty="0" smtClean="0"/>
              <a:t> </a:t>
            </a:r>
            <a:r>
              <a:rPr lang="de-DE" altLang="nb-NO" sz="3800" i="1" dirty="0" err="1" smtClean="0"/>
              <a:t>lengde</a:t>
            </a:r>
            <a:r>
              <a:rPr lang="de-DE" altLang="nb-NO" sz="3800" i="1" dirty="0" smtClean="0"/>
              <a:t> i </a:t>
            </a:r>
            <a:r>
              <a:rPr lang="de-DE" altLang="nb-NO" sz="3800" i="1" dirty="0" err="1" smtClean="0"/>
              <a:t>hjerter</a:t>
            </a:r>
            <a:r>
              <a:rPr lang="de-DE" altLang="nb-NO" sz="3800" i="1" dirty="0" smtClean="0"/>
              <a:t> </a:t>
            </a:r>
            <a:br>
              <a:rPr lang="de-DE" altLang="nb-NO" sz="3800" i="1" dirty="0" smtClean="0"/>
            </a:br>
            <a:r>
              <a:rPr lang="de-DE" altLang="nb-NO" sz="3800" i="1" dirty="0" smtClean="0"/>
              <a:t>	(</a:t>
            </a:r>
            <a:r>
              <a:rPr lang="de-DE" altLang="nb-NO" sz="3800" i="1" dirty="0" err="1" smtClean="0"/>
              <a:t>prioriteres</a:t>
            </a:r>
            <a:r>
              <a:rPr lang="de-DE" altLang="nb-NO" sz="3800" i="1" dirty="0" smtClean="0"/>
              <a:t> </a:t>
            </a:r>
            <a:r>
              <a:rPr lang="de-DE" altLang="nb-NO" sz="3800" i="1" dirty="0" err="1" smtClean="0"/>
              <a:t>foran</a:t>
            </a:r>
            <a:r>
              <a:rPr lang="de-DE" altLang="nb-NO" sz="3800" i="1" dirty="0" smtClean="0"/>
              <a:t> hold i </a:t>
            </a:r>
            <a:r>
              <a:rPr lang="de-DE" altLang="nb-NO" sz="3800" i="1" dirty="0" err="1" smtClean="0"/>
              <a:t>ruter</a:t>
            </a:r>
            <a:r>
              <a:rPr lang="de-DE" altLang="nb-NO" sz="3800" i="1" dirty="0" smtClean="0"/>
              <a:t>)</a:t>
            </a:r>
            <a:r>
              <a:rPr lang="de-DE" altLang="nb-NO" sz="3800" dirty="0"/>
              <a:t/>
            </a:r>
            <a:br>
              <a:rPr lang="de-DE" altLang="nb-NO" sz="3800" dirty="0"/>
            </a:br>
            <a:endParaRPr lang="de-DE" altLang="nb-NO" sz="3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800" dirty="0"/>
              <a:t>	3) </a:t>
            </a:r>
            <a:r>
              <a:rPr lang="nb-NO" altLang="nb-NO" sz="3800" dirty="0">
                <a:latin typeface="Symbol" pitchFamily="18" charset="2"/>
              </a:rPr>
              <a:t></a:t>
            </a:r>
            <a:r>
              <a:rPr lang="de-DE" altLang="nb-NO" sz="3800" dirty="0"/>
              <a:t> </a:t>
            </a:r>
            <a:r>
              <a:rPr lang="de-DE" altLang="nb-NO" sz="3800" dirty="0" smtClean="0"/>
              <a:t>10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800" dirty="0"/>
              <a:t> </a:t>
            </a:r>
            <a:r>
              <a:rPr lang="de-DE" altLang="nb-NO" sz="3800" dirty="0" smtClean="0"/>
              <a:t>E K </a:t>
            </a:r>
            <a:r>
              <a:rPr lang="de-DE" altLang="nb-NO" sz="3800" dirty="0" err="1" smtClean="0"/>
              <a:t>Kn</a:t>
            </a:r>
            <a:r>
              <a:rPr lang="de-DE" altLang="nb-NO" sz="3800" dirty="0" smtClean="0"/>
              <a:t> 10 4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800" dirty="0"/>
              <a:t> </a:t>
            </a:r>
            <a:r>
              <a:rPr lang="de-DE" altLang="nb-NO" sz="3800" dirty="0" err="1" smtClean="0"/>
              <a:t>Kn</a:t>
            </a:r>
            <a:r>
              <a:rPr lang="de-DE" altLang="nb-NO" sz="3800" dirty="0" smtClean="0"/>
              <a:t> 8 4 </a:t>
            </a:r>
            <a:r>
              <a:rPr lang="de-DE" altLang="nb-NO" sz="3800" dirty="0">
                <a:latin typeface="Symbol" pitchFamily="18" charset="2"/>
              </a:rPr>
              <a:t></a:t>
            </a:r>
            <a:r>
              <a:rPr lang="de-DE" altLang="nb-NO" sz="3800" dirty="0"/>
              <a:t> E </a:t>
            </a:r>
            <a:r>
              <a:rPr lang="de-DE" altLang="nb-NO" sz="3800" dirty="0" smtClean="0"/>
              <a:t>D </a:t>
            </a:r>
            <a:r>
              <a:rPr lang="de-DE" altLang="nb-NO" sz="3800" dirty="0" err="1" smtClean="0"/>
              <a:t>Kn</a:t>
            </a:r>
            <a:r>
              <a:rPr lang="de-DE" altLang="nb-NO" sz="3800" dirty="0" smtClean="0"/>
              <a:t> 2</a:t>
            </a:r>
            <a:endParaRPr lang="de-DE" altLang="nb-NO" sz="3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800" dirty="0"/>
              <a:t>		</a:t>
            </a:r>
            <a:r>
              <a:rPr lang="de-DE" altLang="nb-NO" sz="3800" b="1" i="1" dirty="0" smtClean="0"/>
              <a:t>3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 </a:t>
            </a:r>
            <a:r>
              <a:rPr lang="de-DE" altLang="nb-NO" sz="3800" b="1" i="1" dirty="0" smtClean="0"/>
              <a:t>, </a:t>
            </a:r>
            <a:r>
              <a:rPr lang="de-DE" altLang="nb-NO" sz="3800" i="1" dirty="0" err="1" smtClean="0"/>
              <a:t>tillegg</a:t>
            </a:r>
            <a:r>
              <a:rPr lang="de-DE" altLang="nb-NO" sz="3800" i="1" dirty="0" smtClean="0"/>
              <a:t> (15+ </a:t>
            </a:r>
            <a:r>
              <a:rPr lang="de-DE" altLang="nb-NO" sz="3800" i="1" dirty="0" err="1" smtClean="0"/>
              <a:t>hp</a:t>
            </a:r>
            <a:r>
              <a:rPr lang="de-DE" altLang="nb-NO" sz="3800" i="1" dirty="0" smtClean="0"/>
              <a:t>, </a:t>
            </a:r>
            <a:r>
              <a:rPr lang="de-DE" altLang="nb-NO" sz="3800" i="1" dirty="0" err="1" smtClean="0"/>
              <a:t>ingen</a:t>
            </a:r>
            <a:r>
              <a:rPr lang="de-DE" altLang="nb-NO" sz="3800" i="1" dirty="0" smtClean="0"/>
              <a:t> </a:t>
            </a:r>
            <a:r>
              <a:rPr lang="de-DE" altLang="nb-NO" sz="3800" i="1" dirty="0" err="1" smtClean="0"/>
              <a:t>annen</a:t>
            </a:r>
            <a:r>
              <a:rPr lang="de-DE" altLang="nb-NO" sz="3800" i="1" dirty="0" smtClean="0"/>
              <a:t> </a:t>
            </a:r>
            <a:r>
              <a:rPr lang="de-DE" altLang="nb-NO" sz="3800" i="1" dirty="0" err="1" smtClean="0"/>
              <a:t>beskrivende</a:t>
            </a:r>
            <a:r>
              <a:rPr lang="de-DE" altLang="nb-NO" sz="3800" i="1" dirty="0" smtClean="0"/>
              <a:t> </a:t>
            </a:r>
            <a:r>
              <a:rPr lang="de-DE" altLang="nb-NO" sz="3800" i="1" dirty="0" err="1" smtClean="0"/>
              <a:t>melding</a:t>
            </a:r>
            <a:r>
              <a:rPr lang="de-DE" altLang="nb-NO" sz="3800" i="1" dirty="0" smtClean="0"/>
              <a:t>)</a:t>
            </a:r>
            <a:r>
              <a:rPr lang="de-DE" altLang="nb-NO" sz="3800" b="1" i="1" dirty="0"/>
              <a:t/>
            </a:r>
            <a:br>
              <a:rPr lang="de-DE" altLang="nb-NO" sz="3800" b="1" i="1" dirty="0"/>
            </a:br>
            <a:endParaRPr lang="de-DE" altLang="nb-NO" sz="3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800" dirty="0"/>
              <a:t>	4)</a:t>
            </a:r>
            <a:r>
              <a:rPr lang="nb-NO" altLang="nb-NO" sz="3800" dirty="0">
                <a:latin typeface="Symbol" pitchFamily="18" charset="2"/>
              </a:rPr>
              <a:t></a:t>
            </a:r>
            <a:r>
              <a:rPr lang="de-DE" altLang="nb-NO" sz="3800" dirty="0"/>
              <a:t> 2</a:t>
            </a:r>
            <a:r>
              <a:rPr lang="de-DE" altLang="nb-NO" sz="3800" dirty="0" smtClean="0"/>
              <a:t>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800" dirty="0"/>
              <a:t> E K </a:t>
            </a:r>
            <a:r>
              <a:rPr lang="de-DE" altLang="nb-NO" sz="3800" dirty="0" err="1"/>
              <a:t>Kn</a:t>
            </a:r>
            <a:r>
              <a:rPr lang="de-DE" altLang="nb-NO" sz="3800" dirty="0"/>
              <a:t> 9 2</a:t>
            </a:r>
            <a:r>
              <a:rPr lang="de-DE" altLang="nb-NO" sz="3800" dirty="0" smtClean="0"/>
              <a:t>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sz="3800" dirty="0"/>
              <a:t> </a:t>
            </a:r>
            <a:r>
              <a:rPr lang="de-DE" altLang="nb-NO" sz="3800" dirty="0" smtClean="0"/>
              <a:t>8 5 4 </a:t>
            </a:r>
            <a:r>
              <a:rPr lang="de-DE" altLang="nb-NO" sz="3800" dirty="0">
                <a:latin typeface="Symbol" pitchFamily="18" charset="2"/>
              </a:rPr>
              <a:t></a:t>
            </a:r>
            <a:r>
              <a:rPr lang="de-DE" altLang="nb-NO" sz="3800" dirty="0"/>
              <a:t> K </a:t>
            </a:r>
            <a:r>
              <a:rPr lang="de-DE" altLang="nb-NO" sz="3800" dirty="0" err="1" smtClean="0"/>
              <a:t>Kn</a:t>
            </a:r>
            <a:r>
              <a:rPr lang="de-DE" altLang="nb-NO" sz="3800" dirty="0" smtClean="0"/>
              <a:t> 10 2</a:t>
            </a:r>
            <a:endParaRPr lang="de-DE" altLang="nb-NO" sz="3800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sz="3800" b="1" i="1" dirty="0"/>
              <a:t>	</a:t>
            </a:r>
            <a:r>
              <a:rPr lang="de-DE" altLang="nb-NO" sz="3800" b="1" i="1" dirty="0" smtClean="0"/>
              <a:t>	2</a:t>
            </a:r>
            <a:r>
              <a:rPr lang="en-GB" altLang="nb-NO" sz="3800" dirty="0" smtClean="0">
                <a:solidFill>
                  <a:srgbClr val="FF0000"/>
                </a:solidFill>
                <a:latin typeface="Symbol" pitchFamily="18" charset="2"/>
              </a:rPr>
              <a:t> </a:t>
            </a:r>
            <a:r>
              <a:rPr lang="en-GB" altLang="nb-NO" sz="3800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sz="3800" b="1" i="1" dirty="0" smtClean="0"/>
              <a:t>, </a:t>
            </a:r>
            <a:r>
              <a:rPr lang="de-DE" altLang="nb-NO" sz="3800" i="1" dirty="0" err="1" smtClean="0"/>
              <a:t>nødmelding</a:t>
            </a:r>
            <a:r>
              <a:rPr lang="de-DE" altLang="nb-NO" sz="3800" i="1" dirty="0" smtClean="0"/>
              <a:t> („</a:t>
            </a:r>
            <a:r>
              <a:rPr lang="de-DE" altLang="nb-NO" sz="3800" i="1" dirty="0" err="1" smtClean="0"/>
              <a:t>mareritthånd</a:t>
            </a:r>
            <a:r>
              <a:rPr lang="de-DE" altLang="nb-NO" sz="3800" i="1" dirty="0" smtClean="0"/>
              <a:t>“, </a:t>
            </a:r>
            <a:r>
              <a:rPr lang="de-DE" altLang="nb-NO" sz="3800" i="1" dirty="0" err="1" smtClean="0"/>
              <a:t>minimum</a:t>
            </a:r>
            <a:r>
              <a:rPr lang="de-DE" altLang="nb-NO" sz="3800" i="1" dirty="0" smtClean="0"/>
              <a:t>, </a:t>
            </a:r>
            <a:r>
              <a:rPr lang="de-DE" altLang="nb-NO" sz="3800" i="1" dirty="0" err="1" smtClean="0"/>
              <a:t>lyver</a:t>
            </a:r>
            <a:r>
              <a:rPr lang="de-DE" altLang="nb-NO" sz="3800" i="1" dirty="0" smtClean="0"/>
              <a:t> </a:t>
            </a:r>
            <a:r>
              <a:rPr lang="de-DE" altLang="nb-NO" sz="3800" i="1" dirty="0" err="1" smtClean="0"/>
              <a:t>om</a:t>
            </a:r>
            <a:r>
              <a:rPr lang="de-DE" altLang="nb-NO" sz="3800" i="1" dirty="0" smtClean="0"/>
              <a:t> 	</a:t>
            </a:r>
            <a:r>
              <a:rPr lang="de-DE" altLang="nb-NO" sz="3800" i="1" dirty="0" err="1" smtClean="0"/>
              <a:t>fargelengde</a:t>
            </a:r>
            <a:r>
              <a:rPr lang="de-DE" altLang="nb-NO" sz="3800" i="1" dirty="0" smtClean="0"/>
              <a:t>)</a:t>
            </a:r>
            <a:endParaRPr lang="de-DE" altLang="nb-NO" sz="3800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740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5300" dirty="0"/>
              <a:t>Svar på «fjerde farge»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 smtClean="0"/>
              <a:t>- </a:t>
            </a:r>
            <a:r>
              <a:rPr lang="nb-NO" sz="4000" dirty="0" smtClean="0"/>
              <a:t>eksempler (forts.)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Meldingene går</a:t>
            </a:r>
            <a:br>
              <a:rPr lang="nb-NO" altLang="nb-NO" dirty="0"/>
            </a:br>
            <a:r>
              <a:rPr lang="nb-NO" altLang="nb-NO" i="1" dirty="0" smtClean="0"/>
              <a:t>1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i="1" dirty="0" smtClean="0"/>
              <a:t> </a:t>
            </a:r>
            <a:r>
              <a:rPr lang="nb-NO" altLang="nb-NO" i="1" dirty="0"/>
              <a:t>– </a:t>
            </a:r>
            <a:r>
              <a:rPr lang="nb-NO" altLang="nb-NO" i="1" dirty="0" smtClean="0"/>
              <a:t>1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i="1" dirty="0" smtClean="0"/>
              <a:t/>
            </a:r>
            <a:br>
              <a:rPr lang="nb-NO" altLang="nb-NO" i="1" dirty="0" smtClean="0"/>
            </a:br>
            <a:r>
              <a:rPr lang="nb-NO" altLang="nb-NO" i="1" dirty="0" smtClean="0"/>
              <a:t>2kl – 2ru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/>
              <a:t>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Hva skal vi melde med?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5)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/>
              <a:t> </a:t>
            </a:r>
            <a:r>
              <a:rPr lang="nb-NO" altLang="nb-NO" dirty="0" smtClean="0"/>
              <a:t>10 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dirty="0" smtClean="0"/>
              <a:t> E D 9 5 4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dirty="0"/>
              <a:t> K </a:t>
            </a:r>
            <a:r>
              <a:rPr lang="nb-NO" altLang="nb-NO" dirty="0" smtClean="0"/>
              <a:t>10 4 </a:t>
            </a:r>
            <a:r>
              <a:rPr lang="en-GB" altLang="nb-NO" dirty="0">
                <a:latin typeface="Symbol" pitchFamily="18" charset="2"/>
              </a:rPr>
              <a:t></a:t>
            </a:r>
            <a:r>
              <a:rPr lang="nb-NO" altLang="nb-NO" dirty="0"/>
              <a:t> </a:t>
            </a:r>
            <a:r>
              <a:rPr lang="nb-NO" altLang="nb-NO" dirty="0" smtClean="0"/>
              <a:t>D </a:t>
            </a:r>
            <a:r>
              <a:rPr lang="nb-NO" altLang="nb-NO" dirty="0" err="1" smtClean="0"/>
              <a:t>Kn</a:t>
            </a:r>
            <a:r>
              <a:rPr lang="nb-NO" altLang="nb-NO" dirty="0" smtClean="0"/>
              <a:t> 10 2</a:t>
            </a:r>
            <a:endParaRPr lang="nb-NO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b="1" i="1" dirty="0"/>
              <a:t>	</a:t>
            </a:r>
            <a:r>
              <a:rPr lang="nb-NO" altLang="nb-NO" b="1" i="1" dirty="0" smtClean="0"/>
              <a:t>	2NT, </a:t>
            </a:r>
            <a:r>
              <a:rPr lang="nb-NO" altLang="nb-NO" i="1" dirty="0" smtClean="0"/>
              <a:t>minimum (12-14 hp), hold i fjerde farge</a:t>
            </a: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6)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D 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K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6 4 2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err="1" smtClean="0"/>
              <a:t>Kn</a:t>
            </a:r>
            <a:r>
              <a:rPr lang="de-DE" altLang="nb-NO" dirty="0" smtClean="0"/>
              <a:t> 10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</a:t>
            </a:r>
            <a:r>
              <a:rPr lang="de-DE" altLang="nb-NO" dirty="0" smtClean="0"/>
              <a:t>E D 5 3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2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de-DE" altLang="nb-NO" b="1" i="1" dirty="0" smtClean="0"/>
              <a:t> </a:t>
            </a:r>
            <a:r>
              <a:rPr lang="de-DE" altLang="nb-NO" i="1" dirty="0" err="1" smtClean="0"/>
              <a:t>preferanse</a:t>
            </a:r>
            <a:r>
              <a:rPr lang="de-DE" altLang="nb-NO" i="1" dirty="0" smtClean="0"/>
              <a:t>, </a:t>
            </a:r>
            <a:r>
              <a:rPr lang="de-DE" altLang="nb-NO" i="1" dirty="0" err="1" smtClean="0"/>
              <a:t>minimum</a:t>
            </a:r>
            <a:r>
              <a:rPr lang="de-DE" altLang="nb-NO" i="1" dirty="0" smtClean="0"/>
              <a:t> (12- 14 </a:t>
            </a:r>
            <a:r>
              <a:rPr lang="de-DE" altLang="nb-NO" i="1" dirty="0" err="1" smtClean="0"/>
              <a:t>hp</a:t>
            </a:r>
            <a:r>
              <a:rPr lang="de-DE" altLang="nb-NO" i="1" dirty="0" smtClean="0"/>
              <a:t>), </a:t>
            </a:r>
            <a:br>
              <a:rPr lang="de-DE" altLang="nb-NO" i="1" dirty="0" smtClean="0"/>
            </a:br>
            <a:r>
              <a:rPr lang="de-DE" altLang="nb-NO" i="1" dirty="0" smtClean="0"/>
              <a:t>	</a:t>
            </a:r>
            <a:r>
              <a:rPr lang="de-DE" altLang="nb-NO" i="1" dirty="0" err="1" smtClean="0"/>
              <a:t>to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korts</a:t>
            </a:r>
            <a:r>
              <a:rPr lang="de-DE" altLang="nb-NO" i="1" dirty="0" smtClean="0"/>
              <a:t> spar</a:t>
            </a:r>
            <a:r>
              <a:rPr lang="de-DE" altLang="nb-NO" dirty="0"/>
              <a:t>	</a:t>
            </a:r>
            <a:br>
              <a:rPr lang="de-DE" altLang="nb-NO" dirty="0"/>
            </a:br>
            <a:endParaRPr lang="de-DE" alt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721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Videre meldinger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Etter fjerde farge på ett- eller </a:t>
            </a:r>
            <a:r>
              <a:rPr lang="nb-NO" dirty="0" err="1" smtClean="0"/>
              <a:t>totrinnet</a:t>
            </a:r>
            <a:r>
              <a:rPr lang="nb-NO" dirty="0" smtClean="0"/>
              <a:t> (minst invitt), kan svarer i neste runde passe på følgende meldinger:</a:t>
            </a:r>
          </a:p>
          <a:p>
            <a:pPr lvl="1"/>
            <a:r>
              <a:rPr lang="nb-NO" dirty="0" smtClean="0"/>
              <a:t>2NT</a:t>
            </a:r>
          </a:p>
          <a:p>
            <a:pPr lvl="1"/>
            <a:r>
              <a:rPr lang="nb-NO" dirty="0" smtClean="0"/>
              <a:t>Gjenmelding av åpners farge uten hopp</a:t>
            </a:r>
          </a:p>
          <a:p>
            <a:pPr lvl="1"/>
            <a:r>
              <a:rPr lang="nb-NO" dirty="0" smtClean="0"/>
              <a:t>Simpel preferanse til svarers farge </a:t>
            </a:r>
            <a:br>
              <a:rPr lang="nb-NO" dirty="0" smtClean="0"/>
            </a:br>
            <a:r>
              <a:rPr lang="nb-NO" dirty="0" smtClean="0"/>
              <a:t>(minimum og </a:t>
            </a:r>
            <a:r>
              <a:rPr lang="nb-NO" dirty="0" err="1" smtClean="0"/>
              <a:t>dobbelton</a:t>
            </a:r>
            <a:r>
              <a:rPr lang="nb-NO" dirty="0" smtClean="0"/>
              <a:t>)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04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Videre </a:t>
            </a:r>
            <a:r>
              <a:rPr lang="nb-NO" dirty="0" smtClean="0"/>
              <a:t>meldinger – viktige prinsipper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Den eneste svake melding etter et svar på «fjerde farge» er pass. </a:t>
            </a:r>
            <a:r>
              <a:rPr lang="nb-NO" i="1" dirty="0"/>
              <a:t>Alt annet etablerer krav til utgang</a:t>
            </a:r>
            <a:endParaRPr lang="nb-NO" dirty="0"/>
          </a:p>
          <a:p>
            <a:r>
              <a:rPr lang="nb-NO" dirty="0" smtClean="0"/>
              <a:t>«Fjerde </a:t>
            </a:r>
            <a:r>
              <a:rPr lang="nb-NO" dirty="0" smtClean="0"/>
              <a:t>farge» </a:t>
            </a:r>
            <a:r>
              <a:rPr lang="nb-NO" dirty="0" smtClean="0"/>
              <a:t>fulgt av frivillig støtte </a:t>
            </a:r>
            <a:br>
              <a:rPr lang="nb-NO" dirty="0" smtClean="0"/>
            </a:br>
            <a:r>
              <a:rPr lang="nb-NO" dirty="0" smtClean="0"/>
              <a:t>til 3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dirty="0" smtClean="0"/>
              <a:t>/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dirty="0" smtClean="0"/>
              <a:t> er sleminvitt</a:t>
            </a:r>
          </a:p>
          <a:p>
            <a:r>
              <a:rPr lang="nb-NO" dirty="0"/>
              <a:t>«Fjerde farge fulgt av frivillig </a:t>
            </a:r>
            <a:r>
              <a:rPr lang="nb-NO" dirty="0" smtClean="0"/>
              <a:t>støtte til en minorfarge søker beste utgang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057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Bruk ikke fjerde farge unødig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Velg en naturlig melding hvis du kan</a:t>
            </a:r>
          </a:p>
          <a:p>
            <a:r>
              <a:rPr lang="nb-NO" dirty="0" smtClean="0"/>
              <a:t>Velg fjerde farge hvis du mangler en naturlig melding</a:t>
            </a:r>
          </a:p>
          <a:p>
            <a:r>
              <a:rPr lang="nb-NO" dirty="0" smtClean="0"/>
              <a:t>Velg fjerde farge en sjelden for å invitere til utgang</a:t>
            </a:r>
          </a:p>
          <a:p>
            <a:r>
              <a:rPr lang="nb-NO" dirty="0" smtClean="0"/>
              <a:t>Velg fjerde farge dersom du er usikker på hvilken utgangskontrakt som bør velges</a:t>
            </a:r>
          </a:p>
          <a:p>
            <a:r>
              <a:rPr lang="nb-NO" dirty="0" smtClean="0"/>
              <a:t>Velg fjerde farge for å invitere til slem eller for å undersøke slemmuligheter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220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Videre meldinger </a:t>
            </a:r>
            <a:r>
              <a:rPr lang="nb-NO" dirty="0" smtClean="0"/>
              <a:t>– eksempler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Meldingene går</a:t>
            </a:r>
            <a:br>
              <a:rPr lang="nb-NO" altLang="nb-NO" dirty="0"/>
            </a:br>
            <a:r>
              <a:rPr lang="nb-NO" altLang="nb-NO" i="1" dirty="0" smtClean="0"/>
              <a:t>1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i="1" dirty="0" smtClean="0"/>
              <a:t> </a:t>
            </a:r>
            <a:r>
              <a:rPr lang="nb-NO" altLang="nb-NO" i="1" dirty="0"/>
              <a:t>– </a:t>
            </a:r>
            <a:r>
              <a:rPr lang="nb-NO" altLang="nb-NO" i="1" dirty="0" smtClean="0"/>
              <a:t>1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 smtClean="0"/>
              <a:t>1</a:t>
            </a:r>
            <a:r>
              <a:rPr lang="nb-NO" altLang="nb-NO" dirty="0" smtClean="0">
                <a:latin typeface="Symbol" pitchFamily="18" charset="2"/>
              </a:rPr>
              <a:t></a:t>
            </a:r>
            <a:r>
              <a:rPr lang="nb-NO" altLang="nb-NO" i="1" dirty="0" smtClean="0"/>
              <a:t> </a:t>
            </a:r>
            <a:r>
              <a:rPr lang="nb-NO" altLang="nb-NO" i="1" dirty="0"/>
              <a:t>– </a:t>
            </a:r>
            <a:r>
              <a:rPr lang="nb-NO" altLang="nb-NO" i="1" dirty="0" smtClean="0"/>
              <a:t>2</a:t>
            </a:r>
            <a:r>
              <a:rPr lang="de-DE" altLang="nb-NO" dirty="0" smtClean="0">
                <a:latin typeface="Symbol" pitchFamily="18" charset="2"/>
              </a:rPr>
              <a:t></a:t>
            </a:r>
            <a:r>
              <a:rPr lang="nb-NO" altLang="nb-NO" i="1" dirty="0"/>
              <a:t/>
            </a:r>
            <a:br>
              <a:rPr lang="nb-NO" altLang="nb-NO" i="1" dirty="0"/>
            </a:br>
            <a:r>
              <a:rPr lang="nb-NO" altLang="nb-NO" i="1" dirty="0" smtClean="0"/>
              <a:t>2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 </a:t>
            </a:r>
            <a:r>
              <a:rPr lang="nb-NO" altLang="nb-NO" i="1" dirty="0">
                <a:sym typeface="Symbol"/>
              </a:rPr>
              <a:t></a:t>
            </a:r>
            <a:r>
              <a:rPr lang="nb-NO" altLang="nb-NO" i="1" dirty="0"/>
              <a:t> ?</a:t>
            </a:r>
          </a:p>
          <a:p>
            <a:pPr>
              <a:lnSpc>
                <a:spcPct val="80000"/>
              </a:lnSpc>
              <a:spcBef>
                <a:spcPts val="675"/>
              </a:spcBef>
            </a:pPr>
            <a:r>
              <a:rPr lang="nb-NO" altLang="nb-NO" dirty="0"/>
              <a:t>Hva skal vi melde med?</a:t>
            </a:r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</a:t>
            </a:r>
            <a:r>
              <a:rPr lang="nb-NO" altLang="nb-NO" dirty="0" smtClean="0"/>
              <a:t>1)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nb-NO" altLang="nb-NO" dirty="0"/>
              <a:t> </a:t>
            </a:r>
            <a:r>
              <a:rPr lang="nb-NO" altLang="nb-NO" dirty="0" smtClean="0"/>
              <a:t>K 4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dirty="0"/>
              <a:t> E </a:t>
            </a:r>
            <a:r>
              <a:rPr lang="nb-NO" altLang="nb-NO" dirty="0" smtClean="0"/>
              <a:t>D </a:t>
            </a:r>
            <a:r>
              <a:rPr lang="nb-NO" altLang="nb-NO" dirty="0" err="1" smtClean="0"/>
              <a:t>Kn</a:t>
            </a:r>
            <a:r>
              <a:rPr lang="nb-NO" altLang="nb-NO" dirty="0" smtClean="0"/>
              <a:t> 9 5 2 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nb-NO" altLang="nb-NO" dirty="0"/>
              <a:t> K </a:t>
            </a:r>
            <a:r>
              <a:rPr lang="nb-NO" altLang="nb-NO" dirty="0" smtClean="0"/>
              <a:t>2 </a:t>
            </a:r>
            <a:r>
              <a:rPr lang="en-GB" altLang="nb-NO" dirty="0">
                <a:latin typeface="Symbol" pitchFamily="18" charset="2"/>
              </a:rPr>
              <a:t></a:t>
            </a:r>
            <a:r>
              <a:rPr lang="nb-NO" altLang="nb-NO" dirty="0"/>
              <a:t> </a:t>
            </a:r>
            <a:r>
              <a:rPr lang="nb-NO" altLang="nb-NO" dirty="0" smtClean="0"/>
              <a:t>E </a:t>
            </a:r>
            <a:r>
              <a:rPr lang="nb-NO" altLang="nb-NO" dirty="0" err="1" smtClean="0"/>
              <a:t>Kn</a:t>
            </a:r>
            <a:r>
              <a:rPr lang="nb-NO" altLang="nb-NO" dirty="0" smtClean="0"/>
              <a:t> 2</a:t>
            </a:r>
            <a:endParaRPr lang="nb-NO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b="1" i="1" dirty="0"/>
              <a:t>	</a:t>
            </a:r>
            <a:r>
              <a:rPr lang="nb-NO" altLang="nb-NO" b="1" i="1" dirty="0" smtClean="0"/>
              <a:t>	3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nb-NO" altLang="nb-NO" b="1" i="1" dirty="0" smtClean="0"/>
              <a:t>, </a:t>
            </a:r>
            <a:r>
              <a:rPr lang="nb-NO" altLang="nb-NO" i="1" dirty="0" smtClean="0"/>
              <a:t>sleminvitt</a:t>
            </a:r>
            <a:endParaRPr lang="nb-NO" altLang="nb-NO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endParaRPr lang="nb-NO" altLang="nb-NO" b="1" i="1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nb-NO" altLang="nb-NO" dirty="0"/>
              <a:t>	</a:t>
            </a:r>
            <a:r>
              <a:rPr lang="nb-NO" altLang="nb-NO" dirty="0" smtClean="0"/>
              <a:t>2) </a:t>
            </a:r>
            <a:r>
              <a:rPr lang="nb-NO" altLang="nb-NO" dirty="0">
                <a:latin typeface="Symbol" pitchFamily="18" charset="2"/>
              </a:rPr>
              <a:t></a:t>
            </a:r>
            <a:r>
              <a:rPr lang="de-DE" altLang="nb-NO" dirty="0"/>
              <a:t> </a:t>
            </a:r>
            <a:r>
              <a:rPr lang="de-DE" altLang="nb-NO" dirty="0" smtClean="0"/>
              <a:t>5 </a:t>
            </a:r>
            <a:r>
              <a:rPr lang="de-DE" altLang="nb-NO" dirty="0"/>
              <a:t>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</a:t>
            </a:r>
            <a:r>
              <a:rPr lang="de-DE" altLang="nb-NO" dirty="0"/>
              <a:t> </a:t>
            </a:r>
            <a:r>
              <a:rPr lang="de-DE" altLang="nb-NO" dirty="0" smtClean="0"/>
              <a:t>E K 3 </a:t>
            </a:r>
            <a:r>
              <a:rPr lang="de-DE" altLang="nb-NO" dirty="0"/>
              <a:t>2 </a:t>
            </a:r>
            <a:r>
              <a:rPr lang="en-GB" altLang="nb-NO" dirty="0">
                <a:solidFill>
                  <a:srgbClr val="FF0000"/>
                </a:solidFill>
                <a:latin typeface="Symbol" pitchFamily="18" charset="2"/>
              </a:rPr>
              <a:t></a:t>
            </a:r>
            <a:r>
              <a:rPr lang="de-DE" altLang="nb-NO" dirty="0"/>
              <a:t> </a:t>
            </a:r>
            <a:r>
              <a:rPr lang="de-DE" altLang="nb-NO" dirty="0" smtClean="0"/>
              <a:t>K 5 4 3 </a:t>
            </a:r>
            <a:r>
              <a:rPr lang="de-DE" altLang="nb-NO" dirty="0">
                <a:latin typeface="Symbol" pitchFamily="18" charset="2"/>
              </a:rPr>
              <a:t></a:t>
            </a:r>
            <a:r>
              <a:rPr lang="de-DE" altLang="nb-NO" dirty="0"/>
              <a:t> E </a:t>
            </a:r>
            <a:r>
              <a:rPr lang="de-DE" altLang="nb-NO" dirty="0" smtClean="0"/>
              <a:t>10 3</a:t>
            </a:r>
            <a:endParaRPr lang="de-DE" altLang="nb-NO" dirty="0"/>
          </a:p>
          <a:p>
            <a:pPr>
              <a:lnSpc>
                <a:spcPct val="80000"/>
              </a:lnSpc>
              <a:spcBef>
                <a:spcPts val="675"/>
              </a:spcBef>
              <a:buNone/>
            </a:pPr>
            <a:r>
              <a:rPr lang="de-DE" altLang="nb-NO" b="1" i="1" dirty="0"/>
              <a:t>	</a:t>
            </a:r>
            <a:r>
              <a:rPr lang="de-DE" altLang="nb-NO" b="1" i="1" dirty="0" smtClean="0"/>
              <a:t>	3</a:t>
            </a:r>
            <a:r>
              <a:rPr lang="en-GB" altLang="nb-NO" dirty="0" smtClean="0">
                <a:solidFill>
                  <a:srgbClr val="FF0000"/>
                </a:solidFill>
                <a:latin typeface="Symbol" pitchFamily="18" charset="2"/>
              </a:rPr>
              <a:t>,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støtte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av</a:t>
            </a:r>
            <a:r>
              <a:rPr lang="de-DE" altLang="nb-NO" i="1" dirty="0" smtClean="0"/>
              <a:t> minor </a:t>
            </a:r>
            <a:r>
              <a:rPr lang="de-DE" altLang="nb-NO" i="1" dirty="0" err="1" smtClean="0"/>
              <a:t>viser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egen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åpning</a:t>
            </a:r>
            <a:r>
              <a:rPr lang="de-DE" altLang="nb-NO" i="1" dirty="0" smtClean="0"/>
              <a:t>, 	</a:t>
            </a:r>
            <a:r>
              <a:rPr lang="de-DE" altLang="nb-NO" i="1" dirty="0" err="1" smtClean="0"/>
              <a:t>søker</a:t>
            </a:r>
            <a:r>
              <a:rPr lang="de-DE" altLang="nb-NO" i="1" dirty="0" smtClean="0"/>
              <a:t> beste </a:t>
            </a:r>
            <a:r>
              <a:rPr lang="de-DE" altLang="nb-NO" i="1" dirty="0" err="1" smtClean="0"/>
              <a:t>utgang</a:t>
            </a:r>
            <a:r>
              <a:rPr lang="de-DE" altLang="nb-NO" i="1" dirty="0" smtClean="0"/>
              <a:t> (</a:t>
            </a:r>
            <a:r>
              <a:rPr lang="de-DE" altLang="nb-NO" i="1" dirty="0" err="1" smtClean="0"/>
              <a:t>eller</a:t>
            </a:r>
            <a:r>
              <a:rPr lang="de-DE" altLang="nb-NO" i="1" dirty="0" smtClean="0"/>
              <a:t> </a:t>
            </a:r>
            <a:r>
              <a:rPr lang="de-DE" altLang="nb-NO" i="1" dirty="0" err="1" smtClean="0"/>
              <a:t>kanskje</a:t>
            </a:r>
            <a:r>
              <a:rPr lang="de-DE" altLang="nb-NO" i="1" dirty="0" smtClean="0"/>
              <a:t> 3 NT?)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Kapittel 6 - "Fjerde farge"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81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</TotalTime>
  <Words>259</Words>
  <Application>Microsoft Office PowerPoint</Application>
  <PresentationFormat>Skjermfremvisning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Egendefinert utforming</vt:lpstr>
      <vt:lpstr>Spill bridge 3</vt:lpstr>
      <vt:lpstr>Hva er «fjerde farge»?</vt:lpstr>
      <vt:lpstr>Svar på «fjerde farge»</vt:lpstr>
      <vt:lpstr>Svar på «fjerde farge»  - eksempler</vt:lpstr>
      <vt:lpstr>Svar på «fjerde farge»  - eksempler (forts.)</vt:lpstr>
      <vt:lpstr>Videre meldinger</vt:lpstr>
      <vt:lpstr>Videre meldinger – viktige prinsipper</vt:lpstr>
      <vt:lpstr>Bruk ikke fjerde farge unødig</vt:lpstr>
      <vt:lpstr>Videre meldinger – eksempler</vt:lpstr>
      <vt:lpstr>Videre meldinger – eksempler (forts.)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 Bridgeforbund</dc:title>
  <dc:creator>Frode</dc:creator>
  <cp:lastModifiedBy>Solbjørg Saltvik</cp:lastModifiedBy>
  <cp:revision>47</cp:revision>
  <dcterms:created xsi:type="dcterms:W3CDTF">2009-09-03T09:22:12Z</dcterms:created>
  <dcterms:modified xsi:type="dcterms:W3CDTF">2014-11-19T11:18:14Z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TC010183731044</vt:lpwstr>
  </property>
</Properties>
</file>