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70" r:id="rId4"/>
    <p:sldId id="271" r:id="rId5"/>
    <p:sldId id="272" r:id="rId6"/>
    <p:sldId id="273" r:id="rId7"/>
    <p:sldId id="277" r:id="rId8"/>
    <p:sldId id="278" r:id="rId9"/>
    <p:sldId id="274" r:id="rId10"/>
    <p:sldId id="279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0" autoAdjust="0"/>
    <p:restoredTop sz="94714" autoAdjust="0"/>
  </p:normalViewPr>
  <p:slideViewPr>
    <p:cSldViewPr>
      <p:cViewPr>
        <p:scale>
          <a:sx n="90" d="100"/>
          <a:sy n="90" d="100"/>
        </p:scale>
        <p:origin x="-19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7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1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56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0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D4B5-BA64-4E73-9F14-0DE765D7C7F8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9180-7D3C-4967-BF48-3BF1455E1996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C249-269E-418E-B8A3-37B95005AFDC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EED-ED74-4376-AAB6-3AF91A2E46B9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C926-CBCE-4D73-837B-7BC3DEC0C7DA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F81-77F0-4D6D-B1C6-E95E753B42D6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EBF3-C40E-4756-B36B-4EFFF4F240DE}" type="datetime1">
              <a:rPr lang="nb-NO" smtClean="0"/>
              <a:t>13.11.2014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325B-3D01-46E9-BE13-AA87D8E97032}" type="datetime1">
              <a:rPr lang="nb-NO" smtClean="0"/>
              <a:t>13.11.2014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865D7-70DA-461A-AD81-BCC8DB94ADB8}" type="datetime1">
              <a:rPr lang="nb-NO" smtClean="0"/>
              <a:t>13.11.2014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882A-4666-49A1-A01D-623CF95D1152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E9C8-A84E-408E-96DE-68C022327335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92D4A-95F2-4AF7-89F8-A202CB8B47D5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2 - Kortvurdering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b-NO" sz="6000" dirty="0" smtClean="0"/>
              <a:t>Spill bridge 3</a:t>
            </a:r>
            <a:br>
              <a:rPr lang="nb-NO" sz="6000" dirty="0" smtClean="0"/>
            </a:br>
            <a:r>
              <a:rPr lang="nb-NO" sz="5300" dirty="0" smtClean="0"/>
              <a:t>Kapittel 2</a:t>
            </a:r>
            <a:endParaRPr lang="nb-NO" sz="53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nb-NO" sz="5400" b="1" dirty="0" smtClean="0"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Kortvurdering</a:t>
            </a:r>
            <a:endParaRPr lang="nb-NO" sz="54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b="1" dirty="0" smtClean="0">
                <a:cs typeface="Times New Roman" panose="02020603050405020304" pitchFamily="18" charset="0"/>
              </a:rPr>
              <a:t>Plussfaktorer</a:t>
            </a:r>
            <a:r>
              <a:rPr lang="nb-NO" sz="4800" b="1" dirty="0" smtClean="0">
                <a:cs typeface="Times New Roman" panose="02020603050405020304" pitchFamily="18" charset="0"/>
              </a:rPr>
              <a:t/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2800" b="1" dirty="0" smtClean="0">
                <a:cs typeface="Times New Roman" panose="02020603050405020304" pitchFamily="18" charset="0"/>
              </a:rPr>
              <a:t>God fordeling – Flere ess</a:t>
            </a:r>
            <a:endParaRPr lang="nb-NO" sz="4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sz="2200" dirty="0" smtClean="0">
                <a:cs typeface="Times New Roman" panose="02020603050405020304" pitchFamily="18" charset="0"/>
              </a:rPr>
              <a:t>Ene hånda:</a:t>
            </a:r>
          </a:p>
          <a:p>
            <a:pPr marL="400050" lvl="1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♠ E K 3</a:t>
            </a:r>
          </a:p>
          <a:p>
            <a:pPr marL="400050" lvl="1" indent="0">
              <a:buNone/>
            </a:pPr>
            <a:r>
              <a:rPr lang="nb-NO" sz="2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200" dirty="0" smtClean="0">
                <a:cs typeface="Times New Roman" panose="02020603050405020304" pitchFamily="18" charset="0"/>
              </a:rPr>
              <a:t>E 9 4</a:t>
            </a:r>
          </a:p>
          <a:p>
            <a:pPr marL="400050" lvl="1" indent="0">
              <a:buNone/>
            </a:pPr>
            <a:r>
              <a:rPr lang="nb-NO" sz="2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200" dirty="0" smtClean="0">
                <a:cs typeface="Times New Roman" panose="02020603050405020304" pitchFamily="18" charset="0"/>
              </a:rPr>
              <a:t>E 6 5</a:t>
            </a:r>
          </a:p>
          <a:p>
            <a:pPr marL="400050" lvl="1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♣ 7 6 5 2</a:t>
            </a:r>
          </a:p>
          <a:p>
            <a:r>
              <a:rPr lang="nb-NO" sz="2600" dirty="0" smtClean="0">
                <a:cs typeface="Times New Roman" panose="02020603050405020304" pitchFamily="18" charset="0"/>
              </a:rPr>
              <a:t>Andre hånda:</a:t>
            </a:r>
          </a:p>
          <a:p>
            <a:pPr marL="400050" lvl="1" indent="0">
              <a:buNone/>
            </a:pPr>
            <a:r>
              <a:rPr lang="nb-NO" sz="2200" dirty="0">
                <a:cs typeface="Times New Roman" panose="02020603050405020304" pitchFamily="18" charset="0"/>
              </a:rPr>
              <a:t>♠ </a:t>
            </a:r>
            <a:r>
              <a:rPr lang="nb-NO" sz="2200" dirty="0" smtClean="0">
                <a:cs typeface="Times New Roman" panose="02020603050405020304" pitchFamily="18" charset="0"/>
              </a:rPr>
              <a:t>7 5 2</a:t>
            </a:r>
            <a:endParaRPr lang="nb-NO" sz="22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200" dirty="0" smtClean="0">
                <a:cs typeface="Times New Roman" panose="02020603050405020304" pitchFamily="18" charset="0"/>
              </a:rPr>
              <a:t>10 6 3</a:t>
            </a:r>
            <a:endParaRPr lang="nb-NO" sz="22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200" dirty="0" smtClean="0">
                <a:cs typeface="Times New Roman" panose="02020603050405020304" pitchFamily="18" charset="0"/>
              </a:rPr>
              <a:t>9 4 2</a:t>
            </a:r>
            <a:endParaRPr lang="nb-NO" sz="22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200" dirty="0">
                <a:cs typeface="Times New Roman" panose="02020603050405020304" pitchFamily="18" charset="0"/>
              </a:rPr>
              <a:t>♣ </a:t>
            </a:r>
            <a:r>
              <a:rPr lang="nb-NO" sz="2200" dirty="0" smtClean="0">
                <a:cs typeface="Times New Roman" panose="02020603050405020304" pitchFamily="18" charset="0"/>
              </a:rPr>
              <a:t>E K D </a:t>
            </a:r>
            <a:r>
              <a:rPr lang="nb-NO" sz="2200" dirty="0" err="1" smtClean="0">
                <a:cs typeface="Times New Roman" panose="02020603050405020304" pitchFamily="18" charset="0"/>
              </a:rPr>
              <a:t>kn</a:t>
            </a:r>
            <a:endParaRPr lang="nb-NO" sz="2200" dirty="0">
              <a:cs typeface="Times New Roman" panose="02020603050405020304" pitchFamily="18" charset="0"/>
            </a:endParaRPr>
          </a:p>
          <a:p>
            <a:r>
              <a:rPr lang="nb-NO" sz="2600" dirty="0" smtClean="0">
                <a:cs typeface="Times New Roman" panose="02020603050405020304" pitchFamily="18" charset="0"/>
              </a:rPr>
              <a:t>8 sikre stikk her.</a:t>
            </a:r>
          </a:p>
          <a:p>
            <a:r>
              <a:rPr lang="nb-NO" sz="2600" dirty="0" smtClean="0">
                <a:cs typeface="Times New Roman" panose="02020603050405020304" pitchFamily="18" charset="0"/>
              </a:rPr>
              <a:t>Men ytterligere en kløver på ene hånda, vil gi 9 sikre stikk med samme poengstyrke!</a:t>
            </a:r>
            <a:endParaRPr lang="nb-NO" sz="2600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b="1" dirty="0" smtClean="0">
                <a:cs typeface="Times New Roman" panose="02020603050405020304" pitchFamily="18" charset="0"/>
              </a:rPr>
              <a:t>Flere ess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b-NO" sz="2600" dirty="0" smtClean="0">
                <a:cs typeface="Times New Roman" panose="02020603050405020304" pitchFamily="18" charset="0"/>
              </a:rPr>
              <a:t>Ess er ofte verd mer enn sine 4 honnørpoeng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b-NO" sz="2600" dirty="0" smtClean="0">
                <a:cs typeface="Times New Roman" panose="02020603050405020304" pitchFamily="18" charset="0"/>
              </a:rPr>
              <a:t>Flere ess gir spillefører bedre kontroll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b-NO" sz="2600" dirty="0" smtClean="0">
                <a:cs typeface="Times New Roman" panose="02020603050405020304" pitchFamily="18" charset="0"/>
              </a:rPr>
              <a:t>Selv konger er ofte bedre enn sine 3 honnørpoeng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nb-NO" sz="2600" dirty="0" smtClean="0">
                <a:cs typeface="Times New Roman" panose="02020603050405020304" pitchFamily="18" charset="0"/>
              </a:rPr>
              <a:t>En hånd med mange ess og konger er ofte bedre enn hva honnørpoengene tilsier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nb-NO" dirty="0" smtClean="0"/>
          </a:p>
          <a:p>
            <a:pPr lvl="1" indent="-342900">
              <a:buFont typeface="Wingdings" panose="05000000000000000000" pitchFamily="2" charset="2"/>
              <a:buChar char="ü"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58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Minusfaktorer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«Ensomme» honnører, spesielt i korte farger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Ugarderte honnører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Mangel på honnør(er) i makkers farge(r)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Honnører foran motspillers farge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Dårlig fordeling</a:t>
            </a:r>
          </a:p>
          <a:p>
            <a:r>
              <a:rPr lang="nb-NO" dirty="0" err="1" smtClean="0">
                <a:cs typeface="Times New Roman" panose="02020603050405020304" pitchFamily="18" charset="0"/>
              </a:rPr>
              <a:t>Essløs</a:t>
            </a:r>
            <a:r>
              <a:rPr lang="nb-NO" dirty="0" smtClean="0">
                <a:cs typeface="Times New Roman" panose="02020603050405020304" pitchFamily="18" charset="0"/>
              </a:rPr>
              <a:t> hånd; damer og knekter er relativt sett mindre verdt enn ess og konger</a:t>
            </a: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322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Kortvurdering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Oppsummering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Med flere pluss- enn minusfaktorer bør du </a:t>
            </a:r>
            <a:r>
              <a:rPr lang="nb-NO" b="1" dirty="0" smtClean="0">
                <a:cs typeface="Times New Roman" panose="02020603050405020304" pitchFamily="18" charset="0"/>
              </a:rPr>
              <a:t>opp</a:t>
            </a:r>
            <a:r>
              <a:rPr lang="nb-NO" dirty="0" smtClean="0">
                <a:cs typeface="Times New Roman" panose="02020603050405020304" pitchFamily="18" charset="0"/>
              </a:rPr>
              <a:t>vurdere hånden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Med flere minus- enn plussfaktorer bør du </a:t>
            </a:r>
            <a:r>
              <a:rPr lang="nb-NO" b="1" dirty="0" smtClean="0">
                <a:cs typeface="Times New Roman" panose="02020603050405020304" pitchFamily="18" charset="0"/>
              </a:rPr>
              <a:t>ned</a:t>
            </a:r>
            <a:r>
              <a:rPr lang="nb-NO" dirty="0" smtClean="0">
                <a:cs typeface="Times New Roman" panose="02020603050405020304" pitchFamily="18" charset="0"/>
              </a:rPr>
              <a:t>vurdere hånden</a:t>
            </a:r>
          </a:p>
          <a:p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  <p:pic>
        <p:nvPicPr>
          <p:cNvPr id="1026" name="Picture 2" descr="C:\Users\Siba Tiller\AppData\Local\Microsoft\Windows\INetCache\IE\2ZW6VLNV\MC9004324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7112"/>
            <a:ext cx="15017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Kortvurdering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Balansert hånd krever normalt 12 honnørpoeng (hp) for åpning med 1 i farge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Åpning 1 i farge med bare 10-11 hp dersom du har fin fordeling og bra farger: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4427984" y="3933056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0">
              <a:buNone/>
            </a:pPr>
            <a:r>
              <a:rPr lang="nb-NO" sz="2400" dirty="0">
                <a:latin typeface="+mn-lt"/>
              </a:rPr>
              <a:t>♠ </a:t>
            </a:r>
            <a:r>
              <a:rPr lang="nb-NO" sz="2400" dirty="0" smtClean="0">
                <a:latin typeface="+mn-lt"/>
              </a:rPr>
              <a:t>K </a:t>
            </a:r>
            <a:r>
              <a:rPr lang="nb-NO" sz="2400" dirty="0" err="1" smtClean="0">
                <a:latin typeface="+mn-lt"/>
              </a:rPr>
              <a:t>kn</a:t>
            </a:r>
            <a:r>
              <a:rPr lang="nb-NO" sz="2400" dirty="0" smtClean="0">
                <a:latin typeface="+mn-lt"/>
              </a:rPr>
              <a:t> 8 3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>
                <a:solidFill>
                  <a:srgbClr val="FF0000"/>
                </a:solidFill>
                <a:latin typeface="+mn-lt"/>
              </a:rPr>
              <a:t>♥ </a:t>
            </a:r>
            <a:r>
              <a:rPr lang="nb-NO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400" dirty="0" smtClean="0">
                <a:latin typeface="+mn-lt"/>
              </a:rPr>
              <a:t>-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>
                <a:solidFill>
                  <a:srgbClr val="FF0000"/>
                </a:solidFill>
                <a:latin typeface="+mn-lt"/>
              </a:rPr>
              <a:t>♦ </a:t>
            </a:r>
            <a:r>
              <a:rPr lang="nb-NO" sz="2400" dirty="0" smtClean="0">
                <a:latin typeface="+mn-lt"/>
              </a:rPr>
              <a:t>E D 10 9 6 4 3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>
                <a:latin typeface="+mn-lt"/>
              </a:rPr>
              <a:t>♣ </a:t>
            </a:r>
            <a:r>
              <a:rPr lang="nb-NO" sz="2400" dirty="0" smtClean="0">
                <a:latin typeface="+mn-lt"/>
              </a:rPr>
              <a:t>8 4</a:t>
            </a:r>
            <a:endParaRPr lang="nb-NO" sz="2400" dirty="0">
              <a:latin typeface="+mn-lt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925166" y="3933056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indent="0">
              <a:buNone/>
            </a:pPr>
            <a:r>
              <a:rPr lang="nb-NO" sz="2400" dirty="0">
                <a:latin typeface="+mn-lt"/>
              </a:rPr>
              <a:t>♠ </a:t>
            </a:r>
            <a:r>
              <a:rPr lang="nb-NO" sz="2400" dirty="0" smtClean="0">
                <a:latin typeface="+mn-lt"/>
              </a:rPr>
              <a:t>E K 10 9 8 5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>
                <a:solidFill>
                  <a:srgbClr val="FF0000"/>
                </a:solidFill>
                <a:latin typeface="+mn-lt"/>
              </a:rPr>
              <a:t>♥ </a:t>
            </a:r>
            <a:r>
              <a:rPr lang="nb-NO" sz="2400" dirty="0" smtClean="0">
                <a:latin typeface="+mn-lt"/>
              </a:rPr>
              <a:t>D </a:t>
            </a:r>
            <a:r>
              <a:rPr lang="nb-NO" sz="2400" dirty="0" err="1" smtClean="0">
                <a:latin typeface="+mn-lt"/>
              </a:rPr>
              <a:t>kn</a:t>
            </a:r>
            <a:r>
              <a:rPr lang="nb-NO" sz="2400" dirty="0" smtClean="0">
                <a:latin typeface="+mn-lt"/>
              </a:rPr>
              <a:t> 10 9 8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>
                <a:solidFill>
                  <a:srgbClr val="FF0000"/>
                </a:solidFill>
                <a:latin typeface="+mn-lt"/>
              </a:rPr>
              <a:t>♦ </a:t>
            </a:r>
            <a:r>
              <a:rPr lang="nb-NO" sz="2400" dirty="0" smtClean="0">
                <a:latin typeface="+mn-lt"/>
              </a:rPr>
              <a:t>2</a:t>
            </a:r>
            <a:endParaRPr lang="nb-NO" sz="2400" dirty="0">
              <a:latin typeface="+mn-lt"/>
            </a:endParaRPr>
          </a:p>
          <a:p>
            <a:pPr marL="800100" lvl="2" indent="0">
              <a:buNone/>
            </a:pPr>
            <a:r>
              <a:rPr lang="nb-NO" sz="2400" dirty="0" smtClean="0">
                <a:latin typeface="+mn-lt"/>
              </a:rPr>
              <a:t>♣ 2</a:t>
            </a:r>
            <a:endParaRPr lang="nb-NO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Kortvurdering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Pluss- og minusfaktorer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>
                <a:cs typeface="Times New Roman" panose="02020603050405020304" pitchFamily="18" charset="0"/>
              </a:rPr>
              <a:t> </a:t>
            </a:r>
            <a:r>
              <a:rPr lang="nb-NO" dirty="0" smtClean="0">
                <a:cs typeface="Times New Roman" panose="02020603050405020304" pitchFamily="18" charset="0"/>
              </a:rPr>
              <a:t>Å regne honnørpoeng gir bare en grov vurdering av håndas verdi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>
                <a:cs typeface="Times New Roman" panose="02020603050405020304" pitchFamily="18" charset="0"/>
              </a:rPr>
              <a:t>Å regne honnørpoeng er et hjelpemiddel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>
                <a:cs typeface="Times New Roman" panose="02020603050405020304" pitchFamily="18" charset="0"/>
              </a:rPr>
              <a:t>Mange ulike pluss- og minusfaktorer 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313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Plussfaktorer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>
                <a:cs typeface="Times New Roman" panose="02020603050405020304" pitchFamily="18" charset="0"/>
              </a:rPr>
              <a:t>Sammenhengende honnører er verdifulle:</a:t>
            </a:r>
          </a:p>
          <a:p>
            <a:pPr marL="857250" lvl="2" indent="0">
              <a:buNone/>
            </a:pPr>
            <a:r>
              <a:rPr lang="nb-NO" i="1" dirty="0" smtClean="0">
                <a:cs typeface="Times New Roman" panose="02020603050405020304" pitchFamily="18" charset="0"/>
              </a:rPr>
              <a:t>♠ </a:t>
            </a:r>
            <a:r>
              <a:rPr lang="nb-NO" dirty="0" smtClean="0">
                <a:cs typeface="Times New Roman" panose="02020603050405020304" pitchFamily="18" charset="0"/>
              </a:rPr>
              <a:t>E 3 2</a:t>
            </a:r>
          </a:p>
          <a:p>
            <a:pPr marL="857250" lvl="2" indent="0">
              <a:buNone/>
            </a:pPr>
            <a:r>
              <a:rPr lang="nb-NO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dirty="0" smtClean="0">
                <a:cs typeface="Times New Roman" panose="02020603050405020304" pitchFamily="18" charset="0"/>
              </a:rPr>
              <a:t>K 3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>
                <a:cs typeface="Times New Roman" panose="02020603050405020304" pitchFamily="18" charset="0"/>
              </a:rPr>
              <a:t>er som regel dårligere enn:</a:t>
            </a:r>
          </a:p>
          <a:p>
            <a:pPr marL="857250" lvl="2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 E K 2</a:t>
            </a:r>
          </a:p>
          <a:p>
            <a:pPr marL="857250" lvl="2" indent="0">
              <a:buNone/>
            </a:pPr>
            <a:r>
              <a:rPr lang="nb-NO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dirty="0" smtClean="0">
                <a:cs typeface="Times New Roman" panose="02020603050405020304" pitchFamily="18" charset="0"/>
              </a:rPr>
              <a:t>4 3 2</a:t>
            </a:r>
            <a:endParaRPr lang="nb-NO" dirty="0"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nb-NO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785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Plussfaktorer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sz="3500" dirty="0" smtClean="0">
                <a:cs typeface="Times New Roman" panose="02020603050405020304" pitchFamily="18" charset="0"/>
              </a:rPr>
              <a:t>Honnører samlet i </a:t>
            </a:r>
            <a:r>
              <a:rPr lang="nb-NO" sz="3500" dirty="0" err="1" smtClean="0">
                <a:cs typeface="Times New Roman" panose="02020603050405020304" pitchFamily="18" charset="0"/>
              </a:rPr>
              <a:t>langfarge</a:t>
            </a:r>
            <a:r>
              <a:rPr lang="nb-NO" sz="3500" dirty="0" smtClean="0">
                <a:cs typeface="Times New Roman" panose="02020603050405020304" pitchFamily="18" charset="0"/>
              </a:rPr>
              <a:t>:</a:t>
            </a:r>
          </a:p>
          <a:p>
            <a:pPr marL="400050" lvl="1" indent="0">
              <a:buNone/>
            </a:pPr>
            <a:r>
              <a:rPr lang="nb-NO" sz="3500" dirty="0">
                <a:cs typeface="Times New Roman" panose="02020603050405020304" pitchFamily="18" charset="0"/>
              </a:rPr>
              <a:t>♠ </a:t>
            </a:r>
            <a:r>
              <a:rPr lang="nb-NO" sz="3500" dirty="0" smtClean="0">
                <a:cs typeface="Times New Roman" panose="02020603050405020304" pitchFamily="18" charset="0"/>
              </a:rPr>
              <a:t>E K D </a:t>
            </a:r>
            <a:r>
              <a:rPr lang="nb-NO" sz="3500" dirty="0" err="1" smtClean="0">
                <a:cs typeface="Times New Roman" panose="02020603050405020304" pitchFamily="18" charset="0"/>
              </a:rPr>
              <a:t>kn</a:t>
            </a:r>
            <a:r>
              <a:rPr lang="nb-NO" sz="3500" dirty="0" smtClean="0">
                <a:cs typeface="Times New Roman" panose="02020603050405020304" pitchFamily="18" charset="0"/>
              </a:rPr>
              <a:t> 10 9 8</a:t>
            </a:r>
          </a:p>
          <a:p>
            <a:pPr marL="400050" lvl="1" indent="0">
              <a:buNone/>
            </a:pPr>
            <a:r>
              <a:rPr lang="nb-NO" sz="3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3500" dirty="0" smtClean="0">
                <a:cs typeface="Times New Roman" panose="02020603050405020304" pitchFamily="18" charset="0"/>
              </a:rPr>
              <a:t>7 3</a:t>
            </a:r>
          </a:p>
          <a:p>
            <a:pPr marL="400050" lvl="1" indent="0">
              <a:buNone/>
            </a:pPr>
            <a:r>
              <a:rPr lang="nb-NO" sz="3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3500" dirty="0" smtClean="0">
                <a:cs typeface="Times New Roman" panose="02020603050405020304" pitchFamily="18" charset="0"/>
              </a:rPr>
              <a:t>5 2</a:t>
            </a:r>
          </a:p>
          <a:p>
            <a:pPr marL="400050" lvl="1" indent="0">
              <a:buNone/>
            </a:pPr>
            <a:r>
              <a:rPr lang="nb-NO" sz="3500" dirty="0" smtClean="0">
                <a:cs typeface="Times New Roman" panose="02020603050405020304" pitchFamily="18" charset="0"/>
              </a:rPr>
              <a:t>♣ 6 4              </a:t>
            </a:r>
          </a:p>
          <a:p>
            <a:endParaRPr lang="nb-NO" sz="3500" dirty="0" smtClean="0">
              <a:cs typeface="Times New Roman" panose="02020603050405020304" pitchFamily="18" charset="0"/>
            </a:endParaRPr>
          </a:p>
          <a:p>
            <a:r>
              <a:rPr lang="nb-NO" sz="3500" dirty="0" smtClean="0">
                <a:cs typeface="Times New Roman" panose="02020603050405020304" pitchFamily="18" charset="0"/>
              </a:rPr>
              <a:t>er bedre enn samme honnørstyrke spredt:</a:t>
            </a:r>
          </a:p>
          <a:p>
            <a:pPr marL="400050" lvl="1" indent="0">
              <a:buNone/>
            </a:pPr>
            <a:r>
              <a:rPr lang="nb-NO" sz="3500" dirty="0" smtClean="0">
                <a:cs typeface="Times New Roman" panose="02020603050405020304" pitchFamily="18" charset="0"/>
              </a:rPr>
              <a:t>♠ E 10 9 8 7 6 5</a:t>
            </a:r>
          </a:p>
          <a:p>
            <a:pPr marL="400050" lvl="1" indent="0">
              <a:buNone/>
            </a:pPr>
            <a:r>
              <a:rPr lang="nb-NO" sz="3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3500" dirty="0" smtClean="0">
                <a:cs typeface="Times New Roman" panose="02020603050405020304" pitchFamily="18" charset="0"/>
              </a:rPr>
              <a:t>K 3</a:t>
            </a:r>
          </a:p>
          <a:p>
            <a:pPr marL="400050" lvl="1" indent="0">
              <a:buNone/>
            </a:pPr>
            <a:r>
              <a:rPr lang="nb-NO" sz="3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3500" dirty="0" smtClean="0">
                <a:cs typeface="Times New Roman" panose="02020603050405020304" pitchFamily="18" charset="0"/>
              </a:rPr>
              <a:t>D 2</a:t>
            </a:r>
          </a:p>
          <a:p>
            <a:pPr marL="400050" lvl="1" indent="0">
              <a:buNone/>
            </a:pPr>
            <a:r>
              <a:rPr lang="nb-NO" sz="3500" dirty="0" smtClean="0">
                <a:cs typeface="Times New Roman" panose="02020603050405020304" pitchFamily="18" charset="0"/>
              </a:rPr>
              <a:t>♣ </a:t>
            </a:r>
            <a:r>
              <a:rPr lang="nb-NO" sz="3500" dirty="0" err="1" smtClean="0">
                <a:cs typeface="Times New Roman" panose="02020603050405020304" pitchFamily="18" charset="0"/>
              </a:rPr>
              <a:t>kn</a:t>
            </a:r>
            <a:r>
              <a:rPr lang="nb-NO" sz="3500" dirty="0" smtClean="0">
                <a:cs typeface="Times New Roman" panose="02020603050405020304" pitchFamily="18" charset="0"/>
              </a:rPr>
              <a:t> 4 </a:t>
            </a:r>
          </a:p>
          <a:p>
            <a:pPr marL="400050" lvl="1" indent="0">
              <a:buNone/>
            </a:pPr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2800" dirty="0">
              <a:solidFill>
                <a:srgbClr val="FF0000"/>
              </a:solidFill>
            </a:endParaRPr>
          </a:p>
          <a:p>
            <a:endParaRPr lang="nb-NO" sz="2800" dirty="0">
              <a:solidFill>
                <a:srgbClr val="FF0000"/>
              </a:solidFill>
            </a:endParaRPr>
          </a:p>
          <a:p>
            <a:endParaRPr lang="nb-NO" sz="2800" dirty="0">
              <a:solidFill>
                <a:srgbClr val="FF0000"/>
              </a:solidFill>
            </a:endParaRPr>
          </a:p>
          <a:p>
            <a:endParaRPr lang="nb-NO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90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Plussfaktorer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nb-NO" dirty="0">
                <a:cs typeface="Times New Roman" panose="02020603050405020304" pitchFamily="18" charset="0"/>
              </a:rPr>
              <a:t>Gode mellomkort </a:t>
            </a:r>
            <a:r>
              <a:rPr lang="nb-NO" dirty="0" smtClean="0">
                <a:cs typeface="Times New Roman" panose="02020603050405020304" pitchFamily="18" charset="0"/>
              </a:rPr>
              <a:t>(10, 9 og 8) er verdifulle, spesielt sammen med honnører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Honnør(er) i makkers farge(r) er bra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Honnør(er) bak motspillers farge er bra 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Jo flere trumf jo bedre. </a:t>
            </a:r>
          </a:p>
          <a:p>
            <a:pPr lvl="1"/>
            <a:r>
              <a:rPr lang="nb-NO" dirty="0" smtClean="0">
                <a:cs typeface="Times New Roman" panose="02020603050405020304" pitchFamily="18" charset="0"/>
              </a:rPr>
              <a:t>Med 9 eller flere trumf til sammen kan kravet til honnørstyrke for utgang reduseres</a:t>
            </a:r>
            <a:endParaRPr lang="nb-NO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dirty="0">
                <a:cs typeface="Times New Roman" panose="02020603050405020304" pitchFamily="18" charset="0"/>
              </a:rPr>
              <a:t> 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71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nb-NO" sz="5300" b="1" dirty="0">
                <a:cs typeface="Times New Roman" panose="02020603050405020304" pitchFamily="18" charset="0"/>
              </a:rPr>
              <a:t>Plussfaktorer</a:t>
            </a:r>
            <a:r>
              <a:rPr lang="nb-NO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3100" dirty="0" smtClean="0">
                <a:cs typeface="Times New Roman" panose="02020603050405020304" pitchFamily="18" charset="0"/>
              </a:rPr>
              <a:t>Gode mellomkort kan være veldig verdifulle, spesielt sammen med honnører i fargen</a:t>
            </a:r>
            <a:endParaRPr lang="nb-NO" sz="3100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Om du har: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 E D 2</a:t>
            </a:r>
          </a:p>
          <a:p>
            <a:pPr marL="800100" lvl="2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mot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 </a:t>
            </a:r>
            <a:r>
              <a:rPr lang="nb-NO" dirty="0" err="1" smtClean="0">
                <a:cs typeface="Times New Roman" panose="02020603050405020304" pitchFamily="18" charset="0"/>
              </a:rPr>
              <a:t>kn</a:t>
            </a:r>
            <a:r>
              <a:rPr lang="nb-NO" dirty="0" smtClean="0">
                <a:cs typeface="Times New Roman" panose="02020603050405020304" pitchFamily="18" charset="0"/>
              </a:rPr>
              <a:t> 4 3</a:t>
            </a:r>
          </a:p>
          <a:p>
            <a:pPr marL="400050" lvl="1" indent="0">
              <a:buNone/>
            </a:pPr>
            <a:endParaRPr lang="nb-NO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må du ha flaks for å få 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3 stikk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Men med tieren på ene hånda, blir det annerledes: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 E D 10</a:t>
            </a:r>
          </a:p>
          <a:p>
            <a:pPr marL="800100" lvl="2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mot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 </a:t>
            </a:r>
            <a:r>
              <a:rPr lang="nb-NO" dirty="0" err="1" smtClean="0">
                <a:cs typeface="Times New Roman" panose="02020603050405020304" pitchFamily="18" charset="0"/>
              </a:rPr>
              <a:t>kn</a:t>
            </a:r>
            <a:r>
              <a:rPr lang="nb-NO" dirty="0" smtClean="0">
                <a:cs typeface="Times New Roman" panose="02020603050405020304" pitchFamily="18" charset="0"/>
              </a:rPr>
              <a:t> 4 3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Denne kombinasjonen gir 3 stikk om Vest har kongen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203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b="1" dirty="0" smtClean="0">
                <a:cs typeface="Times New Roman" panose="02020603050405020304" pitchFamily="18" charset="0"/>
              </a:rPr>
              <a:t>Plussfaktorer</a:t>
            </a:r>
            <a:r>
              <a:rPr lang="nb-NO" sz="4800" b="1" dirty="0" smtClean="0">
                <a:cs typeface="Times New Roman" panose="02020603050405020304" pitchFamily="18" charset="0"/>
              </a:rPr>
              <a:t/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3100" dirty="0" smtClean="0">
                <a:cs typeface="Times New Roman" panose="02020603050405020304" pitchFamily="18" charset="0"/>
              </a:rPr>
              <a:t>Honnør(er) i makkers farge(r)</a:t>
            </a:r>
            <a:endParaRPr lang="nb-NO" sz="31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Din makker har:</a:t>
            </a:r>
          </a:p>
          <a:p>
            <a:pPr marL="400050" lvl="1" indent="0">
              <a:buNone/>
            </a:pPr>
            <a:r>
              <a:rPr lang="nb-NO" dirty="0" smtClean="0"/>
              <a:t>♠ </a:t>
            </a:r>
            <a:r>
              <a:rPr lang="nb-NO" dirty="0" smtClean="0">
                <a:cs typeface="Times New Roman" panose="02020603050405020304" pitchFamily="18" charset="0"/>
              </a:rPr>
              <a:t>E K </a:t>
            </a:r>
            <a:r>
              <a:rPr lang="nb-NO" dirty="0" err="1" smtClean="0">
                <a:cs typeface="Times New Roman" panose="02020603050405020304" pitchFamily="18" charset="0"/>
              </a:rPr>
              <a:t>kn</a:t>
            </a:r>
            <a:r>
              <a:rPr lang="nb-NO" dirty="0" smtClean="0">
                <a:cs typeface="Times New Roman" panose="02020603050405020304" pitchFamily="18" charset="0"/>
              </a:rPr>
              <a:t> 9 4</a:t>
            </a:r>
          </a:p>
          <a:p>
            <a:pPr marL="400050" lvl="1" indent="0">
              <a:buNone/>
            </a:pPr>
            <a:r>
              <a:rPr lang="nb-NO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dirty="0" smtClean="0">
                <a:cs typeface="Times New Roman" panose="02020603050405020304" pitchFamily="18" charset="0"/>
              </a:rPr>
              <a:t>E </a:t>
            </a:r>
            <a:r>
              <a:rPr lang="nb-NO" dirty="0" err="1" smtClean="0">
                <a:cs typeface="Times New Roman" panose="02020603050405020304" pitchFamily="18" charset="0"/>
              </a:rPr>
              <a:t>kn</a:t>
            </a:r>
            <a:r>
              <a:rPr lang="nb-NO" dirty="0" smtClean="0">
                <a:cs typeface="Times New Roman" panose="02020603050405020304" pitchFamily="18" charset="0"/>
              </a:rPr>
              <a:t> 7 3</a:t>
            </a:r>
          </a:p>
          <a:p>
            <a:pPr marL="400050" lvl="1" indent="0">
              <a:buNone/>
            </a:pPr>
            <a:r>
              <a:rPr lang="nb-NO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dirty="0" smtClean="0">
                <a:cs typeface="Times New Roman" panose="02020603050405020304" pitchFamily="18" charset="0"/>
              </a:rPr>
              <a:t>8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♣ 7 6 2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Du har:</a:t>
            </a:r>
          </a:p>
          <a:p>
            <a:pPr marL="400050" lvl="1" indent="0">
              <a:buNone/>
            </a:pPr>
            <a:r>
              <a:rPr lang="nb-NO" dirty="0" smtClean="0">
                <a:cs typeface="Times New Roman" panose="02020603050405020304" pitchFamily="18" charset="0"/>
              </a:rPr>
              <a:t>♠</a:t>
            </a:r>
            <a:r>
              <a:rPr lang="nb-NO" dirty="0" smtClean="0"/>
              <a:t> </a:t>
            </a:r>
            <a:r>
              <a:rPr lang="nb-NO" dirty="0" smtClean="0">
                <a:cs typeface="Times New Roman" panose="02020603050405020304" pitchFamily="18" charset="0"/>
              </a:rPr>
              <a:t>D 8 3</a:t>
            </a:r>
          </a:p>
          <a:p>
            <a:pPr marL="400050" lvl="1" indent="0">
              <a:buNone/>
            </a:pPr>
            <a:r>
              <a:rPr lang="nb-NO" dirty="0" smtClean="0">
                <a:solidFill>
                  <a:srgbClr val="FF0000"/>
                </a:solidFill>
              </a:rPr>
              <a:t>♥ </a:t>
            </a:r>
            <a:r>
              <a:rPr lang="nb-NO" dirty="0" smtClean="0"/>
              <a:t>K D 6</a:t>
            </a:r>
          </a:p>
          <a:p>
            <a:pPr marL="400050" lvl="1" indent="0">
              <a:buNone/>
            </a:pPr>
            <a:r>
              <a:rPr lang="nb-NO" dirty="0" smtClean="0">
                <a:solidFill>
                  <a:srgbClr val="FF0000"/>
                </a:solidFill>
              </a:rPr>
              <a:t>♦ </a:t>
            </a:r>
            <a:r>
              <a:rPr lang="nb-NO" dirty="0" smtClean="0"/>
              <a:t>7 6 5 2</a:t>
            </a:r>
          </a:p>
          <a:p>
            <a:pPr marL="400050" lvl="1" indent="0">
              <a:buNone/>
            </a:pPr>
            <a:r>
              <a:rPr lang="nb-NO" dirty="0" smtClean="0"/>
              <a:t>♣ 9 8 4</a:t>
            </a:r>
          </a:p>
          <a:p>
            <a:r>
              <a:rPr lang="nb-NO" dirty="0" smtClean="0">
                <a:cs typeface="Times New Roman" panose="02020603050405020304" pitchFamily="18" charset="0"/>
              </a:rPr>
              <a:t>9 stikk enkelt her med normal sits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Din makker har:</a:t>
            </a:r>
          </a:p>
          <a:p>
            <a:pPr marL="400050" lvl="1" indent="0">
              <a:buNone/>
            </a:pPr>
            <a:r>
              <a:rPr lang="nb-NO" dirty="0"/>
              <a:t>♠ </a:t>
            </a:r>
            <a:r>
              <a:rPr lang="nb-NO" dirty="0">
                <a:cs typeface="Times New Roman" panose="02020603050405020304" pitchFamily="18" charset="0"/>
              </a:rPr>
              <a:t>E K </a:t>
            </a:r>
            <a:r>
              <a:rPr lang="nb-NO" dirty="0" err="1">
                <a:cs typeface="Times New Roman" panose="02020603050405020304" pitchFamily="18" charset="0"/>
              </a:rPr>
              <a:t>kn</a:t>
            </a:r>
            <a:r>
              <a:rPr lang="nb-NO" dirty="0">
                <a:cs typeface="Times New Roman" panose="02020603050405020304" pitchFamily="18" charset="0"/>
              </a:rPr>
              <a:t> 9 4</a:t>
            </a:r>
          </a:p>
          <a:p>
            <a:pPr marL="400050" lvl="1" indent="0">
              <a:buNone/>
            </a:pPr>
            <a:r>
              <a:rPr lang="nb-NO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dirty="0">
                <a:cs typeface="Times New Roman" panose="02020603050405020304" pitchFamily="18" charset="0"/>
              </a:rPr>
              <a:t>E </a:t>
            </a:r>
            <a:r>
              <a:rPr lang="nb-NO" dirty="0" err="1">
                <a:cs typeface="Times New Roman" panose="02020603050405020304" pitchFamily="18" charset="0"/>
              </a:rPr>
              <a:t>kn</a:t>
            </a:r>
            <a:r>
              <a:rPr lang="nb-NO" dirty="0">
                <a:cs typeface="Times New Roman" panose="02020603050405020304" pitchFamily="18" charset="0"/>
              </a:rPr>
              <a:t> 7 3</a:t>
            </a:r>
          </a:p>
          <a:p>
            <a:pPr marL="400050" lvl="1" indent="0">
              <a:buNone/>
            </a:pPr>
            <a:r>
              <a:rPr lang="nb-NO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dirty="0">
                <a:cs typeface="Times New Roman" panose="02020603050405020304" pitchFamily="18" charset="0"/>
              </a:rPr>
              <a:t>8</a:t>
            </a:r>
          </a:p>
          <a:p>
            <a:pPr marL="400050" lvl="1" indent="0">
              <a:buNone/>
            </a:pPr>
            <a:r>
              <a:rPr lang="nb-NO" dirty="0">
                <a:cs typeface="Times New Roman" panose="02020603050405020304" pitchFamily="18" charset="0"/>
              </a:rPr>
              <a:t>♣ 7 6 2</a:t>
            </a:r>
          </a:p>
          <a:p>
            <a:r>
              <a:rPr lang="nb-NO" dirty="0">
                <a:cs typeface="Times New Roman" panose="02020603050405020304" pitchFamily="18" charset="0"/>
              </a:rPr>
              <a:t>Du har:</a:t>
            </a:r>
          </a:p>
          <a:p>
            <a:pPr marL="400050" lvl="1" indent="0">
              <a:buNone/>
            </a:pPr>
            <a:r>
              <a:rPr lang="nb-NO" dirty="0">
                <a:cs typeface="Times New Roman" panose="02020603050405020304" pitchFamily="18" charset="0"/>
              </a:rPr>
              <a:t>♠</a:t>
            </a:r>
            <a:r>
              <a:rPr lang="nb-NO" dirty="0"/>
              <a:t> </a:t>
            </a:r>
            <a:r>
              <a:rPr lang="nb-NO" dirty="0" smtClean="0">
                <a:cs typeface="Times New Roman" panose="02020603050405020304" pitchFamily="18" charset="0"/>
              </a:rPr>
              <a:t>8 6 5</a:t>
            </a:r>
            <a:endParaRPr lang="nb-NO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dirty="0">
                <a:solidFill>
                  <a:srgbClr val="FF0000"/>
                </a:solidFill>
              </a:rPr>
              <a:t>♥ </a:t>
            </a:r>
            <a:r>
              <a:rPr lang="nb-NO" dirty="0" smtClean="0"/>
              <a:t>8 4 2</a:t>
            </a:r>
            <a:endParaRPr lang="nb-NO" dirty="0"/>
          </a:p>
          <a:p>
            <a:pPr marL="400050" lvl="1" indent="0">
              <a:buNone/>
            </a:pPr>
            <a:r>
              <a:rPr lang="nb-NO" dirty="0">
                <a:solidFill>
                  <a:srgbClr val="FF0000"/>
                </a:solidFill>
              </a:rPr>
              <a:t>♦ </a:t>
            </a:r>
            <a:r>
              <a:rPr lang="nb-NO" dirty="0" smtClean="0"/>
              <a:t>K D 5 2</a:t>
            </a:r>
            <a:endParaRPr lang="nb-NO" dirty="0"/>
          </a:p>
          <a:p>
            <a:pPr marL="400050" lvl="1" indent="0">
              <a:buNone/>
            </a:pPr>
            <a:r>
              <a:rPr lang="nb-NO" dirty="0" smtClean="0"/>
              <a:t>♣ D 8 3</a:t>
            </a:r>
          </a:p>
          <a:p>
            <a:r>
              <a:rPr lang="nb-NO" dirty="0" smtClean="0"/>
              <a:t>Må kjempe hardt for 8 stikk her</a:t>
            </a:r>
            <a:endParaRPr lang="nb-NO" dirty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962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Plussfaktorer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Lange farger er et pluss – også i grand</a:t>
            </a:r>
          </a:p>
          <a:p>
            <a:endParaRPr lang="nb-NO" dirty="0" smtClean="0">
              <a:cs typeface="Times New Roman" panose="02020603050405020304" pitchFamily="18" charset="0"/>
            </a:endParaRPr>
          </a:p>
          <a:p>
            <a:r>
              <a:rPr lang="nb-NO" dirty="0" smtClean="0">
                <a:cs typeface="Times New Roman" panose="02020603050405020304" pitchFamily="18" charset="0"/>
              </a:rPr>
              <a:t>Flere ess gir god kontroll – så vel i farge- som </a:t>
            </a:r>
            <a:r>
              <a:rPr lang="nb-NO" dirty="0" smtClean="0">
                <a:cs typeface="Times New Roman" panose="02020603050405020304" pitchFamily="18" charset="0"/>
              </a:rPr>
              <a:t>i grandspill</a:t>
            </a:r>
            <a:endParaRPr lang="nb-NO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2 - Kortvurdering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013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610</Words>
  <Application>Microsoft Office PowerPoint</Application>
  <PresentationFormat>Skjermfremvisning (4:3)</PresentationFormat>
  <Paragraphs>133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Egendefinert utforming</vt:lpstr>
      <vt:lpstr>Spill bridge 3 Kapittel 2</vt:lpstr>
      <vt:lpstr>Kortvurdering</vt:lpstr>
      <vt:lpstr>Kortvurdering</vt:lpstr>
      <vt:lpstr>Plussfaktorer</vt:lpstr>
      <vt:lpstr>Plussfaktorer</vt:lpstr>
      <vt:lpstr>Plussfaktorer</vt:lpstr>
      <vt:lpstr>Plussfaktorer Gode mellomkort kan være veldig verdifulle, spesielt sammen med honnører i fargen</vt:lpstr>
      <vt:lpstr>Plussfaktorer Honnør(er) i makkers farge(r)</vt:lpstr>
      <vt:lpstr>Plussfaktorer</vt:lpstr>
      <vt:lpstr>Plussfaktorer God fordeling – Flere ess</vt:lpstr>
      <vt:lpstr>Minusfaktorer</vt:lpstr>
      <vt:lpstr>Kortvurdering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63</cp:revision>
  <dcterms:created xsi:type="dcterms:W3CDTF">2009-09-03T09:22:12Z</dcterms:created>
  <dcterms:modified xsi:type="dcterms:W3CDTF">2014-11-13T13:27:40Z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