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  <p:sldMasterId id="2147483699" r:id="rId2"/>
  </p:sldMasterIdLst>
  <p:notesMasterIdLst>
    <p:notesMasterId r:id="rId15"/>
  </p:notesMasterIdLst>
  <p:handoutMasterIdLst>
    <p:handoutMasterId r:id="rId16"/>
  </p:handoutMasterIdLst>
  <p:sldIdLst>
    <p:sldId id="267" r:id="rId3"/>
    <p:sldId id="270" r:id="rId4"/>
    <p:sldId id="268" r:id="rId5"/>
    <p:sldId id="280" r:id="rId6"/>
    <p:sldId id="271" r:id="rId7"/>
    <p:sldId id="273" r:id="rId8"/>
    <p:sldId id="274" r:id="rId9"/>
    <p:sldId id="275" r:id="rId10"/>
    <p:sldId id="276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14" autoAdjust="0"/>
  </p:normalViewPr>
  <p:slideViewPr>
    <p:cSldViewPr>
      <p:cViewPr>
        <p:scale>
          <a:sx n="100" d="100"/>
          <a:sy n="100" d="100"/>
        </p:scale>
        <p:origin x="-72" y="1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29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45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07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C9FD-BC15-4020-95D6-DE4FD97081D1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3DAAC-A4C4-4063-9A17-7DE9782C0138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B28D-26A8-490A-AA28-64A6F06464F9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2537E-5580-4C7D-8C6D-D99FC15FA192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592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D910-02FF-468E-A09C-47900C67FDA0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3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D75-ADEB-47CA-9A61-95B6BAE0874A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74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EA1E-CC42-4C29-B788-E135A0611CA0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575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9428-F6DA-4CF0-9F0B-BF42165613AD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987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4E5-1900-491E-A11F-51346CF77411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59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A2D76-49B5-44BF-991C-BB4F0CF3D1BF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83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BE91-890E-4048-9CE5-1FD216402694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6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E6DD-608D-41BE-96FE-4BADB240A790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D047-EE54-48B5-B9A8-8E455B5B7AA2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37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33A7-9370-42F5-9AF1-FB5C4C0A19FA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249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8B23-8AB6-4878-B0B9-A86FD23C9791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B433-0A99-42B3-AAF8-60211923C209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2FED-3CC6-4D28-B279-6E2968B4CE85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FCD05-986C-4A31-B12D-B5D2063414CB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0742-22AA-4351-A248-938DC63D0656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D439-9E35-42B9-B4B8-0CE9DECB5A73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BC41-9CE0-4810-AA71-05598C9AAD8E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4D4E-92E8-4588-A788-EACC811CD1E7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F02A6-6309-4BC3-AFEC-50D3A4E2376A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4F49-D2F4-4C9F-9513-471DD5B75E6D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1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b-NO" sz="5400" dirty="0" smtClean="0"/>
              <a:t>Norsk Bridgeforbund</a:t>
            </a:r>
            <a:endParaRPr lang="nb-NO" sz="5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algn="r">
              <a:buNone/>
            </a:pPr>
            <a:r>
              <a:rPr lang="nb-NO" sz="4800" b="1" dirty="0" smtClean="0"/>
              <a:t>Velkommen til bridgekurs</a:t>
            </a:r>
          </a:p>
          <a:p>
            <a:pPr algn="r">
              <a:buNone/>
            </a:pPr>
            <a:endParaRPr lang="nb-NO" sz="4800" b="1" smtClean="0"/>
          </a:p>
          <a:p>
            <a:pPr algn="r">
              <a:buNone/>
            </a:pPr>
            <a:r>
              <a:rPr lang="nb-NO" sz="4800" b="1" smtClean="0"/>
              <a:t>Spill </a:t>
            </a:r>
            <a:r>
              <a:rPr lang="nb-NO" sz="4800" b="1" dirty="0" smtClean="0"/>
              <a:t>bridge 3</a:t>
            </a:r>
            <a:endParaRPr lang="nb-NO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err="1" smtClean="0"/>
              <a:t>Safety</a:t>
            </a:r>
            <a:r>
              <a:rPr lang="nb-NO" dirty="0" smtClean="0"/>
              <a:t> play og kontroll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b-NO" sz="2000" dirty="0" smtClean="0"/>
              <a:t>	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000" dirty="0"/>
          </a:p>
          <a:p>
            <a:pPr marL="0" indent="0">
              <a:lnSpc>
                <a:spcPct val="110000"/>
              </a:lnSpc>
              <a:buNone/>
            </a:pPr>
            <a:r>
              <a:rPr lang="nb-NO" sz="2200" i="1" dirty="0" smtClean="0"/>
              <a:t>Du trenger 5 stikk. Hvordan spiller du?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Start med Kongen, fortsett med finesse til knekten.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2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nb-NO" sz="2200" i="1" dirty="0" err="1" smtClean="0"/>
              <a:t>Safety</a:t>
            </a:r>
            <a:r>
              <a:rPr lang="nb-NO" sz="2200" i="1" dirty="0" smtClean="0"/>
              <a:t> play til 4 stikk?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Start med Ess og fortsett med liten til 8 om Nord følger med lite kort. Hvis Syd kan stikke 8, sitter fargen 3-2 og du har alltid 4 stikk. Denne spillemåten garderer mot D 10 x </a:t>
            </a:r>
            <a:r>
              <a:rPr lang="nb-NO" sz="2200" dirty="0" err="1" smtClean="0"/>
              <a:t>x</a:t>
            </a:r>
            <a:r>
              <a:rPr lang="nb-NO" sz="2200" dirty="0" smtClean="0"/>
              <a:t> hos Nord.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Om Nord ikke følger farge andre gang, stikkes med Kongen fulgt av liten til knekten.</a:t>
            </a:r>
            <a:endParaRPr lang="nb-NO" sz="22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72408" cy="365125"/>
          </a:xfrm>
        </p:spPr>
        <p:txBody>
          <a:bodyPr/>
          <a:lstStyle/>
          <a:p>
            <a:r>
              <a:rPr lang="nb-NO" dirty="0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722654"/>
              </p:ext>
            </p:extLst>
          </p:nvPr>
        </p:nvGraphicFramePr>
        <p:xfrm>
          <a:off x="1331640" y="1844824"/>
          <a:ext cx="3024336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152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</a:t>
                      </a:r>
                      <a:r>
                        <a:rPr lang="nb-NO" sz="2400" dirty="0" err="1" smtClean="0"/>
                        <a:t>kn</a:t>
                      </a:r>
                      <a:r>
                        <a:rPr lang="nb-NO" sz="2400" dirty="0" smtClean="0"/>
                        <a:t> 9 x </a:t>
                      </a:r>
                      <a:r>
                        <a:rPr lang="nb-NO" sz="2400" dirty="0" err="1" smtClean="0"/>
                        <a:t>x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K 8 x</a:t>
                      </a:r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90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err="1" smtClean="0"/>
              <a:t>Safety</a:t>
            </a:r>
            <a:r>
              <a:rPr lang="nb-NO" dirty="0" smtClean="0"/>
              <a:t> play og kontroll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b-NO" sz="2000" dirty="0" smtClean="0"/>
              <a:t>	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000" dirty="0"/>
          </a:p>
          <a:p>
            <a:pPr marL="0" indent="0">
              <a:lnSpc>
                <a:spcPct val="110000"/>
              </a:lnSpc>
              <a:buNone/>
            </a:pPr>
            <a:r>
              <a:rPr lang="nb-NO" sz="2200" i="1" dirty="0" smtClean="0"/>
              <a:t>Du må alltid gi bort minst ett stikk i denne fargen.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i="1" dirty="0" smtClean="0"/>
              <a:t>Hvordan spiller du for størst sjanse til 5 stikk?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Hvis fargen sitter 3-2, kan du spille Ess og Konge først,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og så gi bort et stikk.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Men om det er dårlig med innkomster til </a:t>
            </a:r>
            <a:r>
              <a:rPr lang="nb-NO" sz="2200" dirty="0" err="1" smtClean="0"/>
              <a:t>langfargen</a:t>
            </a:r>
            <a:r>
              <a:rPr lang="nb-NO" sz="2200" dirty="0" smtClean="0"/>
              <a:t>, er løsningen å spille en liten fra begge hender først.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Selv om du har overganger kan dette være en fornuftig løsning for å beholde kontrollen og ikke godspille stikk til motparten. </a:t>
            </a:r>
            <a:endParaRPr lang="nb-NO" sz="22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915816" y="6492875"/>
            <a:ext cx="3672408" cy="365125"/>
          </a:xfrm>
        </p:spPr>
        <p:txBody>
          <a:bodyPr/>
          <a:lstStyle/>
          <a:p>
            <a:r>
              <a:rPr lang="nb-NO" dirty="0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131303"/>
              </p:ext>
            </p:extLst>
          </p:nvPr>
        </p:nvGraphicFramePr>
        <p:xfrm>
          <a:off x="1331640" y="1839104"/>
          <a:ext cx="3024336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152"/>
                <a:gridCol w="1656184"/>
              </a:tblGrid>
              <a:tr h="360040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K x </a:t>
                      </a:r>
                      <a:r>
                        <a:rPr lang="nb-NO" sz="2400" dirty="0" err="1" smtClean="0"/>
                        <a:t>x</a:t>
                      </a:r>
                      <a:r>
                        <a:rPr lang="nb-NO" sz="2400" dirty="0" smtClean="0"/>
                        <a:t> </a:t>
                      </a:r>
                      <a:r>
                        <a:rPr lang="nb-NO" sz="2400" dirty="0" err="1" smtClean="0"/>
                        <a:t>x</a:t>
                      </a:r>
                      <a:r>
                        <a:rPr lang="nb-NO" sz="2400" dirty="0" smtClean="0"/>
                        <a:t> </a:t>
                      </a:r>
                      <a:r>
                        <a:rPr lang="nb-NO" sz="2400" dirty="0" err="1" smtClean="0"/>
                        <a:t>x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smtClean="0"/>
                        <a:t>   x</a:t>
                      </a:r>
                      <a:r>
                        <a:rPr lang="nb-NO" sz="2400" baseline="0" smtClean="0"/>
                        <a:t> </a:t>
                      </a:r>
                      <a:r>
                        <a:rPr lang="nb-NO" sz="2400" baseline="0" dirty="0" err="1" smtClean="0"/>
                        <a:t>x</a:t>
                      </a:r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77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err="1" smtClean="0"/>
              <a:t>Safety</a:t>
            </a:r>
            <a:r>
              <a:rPr lang="nb-NO" dirty="0" smtClean="0"/>
              <a:t> play og kontroll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b-NO" sz="2000" dirty="0" smtClean="0"/>
              <a:t>	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000" dirty="0"/>
          </a:p>
          <a:p>
            <a:pPr marL="0" indent="0">
              <a:lnSpc>
                <a:spcPct val="110000"/>
              </a:lnSpc>
              <a:buNone/>
            </a:pPr>
            <a:r>
              <a:rPr lang="nb-NO" sz="2200" i="1" dirty="0" smtClean="0"/>
              <a:t>Hvordan spille denne fargen uten andre innkomster til Vest?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200" i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Om du trenger 5 stikk, må du bare håpe på sitsen 3-3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og starte med de tre honnørene.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2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Trenger du bare 4 stikk og har dårlig med inntak til fargen, bør du satse på 4-2 fordeling og starte med liten fra begge hender. 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915816" y="6492875"/>
            <a:ext cx="3672408" cy="365125"/>
          </a:xfrm>
        </p:spPr>
        <p:txBody>
          <a:bodyPr/>
          <a:lstStyle/>
          <a:p>
            <a:r>
              <a:rPr lang="nb-NO" dirty="0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558306"/>
              </p:ext>
            </p:extLst>
          </p:nvPr>
        </p:nvGraphicFramePr>
        <p:xfrm>
          <a:off x="1331640" y="1839104"/>
          <a:ext cx="3024336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152"/>
                <a:gridCol w="1656184"/>
              </a:tblGrid>
              <a:tr h="360040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K D x </a:t>
                      </a:r>
                      <a:r>
                        <a:rPr lang="nb-NO" sz="2400" dirty="0" err="1" smtClean="0"/>
                        <a:t>x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x</a:t>
                      </a:r>
                      <a:r>
                        <a:rPr lang="nb-NO" sz="2400" baseline="0" dirty="0" smtClean="0"/>
                        <a:t> </a:t>
                      </a:r>
                      <a:r>
                        <a:rPr lang="nb-NO" sz="2400" baseline="0" dirty="0" err="1" smtClean="0"/>
                        <a:t>x</a:t>
                      </a:r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3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r"/>
            <a:r>
              <a:rPr lang="nb-NO" sz="6000" dirty="0"/>
              <a:t>Spill bridge </a:t>
            </a:r>
            <a:r>
              <a:rPr lang="nb-NO" sz="6000" dirty="0" smtClean="0"/>
              <a:t>3</a:t>
            </a:r>
            <a:endParaRPr lang="nb-NO" sz="6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nb-NO" sz="4800" b="1" dirty="0" smtClean="0"/>
              <a:t>Kapittel 1</a:t>
            </a:r>
            <a:endParaRPr lang="nb-NO" sz="4800" b="1" dirty="0"/>
          </a:p>
          <a:p>
            <a:pPr algn="r">
              <a:buNone/>
            </a:pPr>
            <a:endParaRPr lang="nb-NO" sz="4800" b="1" dirty="0" smtClean="0"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nb-NO" sz="5400" b="1" dirty="0" smtClean="0">
                <a:cs typeface="Times New Roman" panose="02020603050405020304" pitchFamily="18" charset="0"/>
              </a:rPr>
              <a:t>Fargebehandling </a:t>
            </a:r>
          </a:p>
          <a:p>
            <a:pPr algn="r">
              <a:buNone/>
            </a:pPr>
            <a:r>
              <a:rPr lang="nb-NO" sz="5400" b="1" dirty="0" smtClean="0">
                <a:cs typeface="Times New Roman" panose="02020603050405020304" pitchFamily="18" charset="0"/>
              </a:rPr>
              <a:t>og sannsynlighet</a:t>
            </a:r>
            <a:endParaRPr lang="nb-NO" sz="54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1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Fargebehandling og sannsynlighet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805883"/>
          </a:xfrm>
        </p:spPr>
        <p:txBody>
          <a:bodyPr>
            <a:normAutofit/>
          </a:bodyPr>
          <a:lstStyle/>
          <a:p>
            <a:r>
              <a:rPr lang="nb-NO" sz="2400" dirty="0">
                <a:cs typeface="Times New Roman" panose="02020603050405020304" pitchFamily="18" charset="0"/>
              </a:rPr>
              <a:t>Jevn fordeling (4-4-3-2, 5-3-3-2, 4-3-3-3) forekommer i </a:t>
            </a:r>
            <a:r>
              <a:rPr lang="nb-NO" sz="2400" dirty="0" smtClean="0">
                <a:cs typeface="Times New Roman" panose="02020603050405020304" pitchFamily="18" charset="0"/>
              </a:rPr>
              <a:t>nesten halvparten </a:t>
            </a:r>
            <a:r>
              <a:rPr lang="nb-NO" sz="2400" dirty="0">
                <a:cs typeface="Times New Roman" panose="02020603050405020304" pitchFamily="18" charset="0"/>
              </a:rPr>
              <a:t>av </a:t>
            </a:r>
            <a:r>
              <a:rPr lang="nb-NO" sz="2400" dirty="0" smtClean="0">
                <a:cs typeface="Times New Roman" panose="02020603050405020304" pitchFamily="18" charset="0"/>
              </a:rPr>
              <a:t>tilfellene</a:t>
            </a: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dirty="0" smtClean="0">
                <a:cs typeface="Times New Roman" panose="02020603050405020304" pitchFamily="18" charset="0"/>
              </a:rPr>
              <a:t>Hvordan fordeler utestående kort seg?</a:t>
            </a:r>
          </a:p>
          <a:p>
            <a:endParaRPr lang="nb-NO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Slik sitter en farge fordelt 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endParaRPr lang="nb-N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1 - Fargebehandling og sannsynlighet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374596"/>
              </p:ext>
            </p:extLst>
          </p:nvPr>
        </p:nvGraphicFramePr>
        <p:xfrm>
          <a:off x="1619672" y="1412776"/>
          <a:ext cx="6096000" cy="4668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Antall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Fordeling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Prosent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1-1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2-0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2-1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3-0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3-1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2-2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4-0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3-2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4-1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5-0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4-2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3-3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5-1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6-0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48,5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35,5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14,5</a:t>
                      </a:r>
                    </a:p>
                    <a:p>
                      <a:r>
                        <a:rPr lang="nb-NO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nb-NO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0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Sannsynlighet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b-NO" sz="3400" b="1" dirty="0" smtClean="0"/>
              <a:t>Utfordring: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3400" b="1" dirty="0" smtClean="0"/>
              <a:t>Finne en bestemt honnør. Hvem har dette nøkkelkortet?</a:t>
            </a:r>
          </a:p>
          <a:p>
            <a:pPr>
              <a:lnSpc>
                <a:spcPct val="110000"/>
              </a:lnSpc>
            </a:pPr>
            <a:endParaRPr lang="nb-NO" sz="2000" dirty="0" smtClean="0"/>
          </a:p>
          <a:p>
            <a:pPr>
              <a:lnSpc>
                <a:spcPct val="110000"/>
              </a:lnSpc>
            </a:pPr>
            <a:r>
              <a:rPr lang="nb-NO" sz="3100" dirty="0" smtClean="0"/>
              <a:t>Sannsynlighetstabellen gir deg en ledetråd.</a:t>
            </a:r>
          </a:p>
          <a:p>
            <a:pPr>
              <a:lnSpc>
                <a:spcPct val="110000"/>
              </a:lnSpc>
            </a:pPr>
            <a:endParaRPr lang="nb-NO" sz="31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nb-NO" sz="3100" dirty="0" smtClean="0"/>
              <a:t>Andre ledetråder:</a:t>
            </a:r>
          </a:p>
          <a:p>
            <a:pPr>
              <a:lnSpc>
                <a:spcPct val="110000"/>
              </a:lnSpc>
            </a:pPr>
            <a:r>
              <a:rPr lang="nb-NO" sz="3100" dirty="0" smtClean="0"/>
              <a:t>Motspillers åpning øker sannsynligheten for at han har nøkkelkortet</a:t>
            </a:r>
          </a:p>
          <a:p>
            <a:pPr>
              <a:lnSpc>
                <a:spcPct val="110000"/>
              </a:lnSpc>
            </a:pPr>
            <a:r>
              <a:rPr lang="nb-NO" sz="3100" dirty="0" smtClean="0"/>
              <a:t>En motspiller viser seg å ha en </a:t>
            </a:r>
            <a:r>
              <a:rPr lang="nb-NO" sz="3100" dirty="0" err="1" smtClean="0"/>
              <a:t>langfarge</a:t>
            </a:r>
            <a:r>
              <a:rPr lang="nb-NO" sz="3100" dirty="0" smtClean="0"/>
              <a:t>. Lengden i nøkkelfargen er da mest sannsynlig hos den andre</a:t>
            </a:r>
          </a:p>
          <a:p>
            <a:pPr>
              <a:lnSpc>
                <a:spcPct val="110000"/>
              </a:lnSpc>
            </a:pPr>
            <a:r>
              <a:rPr lang="nb-NO" sz="3100" dirty="0" smtClean="0"/>
              <a:t>Lytt til meldingene</a:t>
            </a:r>
          </a:p>
          <a:p>
            <a:pPr>
              <a:lnSpc>
                <a:spcPct val="110000"/>
              </a:lnSpc>
            </a:pPr>
            <a:r>
              <a:rPr lang="nb-NO" sz="3100" dirty="0" smtClean="0"/>
              <a:t>Starten på spillet kan gi deg en ledetråd</a:t>
            </a:r>
          </a:p>
          <a:p>
            <a:pPr>
              <a:lnSpc>
                <a:spcPct val="110000"/>
              </a:lnSpc>
            </a:pPr>
            <a:r>
              <a:rPr lang="nb-NO" sz="3100" dirty="0" smtClean="0"/>
              <a:t>Lær deg hyppig forekommende fargebehandlinger</a:t>
            </a:r>
            <a:endParaRPr lang="nb-NO" sz="31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72408" cy="365125"/>
          </a:xfrm>
        </p:spPr>
        <p:txBody>
          <a:bodyPr/>
          <a:lstStyle/>
          <a:p>
            <a:r>
              <a:rPr lang="nb-NO" dirty="0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86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Fargebehandling</a:t>
            </a:r>
            <a:br>
              <a:rPr lang="nb-NO" dirty="0"/>
            </a:br>
            <a:r>
              <a:rPr lang="nb-NO" sz="2800" dirty="0"/>
              <a:t>Eksempler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b-NO" sz="2000" dirty="0" smtClean="0"/>
              <a:t>	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000" dirty="0"/>
          </a:p>
          <a:p>
            <a:pPr marL="0" indent="0">
              <a:lnSpc>
                <a:spcPct val="110000"/>
              </a:lnSpc>
              <a:buNone/>
            </a:pPr>
            <a:r>
              <a:rPr lang="nb-NO" sz="2600" i="1" dirty="0" smtClean="0"/>
              <a:t>Hvordan spiller du for å få 5 stikk?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600" dirty="0" smtClean="0"/>
              <a:t>Start med </a:t>
            </a:r>
            <a:r>
              <a:rPr lang="nb-NO" sz="2600" dirty="0" smtClean="0"/>
              <a:t>Ess </a:t>
            </a:r>
            <a:r>
              <a:rPr lang="nb-NO" sz="2600" dirty="0" smtClean="0"/>
              <a:t>eller </a:t>
            </a:r>
            <a:r>
              <a:rPr lang="nb-NO" sz="2600" dirty="0" smtClean="0"/>
              <a:t>Dame</a:t>
            </a:r>
            <a:r>
              <a:rPr lang="nb-NO" sz="2600" dirty="0" smtClean="0"/>
              <a:t>. Du oppdager da om fargen sitter 4-0, og kan fiske opp knekten uansett hvem som har den.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600" dirty="0" smtClean="0"/>
              <a:t> </a:t>
            </a:r>
            <a:endParaRPr lang="nb-NO" sz="2600" i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nb-NO" sz="2600" dirty="0" smtClean="0"/>
              <a:t>Tieren mangler. Den eneste 4-0 fordeling du kan gjøre noe med, er om Syd har </a:t>
            </a:r>
            <a:r>
              <a:rPr lang="nb-NO" sz="2600" dirty="0" err="1" smtClean="0"/>
              <a:t>Kn</a:t>
            </a:r>
            <a:r>
              <a:rPr lang="nb-NO" sz="2600" dirty="0" smtClean="0"/>
              <a:t> 10 x </a:t>
            </a:r>
            <a:r>
              <a:rPr lang="nb-NO" sz="2600" dirty="0" err="1" smtClean="0"/>
              <a:t>x</a:t>
            </a:r>
            <a:r>
              <a:rPr lang="nb-NO" sz="2600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600" dirty="0" smtClean="0"/>
              <a:t>Start derfor med </a:t>
            </a:r>
            <a:r>
              <a:rPr lang="nb-NO" sz="2600" dirty="0" smtClean="0"/>
              <a:t>Kongen</a:t>
            </a:r>
            <a:r>
              <a:rPr lang="nb-NO" sz="2600" dirty="0" smtClean="0"/>
              <a:t>, og du kan fiske opp hans beholdning ved hjelp av to finesser.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600" dirty="0" smtClean="0"/>
              <a:t>Dersom Nord har alle fire kortene, må du alltid tape ett stikk.</a:t>
            </a:r>
            <a:endParaRPr lang="nb-NO" sz="26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72408" cy="365125"/>
          </a:xfrm>
        </p:spPr>
        <p:txBody>
          <a:bodyPr/>
          <a:lstStyle/>
          <a:p>
            <a:r>
              <a:rPr lang="nb-NO" dirty="0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749932"/>
              </p:ext>
            </p:extLst>
          </p:nvPr>
        </p:nvGraphicFramePr>
        <p:xfrm>
          <a:off x="1403648" y="3429000"/>
          <a:ext cx="28803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136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D 9 x </a:t>
                      </a:r>
                      <a:r>
                        <a:rPr lang="nb-NO" sz="2400" dirty="0" err="1" smtClean="0"/>
                        <a:t>x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K x </a:t>
                      </a:r>
                      <a:r>
                        <a:rPr lang="nb-NO" sz="2400" dirty="0" err="1" smtClean="0"/>
                        <a:t>x</a:t>
                      </a:r>
                      <a:r>
                        <a:rPr lang="nb-NO" sz="2400" dirty="0" smtClean="0"/>
                        <a:t> </a:t>
                      </a:r>
                      <a:r>
                        <a:rPr lang="nb-NO" sz="2400" dirty="0" err="1" smtClean="0"/>
                        <a:t>x</a:t>
                      </a:r>
                      <a:r>
                        <a:rPr lang="nb-NO" sz="2400" dirty="0" smtClean="0"/>
                        <a:t> </a:t>
                      </a:r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486110"/>
              </p:ext>
            </p:extLst>
          </p:nvPr>
        </p:nvGraphicFramePr>
        <p:xfrm>
          <a:off x="1331640" y="1700808"/>
          <a:ext cx="3024336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152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D 10 x </a:t>
                      </a:r>
                      <a:r>
                        <a:rPr lang="nb-NO" sz="2400" dirty="0" err="1" smtClean="0"/>
                        <a:t>x</a:t>
                      </a:r>
                      <a:r>
                        <a:rPr lang="nb-NO" sz="2400" dirty="0" smtClean="0"/>
                        <a:t> 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K 9 x </a:t>
                      </a:r>
                      <a:r>
                        <a:rPr lang="nb-NO" sz="2400" dirty="0" err="1" smtClean="0"/>
                        <a:t>x</a:t>
                      </a:r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97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Fargebehandling</a:t>
            </a:r>
            <a:br>
              <a:rPr lang="nb-NO" dirty="0"/>
            </a:br>
            <a:r>
              <a:rPr lang="nb-NO" sz="2800" dirty="0" smtClean="0"/>
              <a:t>Flere eksempler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b-NO" sz="2000" dirty="0" smtClean="0"/>
              <a:t>	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000" dirty="0"/>
          </a:p>
          <a:p>
            <a:pPr marL="0" indent="0">
              <a:lnSpc>
                <a:spcPct val="110000"/>
              </a:lnSpc>
              <a:buNone/>
            </a:pPr>
            <a:r>
              <a:rPr lang="nb-NO" sz="2200" i="1" dirty="0" smtClean="0"/>
              <a:t>Beste spillemåte? </a:t>
            </a:r>
            <a:endParaRPr lang="nb-NO" sz="2200" i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Om </a:t>
            </a:r>
            <a:r>
              <a:rPr lang="nb-NO" sz="2200" dirty="0" smtClean="0"/>
              <a:t>du ikke har andre holdepunkter, er det best å spille </a:t>
            </a:r>
            <a:r>
              <a:rPr lang="nb-NO" sz="2200" dirty="0" smtClean="0"/>
              <a:t>Esset</a:t>
            </a:r>
            <a:r>
              <a:rPr lang="nb-NO" sz="2200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1-1 er marginalt mer sannsynlig enn 2-0.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000" dirty="0" smtClean="0"/>
          </a:p>
          <a:p>
            <a:pPr marL="0" indent="0">
              <a:lnSpc>
                <a:spcPct val="110000"/>
              </a:lnSpc>
              <a:buNone/>
            </a:pPr>
            <a:endParaRPr lang="nb-NO" sz="2000" dirty="0"/>
          </a:p>
          <a:p>
            <a:pPr marL="0" indent="0">
              <a:lnSpc>
                <a:spcPct val="110000"/>
              </a:lnSpc>
              <a:buNone/>
            </a:pPr>
            <a:r>
              <a:rPr lang="nb-NO" sz="2200" i="1" dirty="0" smtClean="0"/>
              <a:t>Hvordan unngå å tape stikk til </a:t>
            </a:r>
            <a:r>
              <a:rPr lang="nb-NO" sz="2200" i="1" dirty="0" smtClean="0"/>
              <a:t>Damen</a:t>
            </a:r>
            <a:r>
              <a:rPr lang="nb-NO" sz="2200" i="1" dirty="0" smtClean="0"/>
              <a:t>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Finesse må prøves! Start med </a:t>
            </a:r>
            <a:r>
              <a:rPr lang="nb-NO" sz="2200" dirty="0" smtClean="0"/>
              <a:t>Ess </a:t>
            </a:r>
            <a:r>
              <a:rPr lang="nb-NO" sz="2200" dirty="0" smtClean="0"/>
              <a:t>eller </a:t>
            </a:r>
            <a:r>
              <a:rPr lang="nb-NO" sz="2200" dirty="0" smtClean="0"/>
              <a:t>Konge </a:t>
            </a:r>
            <a:r>
              <a:rPr lang="nb-NO" sz="2200" dirty="0" smtClean="0"/>
              <a:t>avhengig av hvilken motstander du tror kan ha </a:t>
            </a:r>
            <a:r>
              <a:rPr lang="nb-NO" sz="2200" dirty="0" smtClean="0"/>
              <a:t>Damen</a:t>
            </a:r>
            <a:r>
              <a:rPr lang="nb-NO" sz="2200" dirty="0" smtClean="0"/>
              <a:t>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200" dirty="0" smtClean="0"/>
              <a:t>Du unngår dermed å tape til </a:t>
            </a:r>
            <a:r>
              <a:rPr lang="nb-NO" sz="2200" dirty="0" smtClean="0"/>
              <a:t>Damen </a:t>
            </a:r>
            <a:r>
              <a:rPr lang="nb-NO" sz="2200" dirty="0" smtClean="0"/>
              <a:t>singel. Deretter tar du finessen.</a:t>
            </a:r>
            <a:endParaRPr lang="nb-NO" sz="22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72408" cy="365125"/>
          </a:xfrm>
        </p:spPr>
        <p:txBody>
          <a:bodyPr/>
          <a:lstStyle/>
          <a:p>
            <a:r>
              <a:rPr lang="nb-NO" dirty="0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70324"/>
              </p:ext>
            </p:extLst>
          </p:nvPr>
        </p:nvGraphicFramePr>
        <p:xfrm>
          <a:off x="1331640" y="3717032"/>
          <a:ext cx="3024336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3385"/>
                <a:gridCol w="1360951"/>
              </a:tblGrid>
              <a:tr h="154816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</a:t>
                      </a:r>
                      <a:r>
                        <a:rPr lang="nb-NO" sz="2400" dirty="0" err="1" smtClean="0"/>
                        <a:t>kn</a:t>
                      </a:r>
                      <a:r>
                        <a:rPr lang="nb-NO" sz="2400" dirty="0" smtClean="0"/>
                        <a:t> 9 x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K 10 8 x</a:t>
                      </a:r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675657"/>
              </p:ext>
            </p:extLst>
          </p:nvPr>
        </p:nvGraphicFramePr>
        <p:xfrm>
          <a:off x="1331640" y="1844824"/>
          <a:ext cx="3024336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184"/>
                <a:gridCol w="1368152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D </a:t>
                      </a:r>
                      <a:r>
                        <a:rPr lang="nb-NO" sz="2400" dirty="0" err="1" smtClean="0"/>
                        <a:t>kn</a:t>
                      </a:r>
                      <a:r>
                        <a:rPr lang="nb-NO" sz="2400" baseline="0" dirty="0" smtClean="0"/>
                        <a:t> x </a:t>
                      </a:r>
                      <a:r>
                        <a:rPr lang="nb-NO" sz="2400" baseline="0" dirty="0" err="1" smtClean="0"/>
                        <a:t>x</a:t>
                      </a:r>
                      <a:r>
                        <a:rPr lang="nb-NO" sz="2400" baseline="0" dirty="0" smtClean="0"/>
                        <a:t> </a:t>
                      </a:r>
                      <a:r>
                        <a:rPr lang="nb-NO" sz="2400" baseline="0" dirty="0" err="1" smtClean="0"/>
                        <a:t>x</a:t>
                      </a:r>
                      <a:r>
                        <a:rPr lang="nb-NO" sz="2400" dirty="0" smtClean="0"/>
                        <a:t> 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x x </a:t>
                      </a:r>
                      <a:r>
                        <a:rPr lang="nb-NO" sz="2400" dirty="0" err="1" smtClean="0"/>
                        <a:t>x</a:t>
                      </a:r>
                      <a:r>
                        <a:rPr lang="nb-NO" sz="2400" dirty="0" smtClean="0"/>
                        <a:t> </a:t>
                      </a:r>
                      <a:r>
                        <a:rPr lang="nb-NO" sz="2400" dirty="0" err="1" smtClean="0"/>
                        <a:t>x</a:t>
                      </a:r>
                      <a:r>
                        <a:rPr lang="nb-NO" sz="2400" dirty="0" smtClean="0"/>
                        <a:t> </a:t>
                      </a:r>
                      <a:r>
                        <a:rPr lang="nb-NO" sz="2400" dirty="0" err="1" smtClean="0"/>
                        <a:t>x</a:t>
                      </a:r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22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Fargebehandling</a:t>
            </a:r>
            <a:br>
              <a:rPr lang="nb-NO" dirty="0"/>
            </a:br>
            <a:r>
              <a:rPr lang="nb-NO" sz="2800" dirty="0" smtClean="0"/>
              <a:t>Flere eksempler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b-NO" sz="2000" dirty="0" smtClean="0"/>
              <a:t>	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000" dirty="0"/>
          </a:p>
          <a:p>
            <a:pPr marL="0" indent="0">
              <a:lnSpc>
                <a:spcPct val="110000"/>
              </a:lnSpc>
              <a:buNone/>
            </a:pPr>
            <a:r>
              <a:rPr lang="nb-NO" sz="2400" i="1" dirty="0" smtClean="0"/>
              <a:t>Samme problemstilling, men kan du se et psykologisk moment når det er E 9 3 2 som ligger på bordet?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400" dirty="0" smtClean="0"/>
              <a:t>Vi har lært om honnør på honnør. Hvis Syd sitter med D x, hva vil han da gjøre om du spiller knekten fra hånden?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400" dirty="0" smtClean="0"/>
              <a:t>Om </a:t>
            </a:r>
            <a:r>
              <a:rPr lang="nb-NO" sz="2400" dirty="0"/>
              <a:t>D</a:t>
            </a:r>
            <a:r>
              <a:rPr lang="nb-NO" sz="2400" dirty="0" smtClean="0"/>
              <a:t>amen ikke kommer på, kan et alternativ være å stikke opp med </a:t>
            </a:r>
            <a:r>
              <a:rPr lang="nb-NO" sz="2400" dirty="0"/>
              <a:t>E</a:t>
            </a:r>
            <a:r>
              <a:rPr lang="nb-NO" sz="2400" dirty="0" smtClean="0"/>
              <a:t>sset og fiske tilbake mot K 10 8</a:t>
            </a:r>
          </a:p>
          <a:p>
            <a:pPr marL="0" indent="0">
              <a:lnSpc>
                <a:spcPct val="110000"/>
              </a:lnSpc>
              <a:buNone/>
            </a:pPr>
            <a:endParaRPr lang="nb-NO" sz="2000" dirty="0" smtClean="0"/>
          </a:p>
          <a:p>
            <a:pPr marL="0" indent="0">
              <a:lnSpc>
                <a:spcPct val="110000"/>
              </a:lnSpc>
              <a:buNone/>
            </a:pPr>
            <a:endParaRPr lang="nb-NO" sz="2000" dirty="0"/>
          </a:p>
          <a:p>
            <a:pPr marL="0" indent="0">
              <a:lnSpc>
                <a:spcPct val="110000"/>
              </a:lnSpc>
              <a:buNone/>
            </a:pPr>
            <a:r>
              <a:rPr lang="nb-NO" sz="2400" i="1" dirty="0" smtClean="0"/>
              <a:t>Beste sjanse for 3 stikk?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b-NO" sz="2400" dirty="0" smtClean="0"/>
              <a:t>Gjentatt finesse gir 75% sjanse. </a:t>
            </a:r>
            <a:endParaRPr lang="nb-NO" sz="24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72408" cy="365125"/>
          </a:xfrm>
        </p:spPr>
        <p:txBody>
          <a:bodyPr/>
          <a:lstStyle/>
          <a:p>
            <a:r>
              <a:rPr lang="nb-NO" dirty="0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402727"/>
              </p:ext>
            </p:extLst>
          </p:nvPr>
        </p:nvGraphicFramePr>
        <p:xfrm>
          <a:off x="1331640" y="4797152"/>
          <a:ext cx="28803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128"/>
                <a:gridCol w="1728192"/>
              </a:tblGrid>
              <a:tr h="154816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</a:t>
                      </a:r>
                      <a:r>
                        <a:rPr lang="nb-NO" sz="2400" dirty="0" err="1" smtClean="0"/>
                        <a:t>kn</a:t>
                      </a:r>
                      <a:r>
                        <a:rPr lang="nb-NO" sz="2400" dirty="0" smtClean="0"/>
                        <a:t> 8</a:t>
                      </a:r>
                      <a:r>
                        <a:rPr lang="nb-NO" sz="2400" baseline="0" dirty="0" smtClean="0"/>
                        <a:t> 7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10 9 6 5</a:t>
                      </a:r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981385"/>
              </p:ext>
            </p:extLst>
          </p:nvPr>
        </p:nvGraphicFramePr>
        <p:xfrm>
          <a:off x="1331640" y="1844824"/>
          <a:ext cx="3024336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152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9 3 2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K </a:t>
                      </a:r>
                      <a:r>
                        <a:rPr lang="nb-NO" sz="2400" dirty="0" err="1" smtClean="0"/>
                        <a:t>kn</a:t>
                      </a:r>
                      <a:r>
                        <a:rPr lang="nb-NO" sz="2400" dirty="0" smtClean="0"/>
                        <a:t> 10 8</a:t>
                      </a:r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54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Safety</a:t>
            </a:r>
            <a:r>
              <a:rPr lang="nb-NO" dirty="0" smtClean="0"/>
              <a:t> play og kontroll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r>
              <a:rPr lang="nb-NO" dirty="0" smtClean="0"/>
              <a:t>Forhold du må vurdere</a:t>
            </a:r>
          </a:p>
          <a:p>
            <a:r>
              <a:rPr lang="nb-NO" dirty="0" smtClean="0"/>
              <a:t>Hvor mange stikk trenger du?</a:t>
            </a:r>
          </a:p>
          <a:p>
            <a:r>
              <a:rPr lang="nb-NO" dirty="0" smtClean="0"/>
              <a:t>Hvordan står det til med overganger?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1 - Fargebehandling og sannsynlighet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2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311</Words>
  <Application>Microsoft Office PowerPoint</Application>
  <PresentationFormat>Skjermfremvisning (4:3)</PresentationFormat>
  <Paragraphs>155</Paragraphs>
  <Slides>12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12</vt:i4>
      </vt:variant>
    </vt:vector>
  </HeadingPairs>
  <TitlesOfParts>
    <vt:vector size="14" baseType="lpstr">
      <vt:lpstr>Egendefinert utforming</vt:lpstr>
      <vt:lpstr>1_Egendefinert utforming</vt:lpstr>
      <vt:lpstr>Norsk Bridgeforbund</vt:lpstr>
      <vt:lpstr>Spill bridge 3</vt:lpstr>
      <vt:lpstr>Fargebehandling og sannsynlighet</vt:lpstr>
      <vt:lpstr>Slik sitter en farge fordelt </vt:lpstr>
      <vt:lpstr>Sannsynlighet</vt:lpstr>
      <vt:lpstr>Fargebehandling Eksempler</vt:lpstr>
      <vt:lpstr>Fargebehandling Flere eksempler</vt:lpstr>
      <vt:lpstr>Fargebehandling Flere eksempler</vt:lpstr>
      <vt:lpstr>Safety play og kontroll</vt:lpstr>
      <vt:lpstr> Safety play og kontroll </vt:lpstr>
      <vt:lpstr> Safety play og kontroll </vt:lpstr>
      <vt:lpstr> Safety play og kontroll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49</cp:revision>
  <dcterms:created xsi:type="dcterms:W3CDTF">2009-09-03T09:22:12Z</dcterms:created>
  <dcterms:modified xsi:type="dcterms:W3CDTF">2014-11-13T13:16:05Z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