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9"/>
  </p:notesMasterIdLst>
  <p:handoutMasterIdLst>
    <p:handoutMasterId r:id="rId10"/>
  </p:handoutMasterIdLst>
  <p:sldIdLst>
    <p:sldId id="257" r:id="rId2"/>
    <p:sldId id="291" r:id="rId3"/>
    <p:sldId id="277" r:id="rId4"/>
    <p:sldId id="285" r:id="rId5"/>
    <p:sldId id="290" r:id="rId6"/>
    <p:sldId id="292" r:id="rId7"/>
    <p:sldId id="262" r:id="rId8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600"/>
    <a:srgbClr val="FF9933"/>
    <a:srgbClr val="FF3505"/>
    <a:srgbClr val="FFFF99"/>
    <a:srgbClr val="0099FF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68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6: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6: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  <p:sldLayoutId id="214748369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2618991" y="4262816"/>
            <a:ext cx="4714868" cy="561111"/>
          </a:xfrm>
        </p:spPr>
        <p:txBody>
          <a:bodyPr>
            <a:noAutofit/>
          </a:bodyPr>
          <a:lstStyle/>
          <a:p>
            <a:pPr marL="0" indent="0" algn="ctr">
              <a:lnSpc>
                <a:spcPts val="3100"/>
              </a:lnSpc>
              <a:spcBef>
                <a:spcPts val="0"/>
              </a:spcBef>
              <a:buNone/>
            </a:pPr>
            <a:r>
              <a:rPr lang="sv-SE" dirty="0" smtClean="0">
                <a:latin typeface="Arial Black" panose="020B0A04020102020204" pitchFamily="34" charset="0"/>
              </a:rPr>
              <a:t>Doblinger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itchFamily="34" charset="0"/>
              </a:rPr>
              <a:t>Leksjon </a:t>
            </a:r>
            <a:r>
              <a:rPr lang="sv-SE" sz="1800" dirty="0">
                <a:latin typeface="Arial Black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168" y="237824"/>
            <a:ext cx="8543925" cy="723229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Opplysningsdobling (OD</a:t>
            </a:r>
            <a:r>
              <a:rPr lang="sv-SE" sz="4000" b="1" dirty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93" y="1755618"/>
            <a:ext cx="8984835" cy="4486561"/>
          </a:xfrm>
          <a:prstGeom prst="rect">
            <a:avLst/>
          </a:prstGeom>
        </p:spPr>
      </p:pic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2369976" y="1654853"/>
            <a:ext cx="4711959" cy="453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v-SE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Opplysningsdobling (OD)</a:t>
            </a:r>
            <a:endParaRPr lang="sv-SE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553949" y="4934482"/>
            <a:ext cx="4699186" cy="757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v-SE" sz="2400" b="1" dirty="0" smtClean="0">
                <a:solidFill>
                  <a:schemeClr val="bg1"/>
                </a:solidFill>
              </a:rPr>
              <a:t>3+kort </a:t>
            </a:r>
            <a:r>
              <a:rPr lang="sv-SE" sz="2400" dirty="0">
                <a:solidFill>
                  <a:schemeClr val="bg1"/>
                </a:solidFill>
              </a:rPr>
              <a:t>i </a:t>
            </a:r>
            <a:r>
              <a:rPr lang="sv-SE" sz="2400" dirty="0" smtClean="0">
                <a:solidFill>
                  <a:schemeClr val="bg1"/>
                </a:solidFill>
              </a:rPr>
              <a:t>alle umeldte farger</a:t>
            </a:r>
          </a:p>
          <a:p>
            <a:pPr marL="354013" indent="-354013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v-SE" sz="2400" b="1" dirty="0" smtClean="0">
                <a:solidFill>
                  <a:schemeClr val="bg1"/>
                </a:solidFill>
              </a:rPr>
              <a:t>12+ </a:t>
            </a:r>
            <a:r>
              <a:rPr lang="sv-SE" sz="2400" dirty="0" smtClean="0">
                <a:solidFill>
                  <a:schemeClr val="bg1"/>
                </a:solidFill>
              </a:rPr>
              <a:t>hp</a:t>
            </a:r>
            <a:endParaRPr lang="sv-SE" sz="2400" dirty="0">
              <a:solidFill>
                <a:schemeClr val="bg1"/>
              </a:solidFill>
            </a:endParaRPr>
          </a:p>
        </p:txBody>
      </p:sp>
      <p:sp>
        <p:nvSpPr>
          <p:cNvPr id="13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843489" y="1113846"/>
            <a:ext cx="8253015" cy="541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sv-SE" sz="2400" dirty="0" smtClean="0"/>
              <a:t>Spilleren foran deg åpner med 1 i farge. Dobling fra deg </a:t>
            </a:r>
            <a:r>
              <a:rPr lang="sv-SE" sz="2400" dirty="0"/>
              <a:t>e</a:t>
            </a:r>
            <a:r>
              <a:rPr lang="sv-SE" sz="2400" dirty="0" smtClean="0"/>
              <a:t>r en såkalt</a:t>
            </a:r>
            <a:endParaRPr lang="sv-SE" sz="2400" dirty="0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942730" y="4444872"/>
            <a:ext cx="2033736" cy="503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sv-SE" b="1" dirty="0" smtClean="0">
                <a:solidFill>
                  <a:schemeClr val="bg1"/>
                </a:solidFill>
              </a:rPr>
              <a:t>Krav til OD:</a:t>
            </a:r>
            <a:endParaRPr lang="sv-S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8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823" y="251870"/>
            <a:ext cx="8250909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OD-makkerens melding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1012603" y="2070655"/>
            <a:ext cx="73152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Du er sør. Hva melder du med følgende hender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1229630" y="2840638"/>
            <a:ext cx="1395070" cy="1570303"/>
            <a:chOff x="1208584" y="1916832"/>
            <a:chExt cx="1394765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2346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97643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QT2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63</a:t>
              </a: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142029" y="2840638"/>
            <a:ext cx="1449572" cy="1570303"/>
            <a:chOff x="1208584" y="1916832"/>
            <a:chExt cx="1449255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7795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AJ543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765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AJ65</a:t>
              </a: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31343" y="5215716"/>
            <a:ext cx="30794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0-6 </a:t>
            </a:r>
            <a:r>
              <a:rPr lang="sv-SE" sz="2400" dirty="0"/>
              <a:t>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Lengste farge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>
                <a:solidFill>
                  <a:srgbClr val="FF0000"/>
                </a:solidFill>
              </a:rPr>
              <a:t>Forslag til </a:t>
            </a:r>
            <a:r>
              <a:rPr lang="sv-SE" sz="2400" b="1" dirty="0" smtClean="0">
                <a:solidFill>
                  <a:srgbClr val="FF0000"/>
                </a:solidFill>
              </a:rPr>
              <a:t>Sluttmelding</a:t>
            </a:r>
            <a:endParaRPr lang="sv-SE" sz="2400" b="1" dirty="0">
              <a:solidFill>
                <a:srgbClr val="FF0000"/>
              </a:solidFill>
            </a:endParaRPr>
          </a:p>
        </p:txBody>
      </p: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4241418" y="2840638"/>
            <a:ext cx="1449572" cy="1570303"/>
            <a:chOff x="1208584" y="1916832"/>
            <a:chExt cx="1449255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7795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AJ543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7652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76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1" name="textruta 70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798058" y="5215716"/>
            <a:ext cx="20871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 smtClean="0"/>
              <a:t>11-12 </a:t>
            </a:r>
            <a:r>
              <a:rPr lang="sv-SE" sz="2400" dirty="0"/>
              <a:t>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4+spar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>
                <a:solidFill>
                  <a:srgbClr val="FF9933"/>
                </a:solidFill>
              </a:rPr>
              <a:t>Invitt til </a:t>
            </a:r>
            <a:r>
              <a:rPr lang="sv-SE" sz="2400" b="1" dirty="0" smtClean="0">
                <a:solidFill>
                  <a:srgbClr val="FF9933"/>
                </a:solidFill>
              </a:rPr>
              <a:t>utgang</a:t>
            </a:r>
            <a:endParaRPr lang="sv-SE" sz="2400" b="1" dirty="0">
              <a:solidFill>
                <a:srgbClr val="FF9933"/>
              </a:solidFill>
            </a:endParaRP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327100" y="5215716"/>
            <a:ext cx="30794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sv-SE" sz="2400" dirty="0"/>
              <a:t>13+ hp</a:t>
            </a:r>
          </a:p>
          <a:p>
            <a:pPr algn="ctr">
              <a:lnSpc>
                <a:spcPts val="2400"/>
              </a:lnSpc>
            </a:pPr>
            <a:r>
              <a:rPr lang="sv-SE" sz="2400" dirty="0" smtClean="0"/>
              <a:t>4+spar</a:t>
            </a:r>
            <a:endParaRPr lang="sv-SE" sz="2400" dirty="0"/>
          </a:p>
          <a:p>
            <a:pPr algn="ctr">
              <a:lnSpc>
                <a:spcPts val="2400"/>
              </a:lnSpc>
            </a:pPr>
            <a:r>
              <a:rPr lang="sv-SE" sz="2400" dirty="0" smtClean="0">
                <a:solidFill>
                  <a:srgbClr val="FF0000"/>
                </a:solidFill>
              </a:rPr>
              <a:t>Forslag til </a:t>
            </a:r>
            <a:r>
              <a:rPr lang="sv-SE" sz="2400" b="1" dirty="0" smtClean="0">
                <a:solidFill>
                  <a:srgbClr val="FF0000"/>
                </a:solidFill>
              </a:rPr>
              <a:t>Sluttmelding</a:t>
            </a:r>
            <a:endParaRPr lang="sv-SE" sz="2400" b="1" dirty="0">
              <a:solidFill>
                <a:srgbClr val="FF0000"/>
              </a:solidFill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6319932" y="709105"/>
            <a:ext cx="2514619" cy="1082373"/>
            <a:chOff x="5928046" y="709105"/>
            <a:chExt cx="2514619" cy="1082373"/>
          </a:xfrm>
        </p:grpSpPr>
        <p:grpSp>
          <p:nvGrpSpPr>
            <p:cNvPr id="40" name="Grupp 39"/>
            <p:cNvGrpSpPr/>
            <p:nvPr/>
          </p:nvGrpSpPr>
          <p:grpSpPr>
            <a:xfrm>
              <a:off x="5928046" y="1345978"/>
              <a:ext cx="766668" cy="420445"/>
              <a:chOff x="7691532" y="739488"/>
              <a:chExt cx="766668" cy="420445"/>
            </a:xfrm>
          </p:grpSpPr>
          <p:sp>
            <p:nvSpPr>
              <p:cNvPr id="45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46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pic>
          <p:nvPicPr>
            <p:cNvPr id="42" name="Bildobjekt 41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70388" y="709105"/>
              <a:ext cx="713294" cy="457240"/>
            </a:xfrm>
            <a:prstGeom prst="rect">
              <a:avLst/>
            </a:prstGeom>
          </p:spPr>
        </p:pic>
        <p:sp>
          <p:nvSpPr>
            <p:cNvPr id="49" name="Platshållare för innehåll 2">
              <a:extLst>
                <a:ext uri="{FF2B5EF4-FFF2-40B4-BE49-F238E27FC236}">
                  <a16:creationId xmlns:a16="http://schemas.microsoft.com/office/drawing/2014/main" id="{2C687CE5-A1B8-481D-B443-25D946844A5E}"/>
                </a:ext>
              </a:extLst>
            </p:cNvPr>
            <p:cNvSpPr txBox="1">
              <a:spLocks/>
            </p:cNvSpPr>
            <p:nvPr/>
          </p:nvSpPr>
          <p:spPr>
            <a:xfrm>
              <a:off x="7601253" y="1331900"/>
              <a:ext cx="841412" cy="409212"/>
            </a:xfrm>
            <a:prstGeom prst="rect">
              <a:avLst/>
            </a:prstGeom>
            <a:solidFill>
              <a:srgbClr val="0CB303"/>
            </a:solidFill>
            <a:ln>
              <a:solidFill>
                <a:srgbClr val="0CB303"/>
              </a:solidFill>
            </a:ln>
          </p:spPr>
          <p:txBody>
            <a:bodyPr vert="horz" lIns="36000" tIns="36000" rIns="36000" bIns="0" rtlCol="0" anchor="ctr" anchorCtr="1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sv-SE" sz="2400" b="1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Pass</a:t>
              </a:r>
            </a:p>
          </p:txBody>
        </p:sp>
        <p:sp>
          <p:nvSpPr>
            <p:cNvPr id="5" name="Rektangel med rundade hörn 4"/>
            <p:cNvSpPr/>
            <p:nvPr/>
          </p:nvSpPr>
          <p:spPr>
            <a:xfrm>
              <a:off x="6830008" y="1259633"/>
              <a:ext cx="634482" cy="531845"/>
            </a:xfrm>
            <a:prstGeom prst="roundRect">
              <a:avLst/>
            </a:prstGeom>
            <a:solidFill>
              <a:srgbClr val="03A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endParaRPr lang="sv-S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</p:grpSp>
      <p:grpSp>
        <p:nvGrpSpPr>
          <p:cNvPr id="51" name="Grupp 50"/>
          <p:cNvGrpSpPr/>
          <p:nvPr/>
        </p:nvGrpSpPr>
        <p:grpSpPr>
          <a:xfrm>
            <a:off x="1222312" y="4460156"/>
            <a:ext cx="1054360" cy="582385"/>
            <a:chOff x="6167534" y="2752654"/>
            <a:chExt cx="1054360" cy="582385"/>
          </a:xfrm>
        </p:grpSpPr>
        <p:sp>
          <p:nvSpPr>
            <p:cNvPr id="5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67534" y="2752654"/>
              <a:ext cx="1054360" cy="582385"/>
            </a:xfrm>
            <a:prstGeom prst="roundRect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2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845" y="2867714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3" name="Grupp 62"/>
          <p:cNvGrpSpPr/>
          <p:nvPr/>
        </p:nvGrpSpPr>
        <p:grpSpPr>
          <a:xfrm>
            <a:off x="4270307" y="4503700"/>
            <a:ext cx="1054360" cy="582385"/>
            <a:chOff x="6183083" y="1685852"/>
            <a:chExt cx="1054360" cy="582385"/>
          </a:xfrm>
        </p:grpSpPr>
        <p:sp>
          <p:nvSpPr>
            <p:cNvPr id="7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83083" y="1685852"/>
              <a:ext cx="1054360" cy="582385"/>
            </a:xfrm>
            <a:prstGeom prst="roundRect">
              <a:avLst/>
            </a:prstGeom>
            <a:ln w="5715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73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394" y="1800912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74" name="Grupp 73"/>
          <p:cNvGrpSpPr/>
          <p:nvPr/>
        </p:nvGrpSpPr>
        <p:grpSpPr>
          <a:xfrm>
            <a:off x="7339635" y="4497478"/>
            <a:ext cx="1054360" cy="582385"/>
            <a:chOff x="6167534" y="2752654"/>
            <a:chExt cx="1054360" cy="582385"/>
          </a:xfrm>
        </p:grpSpPr>
        <p:sp>
          <p:nvSpPr>
            <p:cNvPr id="7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67534" y="2752654"/>
              <a:ext cx="1054360" cy="582385"/>
            </a:xfrm>
            <a:prstGeom prst="roundRect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77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845" y="2867714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4" name="textruta 43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758111" y="737710"/>
            <a:ext cx="917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V/Ingen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4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71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45" y="233210"/>
            <a:ext cx="8640245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Når </a:t>
            </a:r>
            <a:r>
              <a:rPr lang="sv-SE" b="1" dirty="0">
                <a:latin typeface="Arial Black" panose="020B0A04020102020204" pitchFamily="34" charset="0"/>
              </a:rPr>
              <a:t>O</a:t>
            </a:r>
            <a:r>
              <a:rPr lang="sv-SE" b="1" dirty="0" smtClean="0">
                <a:latin typeface="Arial Black" panose="020B0A04020102020204" pitchFamily="34" charset="0"/>
              </a:rPr>
              <a:t>D </a:t>
            </a:r>
            <a:r>
              <a:rPr lang="sv-SE" b="1" dirty="0">
                <a:latin typeface="Arial Black" panose="020B0A04020102020204" pitchFamily="34" charset="0"/>
              </a:rPr>
              <a:t>blir </a:t>
            </a:r>
            <a:r>
              <a:rPr lang="sv-SE" b="1" dirty="0" smtClean="0">
                <a:latin typeface="Arial Black" panose="020B0A04020102020204" pitchFamily="34" charset="0"/>
              </a:rPr>
              <a:t>straffedoblet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2031338" y="1465880"/>
            <a:ext cx="1513692" cy="1570303"/>
            <a:chOff x="1208584" y="1916832"/>
            <a:chExt cx="1513361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4205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AQ765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93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K76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K92</a:t>
              </a: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3498995" y="2703738"/>
            <a:ext cx="1289271" cy="1570303"/>
            <a:chOff x="1208584" y="1916832"/>
            <a:chExt cx="1288989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1768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KQ86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Q532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AJT6</a:t>
              </a: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2" name="Grupp 10"/>
          <p:cNvGrpSpPr>
            <a:grpSpLocks/>
          </p:cNvGrpSpPr>
          <p:nvPr/>
        </p:nvGrpSpPr>
        <p:grpSpPr bwMode="auto">
          <a:xfrm>
            <a:off x="2082013" y="4025576"/>
            <a:ext cx="1271638" cy="1570303"/>
            <a:chOff x="1208584" y="1916832"/>
            <a:chExt cx="1271360" cy="1570568"/>
          </a:xfrm>
        </p:grpSpPr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00055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43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JT75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AT94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543</a:t>
              </a:r>
            </a:p>
          </p:txBody>
        </p:sp>
        <p:grpSp>
          <p:nvGrpSpPr>
            <p:cNvPr id="47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48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9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0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1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52" name="Grupp 10"/>
          <p:cNvGrpSpPr>
            <a:grpSpLocks/>
          </p:cNvGrpSpPr>
          <p:nvPr/>
        </p:nvGrpSpPr>
        <p:grpSpPr bwMode="auto">
          <a:xfrm>
            <a:off x="510674" y="2703738"/>
            <a:ext cx="1439954" cy="1570303"/>
            <a:chOff x="1208584" y="1916832"/>
            <a:chExt cx="1439639" cy="1570568"/>
          </a:xfrm>
        </p:grpSpPr>
        <p:sp>
          <p:nvSpPr>
            <p:cNvPr id="5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6833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KJT98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A42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J5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Q87</a:t>
              </a:r>
            </a:p>
          </p:txBody>
        </p:sp>
        <p:grpSp>
          <p:nvGrpSpPr>
            <p:cNvPr id="54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5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8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62" name="Grupp 61"/>
          <p:cNvGrpSpPr/>
          <p:nvPr/>
        </p:nvGrpSpPr>
        <p:grpSpPr>
          <a:xfrm>
            <a:off x="6557996" y="1771245"/>
            <a:ext cx="782219" cy="423021"/>
            <a:chOff x="6304381" y="1940026"/>
            <a:chExt cx="782219" cy="423021"/>
          </a:xfrm>
        </p:grpSpPr>
        <p:sp>
          <p:nvSpPr>
            <p:cNvPr id="6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4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71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5541637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2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6528399" y="2363852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605463" y="1212824"/>
            <a:ext cx="3999235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895350" algn="l"/>
                <a:tab pos="2062163" algn="l"/>
                <a:tab pos="3022600" algn="l"/>
              </a:tabLst>
            </a:pPr>
            <a:r>
              <a:rPr lang="sv-SE" sz="2400" dirty="0" smtClean="0"/>
              <a:t>Vest</a:t>
            </a:r>
            <a:r>
              <a:rPr lang="sv-SE" sz="2400" dirty="0"/>
              <a:t>	Nord	</a:t>
            </a:r>
            <a:r>
              <a:rPr lang="sv-SE" sz="2400" dirty="0" smtClean="0"/>
              <a:t>Øst</a:t>
            </a:r>
            <a:r>
              <a:rPr lang="sv-SE" sz="2400" dirty="0"/>
              <a:t>	</a:t>
            </a:r>
            <a:r>
              <a:rPr lang="sv-SE" sz="2400" dirty="0" smtClean="0"/>
              <a:t>Sør</a:t>
            </a:r>
            <a:r>
              <a:rPr lang="sv-SE" sz="2400" dirty="0"/>
              <a:t>	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483777" y="3683102"/>
            <a:ext cx="3965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14375" algn="l"/>
              </a:tabLst>
            </a:pPr>
            <a:r>
              <a:rPr lang="sv-SE" sz="2400" b="1" dirty="0"/>
              <a:t>1Sp</a:t>
            </a:r>
            <a:r>
              <a:rPr lang="sv-SE" sz="2400" dirty="0"/>
              <a:t>:	12+ hp, 5+ </a:t>
            </a:r>
            <a:r>
              <a:rPr lang="sv-SE" sz="2400" dirty="0" smtClean="0"/>
              <a:t>spar</a:t>
            </a:r>
            <a:endParaRPr lang="sv-SE" sz="2400" dirty="0"/>
          </a:p>
          <a:p>
            <a:pPr>
              <a:tabLst>
                <a:tab pos="714375" algn="l"/>
              </a:tabLst>
            </a:pPr>
            <a:r>
              <a:rPr lang="sv-SE" sz="2400" b="1" dirty="0"/>
              <a:t>D</a:t>
            </a:r>
            <a:r>
              <a:rPr lang="sv-SE" sz="2400" dirty="0"/>
              <a:t>:	12+ hp, minst tre kort i </a:t>
            </a:r>
          </a:p>
          <a:p>
            <a:pPr>
              <a:tabLst>
                <a:tab pos="714375" algn="l"/>
              </a:tabLst>
            </a:pPr>
            <a:r>
              <a:rPr lang="sv-SE" sz="2400" dirty="0"/>
              <a:t>	</a:t>
            </a:r>
            <a:r>
              <a:rPr lang="sv-SE" sz="2400" dirty="0" smtClean="0"/>
              <a:t>umeldte farger</a:t>
            </a:r>
            <a:r>
              <a:rPr lang="sv-SE" sz="2400" dirty="0"/>
              <a:t>.</a:t>
            </a: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73369" y="1455863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N/NS</a:t>
            </a:r>
            <a:endParaRPr lang="sv-SE" dirty="0"/>
          </a:p>
        </p:txBody>
      </p:sp>
      <p:sp>
        <p:nvSpPr>
          <p:cNvPr id="77" name="Rektangel med rundade hörn 76"/>
          <p:cNvSpPr/>
          <p:nvPr/>
        </p:nvSpPr>
        <p:spPr>
          <a:xfrm>
            <a:off x="2065056" y="3050351"/>
            <a:ext cx="923731" cy="914400"/>
          </a:xfrm>
          <a:prstGeom prst="roundRect">
            <a:avLst/>
          </a:prstGeom>
          <a:solidFill>
            <a:srgbClr val="03A6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0" bIns="576000" rtlCol="0" anchor="ctr"/>
          <a:lstStyle/>
          <a:p>
            <a:pPr algn="ctr"/>
            <a:r>
              <a:rPr lang="sv-SE" b="1" dirty="0">
                <a:ln w="0"/>
                <a:solidFill>
                  <a:srgbClr val="FFFF99"/>
                </a:solidFill>
              </a:rPr>
              <a:t>Giv</a:t>
            </a:r>
          </a:p>
        </p:txBody>
      </p:sp>
      <p:pic>
        <p:nvPicPr>
          <p:cNvPr id="78" name="Bildobjekt 7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0811" y="1754135"/>
            <a:ext cx="713294" cy="457240"/>
          </a:xfrm>
          <a:prstGeom prst="rect">
            <a:avLst/>
          </a:prstGeom>
        </p:spPr>
      </p:pic>
      <p:sp>
        <p:nvSpPr>
          <p:cNvPr id="79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8575139" y="1778149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81" name="textruta 80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493073" y="5267031"/>
            <a:ext cx="5318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Vest velger å </a:t>
            </a:r>
            <a:r>
              <a:rPr lang="sv-SE" sz="2400" b="1" dirty="0" smtClean="0"/>
              <a:t>endre </a:t>
            </a:r>
            <a:r>
              <a:rPr lang="sv-SE" sz="2400" b="1" dirty="0"/>
              <a:t>O</a:t>
            </a:r>
            <a:r>
              <a:rPr lang="sv-SE" sz="2400" b="1" dirty="0" smtClean="0"/>
              <a:t>D</a:t>
            </a:r>
            <a:r>
              <a:rPr lang="sv-SE" sz="2400" dirty="0" smtClean="0"/>
              <a:t> til </a:t>
            </a:r>
            <a:r>
              <a:rPr lang="sv-SE" sz="2400" b="1" dirty="0" smtClean="0">
                <a:solidFill>
                  <a:srgbClr val="FF3505"/>
                </a:solidFill>
              </a:rPr>
              <a:t>straffedobling</a:t>
            </a:r>
            <a:r>
              <a:rPr lang="sv-SE" sz="2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20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9" grpId="0" animBg="1"/>
      <p:bldP spid="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164" y="228491"/>
            <a:ext cx="8543925" cy="723229"/>
          </a:xfrm>
        </p:spPr>
        <p:txBody>
          <a:bodyPr>
            <a:normAutofit/>
          </a:bodyPr>
          <a:lstStyle/>
          <a:p>
            <a:r>
              <a:rPr lang="sv-SE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Straffedobling</a:t>
            </a:r>
            <a:endParaRPr lang="sv-SE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4968089" y="4374206"/>
            <a:ext cx="30637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Du har </a:t>
            </a:r>
            <a:r>
              <a:rPr lang="sv-SE" sz="2400" dirty="0" smtClean="0"/>
              <a:t>tre sparstikk og </a:t>
            </a:r>
            <a:endParaRPr lang="sv-SE" sz="2400" dirty="0"/>
          </a:p>
          <a:p>
            <a:r>
              <a:rPr lang="sv-SE" sz="2400" dirty="0" smtClean="0"/>
              <a:t>hjerter </a:t>
            </a:r>
            <a:r>
              <a:rPr lang="sv-SE" sz="2400" dirty="0"/>
              <a:t>ess.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1194253" y="1414158"/>
            <a:ext cx="1802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Vests 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4969171" y="3106604"/>
            <a:ext cx="48449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Etter at Sør </a:t>
            </a:r>
            <a:r>
              <a:rPr lang="sv-SE" sz="2400" dirty="0"/>
              <a:t>har </a:t>
            </a:r>
            <a:r>
              <a:rPr lang="sv-SE" sz="2400" dirty="0" smtClean="0"/>
              <a:t>åpnet </a:t>
            </a:r>
            <a:r>
              <a:rPr lang="sv-SE" sz="2400" dirty="0"/>
              <a:t>med </a:t>
            </a:r>
          </a:p>
          <a:p>
            <a:r>
              <a:rPr lang="sv-SE" sz="2400" dirty="0"/>
              <a:t>1Sp </a:t>
            </a:r>
            <a:r>
              <a:rPr lang="sv-SE" sz="2400" dirty="0" smtClean="0"/>
              <a:t>og </a:t>
            </a:r>
            <a:r>
              <a:rPr lang="sv-SE" sz="2400" dirty="0"/>
              <a:t>Nord </a:t>
            </a:r>
            <a:r>
              <a:rPr lang="sv-SE" sz="2400" dirty="0" smtClean="0"/>
              <a:t>har meldt utgangen </a:t>
            </a:r>
            <a:r>
              <a:rPr lang="sv-SE" sz="2400" dirty="0"/>
              <a:t>4Sp,</a:t>
            </a:r>
          </a:p>
          <a:p>
            <a:r>
              <a:rPr lang="sv-SE" sz="2400" dirty="0"/>
              <a:t>e</a:t>
            </a:r>
            <a:r>
              <a:rPr lang="sv-SE" sz="2400" dirty="0" smtClean="0"/>
              <a:t>r </a:t>
            </a:r>
            <a:r>
              <a:rPr lang="sv-SE" sz="2400" dirty="0"/>
              <a:t>det din tur som </a:t>
            </a:r>
            <a:r>
              <a:rPr lang="sv-SE" sz="2400" dirty="0" smtClean="0"/>
              <a:t>Vest </a:t>
            </a:r>
            <a:r>
              <a:rPr lang="sv-SE" sz="2400" dirty="0"/>
              <a:t>å</a:t>
            </a:r>
            <a:r>
              <a:rPr lang="sv-SE" sz="2400" dirty="0" smtClean="0"/>
              <a:t> </a:t>
            </a:r>
            <a:r>
              <a:rPr lang="sv-SE" sz="2400" dirty="0" smtClean="0"/>
              <a:t>melde.</a:t>
            </a:r>
            <a:endParaRPr lang="sv-SE" sz="24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D1793A02-1799-4616-B5E8-7749E4D9AD7D}"/>
              </a:ext>
            </a:extLst>
          </p:cNvPr>
          <p:cNvSpPr txBox="1"/>
          <p:nvPr/>
        </p:nvSpPr>
        <p:spPr>
          <a:xfrm>
            <a:off x="5205413" y="1098524"/>
            <a:ext cx="3999235" cy="404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tabLst>
                <a:tab pos="895350" algn="l"/>
                <a:tab pos="2062163" algn="l"/>
                <a:tab pos="3022600" algn="l"/>
              </a:tabLst>
            </a:pPr>
            <a:r>
              <a:rPr lang="sv-SE" sz="2400" dirty="0" smtClean="0"/>
              <a:t>Vest</a:t>
            </a:r>
            <a:r>
              <a:rPr lang="sv-SE" sz="2400" dirty="0"/>
              <a:t>	Nord	</a:t>
            </a:r>
            <a:r>
              <a:rPr lang="sv-SE" sz="2400" dirty="0" smtClean="0"/>
              <a:t>Øst</a:t>
            </a:r>
            <a:r>
              <a:rPr lang="sv-SE" sz="2400" dirty="0"/>
              <a:t>	</a:t>
            </a:r>
            <a:r>
              <a:rPr lang="sv-SE" sz="2400" dirty="0" smtClean="0"/>
              <a:t>Sør</a:t>
            </a:r>
            <a:r>
              <a:rPr lang="sv-SE" sz="2400" dirty="0"/>
              <a:t>	</a:t>
            </a:r>
          </a:p>
        </p:txBody>
      </p:sp>
      <p:grpSp>
        <p:nvGrpSpPr>
          <p:cNvPr id="21" name="Grupp 20">
            <a:extLst>
              <a:ext uri="{FF2B5EF4-FFF2-40B4-BE49-F238E27FC236}">
                <a16:creationId xmlns:a16="http://schemas.microsoft.com/office/drawing/2014/main" id="{A969332F-0CA1-4ED4-9478-1EE270E6BEAF}"/>
              </a:ext>
            </a:extLst>
          </p:cNvPr>
          <p:cNvGrpSpPr/>
          <p:nvPr/>
        </p:nvGrpSpPr>
        <p:grpSpPr>
          <a:xfrm>
            <a:off x="8161756" y="1569609"/>
            <a:ext cx="782219" cy="423021"/>
            <a:chOff x="6151981" y="712359"/>
            <a:chExt cx="782219" cy="423021"/>
          </a:xfrm>
        </p:grpSpPr>
        <p:sp>
          <p:nvSpPr>
            <p:cNvPr id="22" name="Rektangel med rundade hörn 46">
              <a:extLst>
                <a:ext uri="{FF2B5EF4-FFF2-40B4-BE49-F238E27FC236}">
                  <a16:creationId xmlns:a16="http://schemas.microsoft.com/office/drawing/2014/main" id="{70C319FB-0DF5-48BC-B24F-47728BA02B96}"/>
                </a:ext>
              </a:extLst>
            </p:cNvPr>
            <p:cNvSpPr/>
            <p:nvPr/>
          </p:nvSpPr>
          <p:spPr>
            <a:xfrm>
              <a:off x="6151981" y="712359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7" name="Freeform 20" descr="90 %">
              <a:extLst>
                <a:ext uri="{FF2B5EF4-FFF2-40B4-BE49-F238E27FC236}">
                  <a16:creationId xmlns:a16="http://schemas.microsoft.com/office/drawing/2014/main" id="{817D1FC9-F85A-4A14-A39B-498583EF9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0432" y="81217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8" name="Platshållare för innehåll 2">
            <a:extLst>
              <a:ext uri="{FF2B5EF4-FFF2-40B4-BE49-F238E27FC236}">
                <a16:creationId xmlns:a16="http://schemas.microsoft.com/office/drawing/2014/main" id="{DD423982-BB11-4066-84EA-F5204C821E52}"/>
              </a:ext>
            </a:extLst>
          </p:cNvPr>
          <p:cNvSpPr txBox="1">
            <a:spLocks/>
          </p:cNvSpPr>
          <p:nvPr/>
        </p:nvSpPr>
        <p:spPr>
          <a:xfrm>
            <a:off x="5181903" y="2088651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29" name="Platshållare för innehåll 2">
            <a:extLst>
              <a:ext uri="{FF2B5EF4-FFF2-40B4-BE49-F238E27FC236}">
                <a16:creationId xmlns:a16="http://schemas.microsoft.com/office/drawing/2014/main" id="{028CAABE-33F7-4F84-98AF-618583907C53}"/>
              </a:ext>
            </a:extLst>
          </p:cNvPr>
          <p:cNvSpPr txBox="1">
            <a:spLocks/>
          </p:cNvSpPr>
          <p:nvPr/>
        </p:nvSpPr>
        <p:spPr>
          <a:xfrm>
            <a:off x="7163103" y="209817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0" name="Platshållare för innehåll 2">
            <a:extLst>
              <a:ext uri="{FF2B5EF4-FFF2-40B4-BE49-F238E27FC236}">
                <a16:creationId xmlns:a16="http://schemas.microsoft.com/office/drawing/2014/main" id="{C49675A1-58EB-493F-B0AF-DE723B8DB900}"/>
              </a:ext>
            </a:extLst>
          </p:cNvPr>
          <p:cNvSpPr txBox="1">
            <a:spLocks/>
          </p:cNvSpPr>
          <p:nvPr/>
        </p:nvSpPr>
        <p:spPr>
          <a:xfrm>
            <a:off x="8163228" y="2088651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B5299493-0139-4C02-A755-A50564E76912}"/>
              </a:ext>
            </a:extLst>
          </p:cNvPr>
          <p:cNvSpPr txBox="1">
            <a:spLocks/>
          </p:cNvSpPr>
          <p:nvPr/>
        </p:nvSpPr>
        <p:spPr>
          <a:xfrm>
            <a:off x="7163103" y="2583951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Platshållare för innehåll 2">
            <a:extLst>
              <a:ext uri="{FF2B5EF4-FFF2-40B4-BE49-F238E27FC236}">
                <a16:creationId xmlns:a16="http://schemas.microsoft.com/office/drawing/2014/main" id="{0ED2E0BF-4133-4069-852F-D9EC0C0FEE3E}"/>
              </a:ext>
            </a:extLst>
          </p:cNvPr>
          <p:cNvSpPr txBox="1">
            <a:spLocks/>
          </p:cNvSpPr>
          <p:nvPr/>
        </p:nvSpPr>
        <p:spPr>
          <a:xfrm>
            <a:off x="6191553" y="257442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6" name="Platshållare för innehåll 2">
            <a:extLst>
              <a:ext uri="{FF2B5EF4-FFF2-40B4-BE49-F238E27FC236}">
                <a16:creationId xmlns:a16="http://schemas.microsoft.com/office/drawing/2014/main" id="{194EFC6C-A170-41D0-83FB-A9BDAB95C107}"/>
              </a:ext>
            </a:extLst>
          </p:cNvPr>
          <p:cNvSpPr txBox="1">
            <a:spLocks/>
          </p:cNvSpPr>
          <p:nvPr/>
        </p:nvSpPr>
        <p:spPr>
          <a:xfrm>
            <a:off x="8163228" y="257442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37" name="Grupp 36">
            <a:extLst>
              <a:ext uri="{FF2B5EF4-FFF2-40B4-BE49-F238E27FC236}">
                <a16:creationId xmlns:a16="http://schemas.microsoft.com/office/drawing/2014/main" id="{B3B3E3EF-3DE3-4AC5-8848-CB9FC83C331A}"/>
              </a:ext>
            </a:extLst>
          </p:cNvPr>
          <p:cNvGrpSpPr/>
          <p:nvPr/>
        </p:nvGrpSpPr>
        <p:grpSpPr>
          <a:xfrm>
            <a:off x="6199606" y="2063851"/>
            <a:ext cx="782219" cy="423021"/>
            <a:chOff x="6304381" y="1940026"/>
            <a:chExt cx="782219" cy="423021"/>
          </a:xfrm>
        </p:grpSpPr>
        <p:sp>
          <p:nvSpPr>
            <p:cNvPr id="38" name="Rektangel med rundade hörn 46">
              <a:extLst>
                <a:ext uri="{FF2B5EF4-FFF2-40B4-BE49-F238E27FC236}">
                  <a16:creationId xmlns:a16="http://schemas.microsoft.com/office/drawing/2014/main" id="{FC0B8486-E86C-4FD1-A1C2-584EA45C1AE6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39" name="Freeform 20" descr="90 %">
              <a:extLst>
                <a:ext uri="{FF2B5EF4-FFF2-40B4-BE49-F238E27FC236}">
                  <a16:creationId xmlns:a16="http://schemas.microsoft.com/office/drawing/2014/main" id="{ED88A264-3AB3-44D2-BC27-1E301F787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pic>
        <p:nvPicPr>
          <p:cNvPr id="40" name="Bildobjekt 39">
            <a:extLst>
              <a:ext uri="{FF2B5EF4-FFF2-40B4-BE49-F238E27FC236}">
                <a16:creationId xmlns:a16="http://schemas.microsoft.com/office/drawing/2014/main" id="{C87A1D75-4483-4D4F-874A-3E33386E901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66214" y="2549764"/>
            <a:ext cx="713294" cy="457240"/>
          </a:xfrm>
          <a:prstGeom prst="rect">
            <a:avLst/>
          </a:prstGeom>
        </p:spPr>
      </p:pic>
      <p:grpSp>
        <p:nvGrpSpPr>
          <p:cNvPr id="4" name="Grupp 3">
            <a:extLst>
              <a:ext uri="{FF2B5EF4-FFF2-40B4-BE49-F238E27FC236}">
                <a16:creationId xmlns:a16="http://schemas.microsoft.com/office/drawing/2014/main" id="{3BCBBD6E-3238-49FE-B049-747746695CE3}"/>
              </a:ext>
            </a:extLst>
          </p:cNvPr>
          <p:cNvGrpSpPr/>
          <p:nvPr/>
        </p:nvGrpSpPr>
        <p:grpSpPr>
          <a:xfrm>
            <a:off x="5327511" y="5284913"/>
            <a:ext cx="4159728" cy="830997"/>
            <a:chOff x="5327511" y="5437313"/>
            <a:chExt cx="4159728" cy="830997"/>
          </a:xfrm>
        </p:grpSpPr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5327511" y="5437313"/>
              <a:ext cx="415972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/>
                <a:t>Med          </a:t>
              </a:r>
              <a:r>
                <a:rPr lang="sv-SE" sz="2400" dirty="0" smtClean="0"/>
                <a:t>viser </a:t>
              </a:r>
              <a:r>
                <a:rPr lang="sv-SE" sz="2400" dirty="0"/>
                <a:t>du </a:t>
              </a:r>
              <a:r>
                <a:rPr lang="sv-SE" sz="2400" dirty="0" smtClean="0"/>
                <a:t>at </a:t>
              </a:r>
              <a:r>
                <a:rPr lang="sv-SE" sz="2400" dirty="0"/>
                <a:t>du tror </a:t>
              </a:r>
              <a:r>
                <a:rPr lang="sv-SE" sz="2400" dirty="0" smtClean="0"/>
                <a:t>at</a:t>
              </a:r>
              <a:endParaRPr lang="sv-SE" sz="2400" dirty="0"/>
            </a:p>
            <a:p>
              <a:r>
                <a:rPr lang="sv-SE" sz="2400" dirty="0" smtClean="0"/>
                <a:t>Sør ikke klarer å </a:t>
              </a:r>
              <a:r>
                <a:rPr lang="sv-SE" sz="2400" dirty="0"/>
                <a:t>ta </a:t>
              </a:r>
              <a:r>
                <a:rPr lang="sv-SE" sz="2400" dirty="0" smtClean="0"/>
                <a:t>sine </a:t>
              </a:r>
              <a:r>
                <a:rPr lang="sv-SE" sz="2400" dirty="0"/>
                <a:t>10 </a:t>
              </a:r>
              <a:r>
                <a:rPr lang="sv-SE" sz="2400" dirty="0" smtClean="0"/>
                <a:t>stikk</a:t>
              </a:r>
              <a:r>
                <a:rPr lang="sv-SE" sz="2400" dirty="0"/>
                <a:t>!</a:t>
              </a:r>
            </a:p>
          </p:txBody>
        </p:sp>
        <p:pic>
          <p:nvPicPr>
            <p:cNvPr id="41" name="Bildobjekt 40">
              <a:extLst>
                <a:ext uri="{FF2B5EF4-FFF2-40B4-BE49-F238E27FC236}">
                  <a16:creationId xmlns:a16="http://schemas.microsoft.com/office/drawing/2014/main" id="{B792482A-64B3-4677-BBE1-AA6FBCB1AA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47264" y="5492989"/>
              <a:ext cx="569222" cy="364886"/>
            </a:xfrm>
            <a:prstGeom prst="rect">
              <a:avLst/>
            </a:prstGeom>
          </p:spPr>
        </p:pic>
      </p:grp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12" y="2088651"/>
            <a:ext cx="4535454" cy="4246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23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28" grpId="0" animBg="1"/>
      <p:bldP spid="29" grpId="0" animBg="1"/>
      <p:bldP spid="30" grpId="0" animBg="1"/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11" y="256483"/>
            <a:ext cx="9424020" cy="723229"/>
          </a:xfrm>
        </p:spPr>
        <p:txBody>
          <a:bodyPr>
            <a:normAutofit/>
          </a:bodyPr>
          <a:lstStyle/>
          <a:p>
            <a:r>
              <a:rPr lang="sv-SE" sz="3600" b="1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 dobling etter innmelding</a:t>
            </a:r>
            <a:endParaRPr lang="sv-SE" sz="3600" b="1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24" y="883676"/>
            <a:ext cx="8273278" cy="3384383"/>
          </a:xfrm>
          <a:prstGeom prst="rect">
            <a:avLst/>
          </a:prstGeom>
        </p:spPr>
      </p:pic>
      <p:sp>
        <p:nvSpPr>
          <p:cNvPr id="25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756115" y="4170891"/>
            <a:ext cx="8247925" cy="1181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sv-SE" sz="2400" dirty="0" smtClean="0"/>
              <a:t>Med minst 4+kort i de umeldte fargene og 8+ hp kan vi doble når </a:t>
            </a:r>
            <a:r>
              <a:rPr lang="sv-SE" sz="2400" b="1" dirty="0" smtClean="0"/>
              <a:t>makkeren har åpnet </a:t>
            </a:r>
            <a:r>
              <a:rPr lang="sv-SE" sz="2400" dirty="0" smtClean="0"/>
              <a:t>og </a:t>
            </a:r>
            <a:r>
              <a:rPr lang="sv-SE" sz="2400" b="1" dirty="0" smtClean="0"/>
              <a:t>motstanderen til høyre </a:t>
            </a:r>
            <a:r>
              <a:rPr lang="sv-SE" sz="2400" dirty="0" smtClean="0"/>
              <a:t>har </a:t>
            </a:r>
            <a:r>
              <a:rPr lang="sv-SE" sz="2400" b="1" dirty="0" smtClean="0"/>
              <a:t>meldt inn</a:t>
            </a:r>
            <a:r>
              <a:rPr lang="sv-SE" sz="2400" dirty="0" smtClean="0"/>
              <a:t>.</a:t>
            </a:r>
          </a:p>
        </p:txBody>
      </p:sp>
      <p:sp>
        <p:nvSpPr>
          <p:cNvPr id="31" name="Platshållare för innehåll 4">
            <a:extLst>
              <a:ext uri="{FF2B5EF4-FFF2-40B4-BE49-F238E27FC236}">
                <a16:creationId xmlns:a16="http://schemas.microsoft.com/office/drawing/2014/main" id="{D44737C3-B8BF-45B5-803F-F815EF38E3EA}"/>
              </a:ext>
            </a:extLst>
          </p:cNvPr>
          <p:cNvSpPr txBox="1">
            <a:spLocks/>
          </p:cNvSpPr>
          <p:nvPr/>
        </p:nvSpPr>
        <p:spPr>
          <a:xfrm>
            <a:off x="793438" y="5439008"/>
            <a:ext cx="6223181" cy="5038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sv-SE" sz="2400" dirty="0" smtClean="0"/>
              <a:t>Melder makkeren </a:t>
            </a:r>
            <a:r>
              <a:rPr lang="sv-SE" sz="2400" dirty="0" smtClean="0">
                <a:solidFill>
                  <a:srgbClr val="C00000"/>
                </a:solidFill>
              </a:rPr>
              <a:t>2</a:t>
            </a:r>
            <a:r>
              <a:rPr lang="sv-SE" sz="2400" dirty="0" smtClean="0">
                <a:solidFill>
                  <a:srgbClr val="C00000"/>
                </a:solidFill>
                <a:sym typeface="Symbol" panose="05050102010706020507" pitchFamily="18" charset="2"/>
              </a:rPr>
              <a:t></a:t>
            </a:r>
            <a:r>
              <a:rPr lang="sv-SE" sz="2400" dirty="0" smtClean="0">
                <a:sym typeface="Symbol" panose="05050102010706020507" pitchFamily="18" charset="2"/>
              </a:rPr>
              <a:t>, melder vi utgang </a:t>
            </a:r>
            <a:r>
              <a:rPr lang="sv-SE" sz="2400" dirty="0" smtClean="0">
                <a:solidFill>
                  <a:srgbClr val="C00000"/>
                </a:solidFill>
                <a:sym typeface="Symbol" panose="05050102010706020507" pitchFamily="18" charset="2"/>
              </a:rPr>
              <a:t>4</a:t>
            </a:r>
            <a:r>
              <a:rPr lang="sv-SE" sz="2400" dirty="0" smtClean="0">
                <a:sym typeface="Symbol" panose="05050102010706020507" pitchFamily="18" charset="2"/>
              </a:rPr>
              <a:t>.</a:t>
            </a:r>
            <a:r>
              <a:rPr lang="sv-SE" sz="2400" dirty="0" smtClean="0"/>
              <a:t> 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61489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32" y="214969"/>
            <a:ext cx="8543925" cy="784944"/>
          </a:xfrm>
        </p:spPr>
        <p:txBody>
          <a:bodyPr>
            <a:normAutofit/>
          </a:bodyPr>
          <a:lstStyle/>
          <a:p>
            <a:pPr>
              <a:tabLst>
                <a:tab pos="361950" algn="l"/>
              </a:tabLst>
            </a:pPr>
            <a:r>
              <a:rPr lang="sv-SE" sz="4000" b="1" dirty="0" smtClean="0">
                <a:latin typeface="Arial Black" panose="020B0A04020102020204" pitchFamily="34" charset="0"/>
              </a:rPr>
              <a:t>Sammenfatning </a:t>
            </a:r>
            <a:r>
              <a:rPr lang="sv-SE" sz="4000" b="1" dirty="0">
                <a:latin typeface="Arial Black" panose="020B0A04020102020204" pitchFamily="34" charset="0"/>
              </a:rPr>
              <a:t>av </a:t>
            </a:r>
            <a:r>
              <a:rPr lang="sv-SE" sz="4000" b="1" dirty="0" smtClean="0">
                <a:latin typeface="Arial Black" panose="020B0A04020102020204" pitchFamily="34" charset="0"/>
              </a:rPr>
              <a:t>leksjon </a:t>
            </a:r>
            <a:r>
              <a:rPr lang="sv-SE" sz="4000" b="1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37" name="textruta 36"/>
          <p:cNvSpPr txBox="1"/>
          <p:nvPr/>
        </p:nvSpPr>
        <p:spPr>
          <a:xfrm>
            <a:off x="790998" y="1057786"/>
            <a:ext cx="3885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Opplysningsdobling (OD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815142" y="1548732"/>
            <a:ext cx="579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614488" algn="l"/>
                <a:tab pos="6102350" algn="l"/>
              </a:tabLst>
            </a:pPr>
            <a:r>
              <a:rPr lang="sv-SE" sz="2400" dirty="0"/>
              <a:t>O</a:t>
            </a:r>
            <a:r>
              <a:rPr lang="sv-SE" sz="2400" dirty="0" smtClean="0"/>
              <a:t>D meldes ved første mulighet og innebærer</a:t>
            </a:r>
            <a:endParaRPr lang="sv-SE" sz="2400" b="1" dirty="0">
              <a:solidFill>
                <a:srgbClr val="03A600"/>
              </a:solidFill>
            </a:endParaRPr>
          </a:p>
        </p:txBody>
      </p:sp>
      <p:sp>
        <p:nvSpPr>
          <p:cNvPr id="43" name="textruta 42"/>
          <p:cNvSpPr txBox="1"/>
          <p:nvPr/>
        </p:nvSpPr>
        <p:spPr>
          <a:xfrm>
            <a:off x="855462" y="2044301"/>
            <a:ext cx="18473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820063" y="3596099"/>
            <a:ext cx="7774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OD-makkerens melding etter </a:t>
            </a:r>
            <a:r>
              <a:rPr lang="sv-SE" sz="2800" b="1" dirty="0">
                <a:solidFill>
                  <a:srgbClr val="C00000"/>
                </a:solidFill>
              </a:rPr>
              <a:t>[1Ru]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– D – </a:t>
            </a:r>
            <a:r>
              <a:rPr lang="sv-SE" sz="2800" b="1" dirty="0">
                <a:solidFill>
                  <a:srgbClr val="C00000"/>
                </a:solidFill>
              </a:rPr>
              <a:t>[Pass]</a:t>
            </a:r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sv-SE" sz="2800" b="1" dirty="0">
                <a:solidFill>
                  <a:srgbClr val="03A600"/>
                </a:solidFill>
              </a:rPr>
              <a:t>??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D43B741-C23D-4288-ABD3-2902541DFA98}"/>
              </a:ext>
            </a:extLst>
          </p:cNvPr>
          <p:cNvSpPr txBox="1"/>
          <p:nvPr/>
        </p:nvSpPr>
        <p:spPr>
          <a:xfrm>
            <a:off x="1091367" y="1967832"/>
            <a:ext cx="61360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tabLst>
                <a:tab pos="1614488" algn="l"/>
                <a:tab pos="6102350" algn="l"/>
              </a:tabLst>
            </a:pPr>
            <a:r>
              <a:rPr lang="sv-SE" sz="2400" dirty="0"/>
              <a:t>m</a:t>
            </a:r>
            <a:r>
              <a:rPr lang="sv-SE" sz="2400" dirty="0" smtClean="0"/>
              <a:t>inst </a:t>
            </a:r>
            <a:r>
              <a:rPr lang="sv-SE" sz="2400" dirty="0"/>
              <a:t>tre kort i de </a:t>
            </a:r>
            <a:r>
              <a:rPr lang="sv-SE" sz="2400" dirty="0" smtClean="0"/>
              <a:t>umeldte fargene</a:t>
            </a:r>
            <a:endParaRPr lang="sv-SE" sz="2400" dirty="0"/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1614488" algn="l"/>
                <a:tab pos="6102350" algn="l"/>
              </a:tabLst>
            </a:pPr>
            <a:r>
              <a:rPr lang="sv-SE" sz="2400" dirty="0" smtClean="0"/>
              <a:t>åpningshåndens farge skal være </a:t>
            </a:r>
            <a:r>
              <a:rPr lang="sv-SE" sz="2400" dirty="0"/>
              <a:t>den </a:t>
            </a:r>
            <a:r>
              <a:rPr lang="sv-SE" sz="2400" dirty="0" smtClean="0"/>
              <a:t>korteste</a:t>
            </a:r>
            <a:endParaRPr lang="sv-SE" sz="2400" dirty="0"/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1614488" algn="l"/>
                <a:tab pos="6102350" algn="l"/>
              </a:tabLst>
            </a:pPr>
            <a:r>
              <a:rPr lang="sv-SE" sz="2400" dirty="0" smtClean="0"/>
              <a:t>12+ </a:t>
            </a:r>
            <a:r>
              <a:rPr lang="sv-SE" sz="2400" dirty="0"/>
              <a:t>hp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5ED04CB-A263-4989-BAE0-1853F5BF91CA}"/>
              </a:ext>
            </a:extLst>
          </p:cNvPr>
          <p:cNvSpPr txBox="1"/>
          <p:nvPr/>
        </p:nvSpPr>
        <p:spPr>
          <a:xfrm>
            <a:off x="834192" y="3110832"/>
            <a:ext cx="5706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614488" algn="l"/>
                <a:tab pos="6102350" algn="l"/>
              </a:tabLst>
            </a:pPr>
            <a:r>
              <a:rPr lang="sv-SE" sz="2400" dirty="0" smtClean="0">
                <a:solidFill>
                  <a:srgbClr val="03A600"/>
                </a:solidFill>
              </a:rPr>
              <a:t>Meldingen </a:t>
            </a:r>
            <a:r>
              <a:rPr lang="sv-SE" sz="2400" dirty="0">
                <a:solidFill>
                  <a:srgbClr val="03A600"/>
                </a:solidFill>
              </a:rPr>
              <a:t>e</a:t>
            </a:r>
            <a:r>
              <a:rPr lang="sv-SE" sz="2400" dirty="0" smtClean="0">
                <a:solidFill>
                  <a:srgbClr val="03A600"/>
                </a:solidFill>
              </a:rPr>
              <a:t>r </a:t>
            </a:r>
            <a:r>
              <a:rPr lang="sv-SE" sz="2400" b="1" dirty="0">
                <a:solidFill>
                  <a:srgbClr val="03A600"/>
                </a:solidFill>
              </a:rPr>
              <a:t>krav</a:t>
            </a:r>
            <a:r>
              <a:rPr lang="sv-SE" sz="2400" dirty="0">
                <a:solidFill>
                  <a:srgbClr val="03A600"/>
                </a:solidFill>
              </a:rPr>
              <a:t> </a:t>
            </a:r>
            <a:r>
              <a:rPr lang="sv-SE" sz="2400" dirty="0" smtClean="0">
                <a:solidFill>
                  <a:srgbClr val="03A600"/>
                </a:solidFill>
              </a:rPr>
              <a:t>til makkeren om å melde.</a:t>
            </a:r>
            <a:endParaRPr lang="sv-SE" sz="2400" b="1" dirty="0">
              <a:solidFill>
                <a:srgbClr val="03A600"/>
              </a:solidFill>
            </a:endParaRP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E68AA714-C136-4492-AB44-CF701378259E}"/>
              </a:ext>
            </a:extLst>
          </p:cNvPr>
          <p:cNvGrpSpPr/>
          <p:nvPr/>
        </p:nvGrpSpPr>
        <p:grpSpPr>
          <a:xfrm>
            <a:off x="871632" y="4168418"/>
            <a:ext cx="8536842" cy="830997"/>
            <a:chOff x="871632" y="4301768"/>
            <a:chExt cx="7894455" cy="830997"/>
          </a:xfrm>
        </p:grpSpPr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7CD581F3-B873-4AC9-A012-2DF941AC2544}"/>
                </a:ext>
              </a:extLst>
            </p:cNvPr>
            <p:cNvSpPr txBox="1"/>
            <p:nvPr/>
          </p:nvSpPr>
          <p:spPr>
            <a:xfrm>
              <a:off x="2589523" y="4301768"/>
              <a:ext cx="61765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    0-5 </a:t>
              </a:r>
              <a:r>
                <a:rPr lang="sv-SE" sz="2400" dirty="0"/>
                <a:t>hp	</a:t>
              </a:r>
              <a:r>
                <a:rPr lang="sv-SE" sz="2400" dirty="0" smtClean="0"/>
                <a:t>4+korts farge</a:t>
              </a:r>
              <a:r>
                <a:rPr lang="sv-SE" sz="2400" dirty="0"/>
                <a:t>	</a:t>
              </a:r>
              <a:r>
                <a:rPr lang="sv-SE" sz="2400" dirty="0" smtClean="0">
                  <a:solidFill>
                    <a:srgbClr val="FF0000"/>
                  </a:solidFill>
                </a:rPr>
                <a:t>forslag til 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1" name="Grupp 10">
              <a:extLst>
                <a:ext uri="{FF2B5EF4-FFF2-40B4-BE49-F238E27FC236}">
                  <a16:creationId xmlns:a16="http://schemas.microsoft.com/office/drawing/2014/main" id="{22367E28-2558-4092-A8D9-7EDC35C594AD}"/>
                </a:ext>
              </a:extLst>
            </p:cNvPr>
            <p:cNvGrpSpPr/>
            <p:nvPr/>
          </p:nvGrpSpPr>
          <p:grpSpPr>
            <a:xfrm>
              <a:off x="1818106" y="4329889"/>
              <a:ext cx="782219" cy="423021"/>
              <a:chOff x="6304381" y="1940026"/>
              <a:chExt cx="782219" cy="423021"/>
            </a:xfrm>
          </p:grpSpPr>
          <p:sp>
            <p:nvSpPr>
              <p:cNvPr id="12" name="Rektangel med rundade hörn 46">
                <a:extLst>
                  <a:ext uri="{FF2B5EF4-FFF2-40B4-BE49-F238E27FC236}">
                    <a16:creationId xmlns:a16="http://schemas.microsoft.com/office/drawing/2014/main" id="{B41EF244-9D33-45AD-8D10-8F2FA0CBB57C}"/>
                  </a:ext>
                </a:extLst>
              </p:cNvPr>
              <p:cNvSpPr/>
              <p:nvPr/>
            </p:nvSpPr>
            <p:spPr>
              <a:xfrm>
                <a:off x="6304381" y="1940026"/>
                <a:ext cx="782219" cy="423021"/>
              </a:xfrm>
              <a:prstGeom prst="round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13" name="Freeform 20" descr="90 %">
                <a:extLst>
                  <a:ext uri="{FF2B5EF4-FFF2-40B4-BE49-F238E27FC236}">
                    <a16:creationId xmlns:a16="http://schemas.microsoft.com/office/drawing/2014/main" id="{6EFAB1F5-1141-4840-BD31-CA862410A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2832" y="2039846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14" name="Grupp 13">
              <a:extLst>
                <a:ext uri="{FF2B5EF4-FFF2-40B4-BE49-F238E27FC236}">
                  <a16:creationId xmlns:a16="http://schemas.microsoft.com/office/drawing/2014/main" id="{FF4259E7-79A0-4AB0-A59D-495B8DF289CB}"/>
                </a:ext>
              </a:extLst>
            </p:cNvPr>
            <p:cNvGrpSpPr/>
            <p:nvPr/>
          </p:nvGrpSpPr>
          <p:grpSpPr>
            <a:xfrm>
              <a:off x="871632" y="4331177"/>
              <a:ext cx="766668" cy="420445"/>
              <a:chOff x="7843932" y="1967155"/>
              <a:chExt cx="766668" cy="420445"/>
            </a:xfrm>
          </p:grpSpPr>
          <p:sp>
            <p:nvSpPr>
              <p:cNvPr id="15" name="Rektangel med rundade hörn 46">
                <a:extLst>
                  <a:ext uri="{FF2B5EF4-FFF2-40B4-BE49-F238E27FC236}">
                    <a16:creationId xmlns:a16="http://schemas.microsoft.com/office/drawing/2014/main" id="{3598E1DA-6669-43F0-9565-F3BB39FE100B}"/>
                  </a:ext>
                </a:extLst>
              </p:cNvPr>
              <p:cNvSpPr/>
              <p:nvPr/>
            </p:nvSpPr>
            <p:spPr>
              <a:xfrm>
                <a:off x="7843932" y="1967155"/>
                <a:ext cx="766668" cy="420445"/>
              </a:xfrm>
              <a:prstGeom prst="round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87EE3BE8-FB8F-41E1-BB31-F24FE1884BDC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2072091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6" name="Grupp 5">
            <a:extLst>
              <a:ext uri="{FF2B5EF4-FFF2-40B4-BE49-F238E27FC236}">
                <a16:creationId xmlns:a16="http://schemas.microsoft.com/office/drawing/2014/main" id="{B6434192-8A3F-4DDF-AC33-88AB41EA2AEC}"/>
              </a:ext>
            </a:extLst>
          </p:cNvPr>
          <p:cNvGrpSpPr/>
          <p:nvPr/>
        </p:nvGrpSpPr>
        <p:grpSpPr>
          <a:xfrm>
            <a:off x="871632" y="5713435"/>
            <a:ext cx="8536843" cy="461665"/>
            <a:chOff x="871632" y="5703910"/>
            <a:chExt cx="7937856" cy="461665"/>
          </a:xfrm>
        </p:grpSpPr>
        <p:grpSp>
          <p:nvGrpSpPr>
            <p:cNvPr id="17" name="Grupp 16">
              <a:extLst>
                <a:ext uri="{FF2B5EF4-FFF2-40B4-BE49-F238E27FC236}">
                  <a16:creationId xmlns:a16="http://schemas.microsoft.com/office/drawing/2014/main" id="{82C23A33-D907-47D3-8C99-E8E06ADB21C8}"/>
                </a:ext>
              </a:extLst>
            </p:cNvPr>
            <p:cNvGrpSpPr/>
            <p:nvPr/>
          </p:nvGrpSpPr>
          <p:grpSpPr>
            <a:xfrm>
              <a:off x="1818106" y="5725753"/>
              <a:ext cx="782219" cy="423021"/>
              <a:chOff x="6304381" y="1940026"/>
              <a:chExt cx="782219" cy="423021"/>
            </a:xfrm>
          </p:grpSpPr>
          <p:sp>
            <p:nvSpPr>
              <p:cNvPr id="19" name="Rektangel med rundade hörn 46">
                <a:extLst>
                  <a:ext uri="{FF2B5EF4-FFF2-40B4-BE49-F238E27FC236}">
                    <a16:creationId xmlns:a16="http://schemas.microsoft.com/office/drawing/2014/main" id="{E6EFB652-52FE-413E-AD5D-6717F75A1F17}"/>
                  </a:ext>
                </a:extLst>
              </p:cNvPr>
              <p:cNvSpPr/>
              <p:nvPr/>
            </p:nvSpPr>
            <p:spPr>
              <a:xfrm>
                <a:off x="6304381" y="1940026"/>
                <a:ext cx="782219" cy="423021"/>
              </a:xfrm>
              <a:prstGeom prst="round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20" name="Freeform 20" descr="90 %">
                <a:extLst>
                  <a:ext uri="{FF2B5EF4-FFF2-40B4-BE49-F238E27FC236}">
                    <a16:creationId xmlns:a16="http://schemas.microsoft.com/office/drawing/2014/main" id="{734DF068-B7E8-49AA-A21B-1138B86D8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2832" y="2039846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" name="Grupp 20">
              <a:extLst>
                <a:ext uri="{FF2B5EF4-FFF2-40B4-BE49-F238E27FC236}">
                  <a16:creationId xmlns:a16="http://schemas.microsoft.com/office/drawing/2014/main" id="{14B6D45F-5C22-461C-A3F4-FC3B44FC4822}"/>
                </a:ext>
              </a:extLst>
            </p:cNvPr>
            <p:cNvGrpSpPr/>
            <p:nvPr/>
          </p:nvGrpSpPr>
          <p:grpSpPr>
            <a:xfrm>
              <a:off x="871632" y="5727041"/>
              <a:ext cx="766668" cy="420445"/>
              <a:chOff x="7843932" y="1967155"/>
              <a:chExt cx="766668" cy="420445"/>
            </a:xfrm>
          </p:grpSpPr>
          <p:sp>
            <p:nvSpPr>
              <p:cNvPr id="23" name="Rektangel med rundade hörn 46">
                <a:extLst>
                  <a:ext uri="{FF2B5EF4-FFF2-40B4-BE49-F238E27FC236}">
                    <a16:creationId xmlns:a16="http://schemas.microsoft.com/office/drawing/2014/main" id="{60A076CA-9F15-4B8D-9AF8-DA476744120A}"/>
                  </a:ext>
                </a:extLst>
              </p:cNvPr>
              <p:cNvSpPr/>
              <p:nvPr/>
            </p:nvSpPr>
            <p:spPr>
              <a:xfrm>
                <a:off x="7843932" y="1967155"/>
                <a:ext cx="766668" cy="420445"/>
              </a:xfrm>
              <a:prstGeom prst="round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1134985F-93B2-49F3-8F51-009C7B04337A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2072091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28" name="textruta 27">
              <a:extLst>
                <a:ext uri="{FF2B5EF4-FFF2-40B4-BE49-F238E27FC236}">
                  <a16:creationId xmlns:a16="http://schemas.microsoft.com/office/drawing/2014/main" id="{EAEB616B-C09E-4CE3-A3DF-31089723D59C}"/>
                </a:ext>
              </a:extLst>
            </p:cNvPr>
            <p:cNvSpPr txBox="1"/>
            <p:nvPr/>
          </p:nvSpPr>
          <p:spPr>
            <a:xfrm>
              <a:off x="2632924" y="5703910"/>
              <a:ext cx="61765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13+    hp</a:t>
              </a:r>
              <a:r>
                <a:rPr lang="sv-SE" sz="2400" dirty="0"/>
                <a:t>	</a:t>
              </a:r>
              <a:r>
                <a:rPr lang="sv-SE" sz="2400" dirty="0" smtClean="0"/>
                <a:t>4+korts farge</a:t>
              </a:r>
              <a:r>
                <a:rPr lang="sv-SE" sz="2400" dirty="0"/>
                <a:t>	</a:t>
              </a:r>
              <a:r>
                <a:rPr lang="sv-SE" sz="2400" dirty="0" smtClean="0">
                  <a:solidFill>
                    <a:srgbClr val="FF0000"/>
                  </a:solidFill>
                </a:rPr>
                <a:t>forslag til 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Grupp 4">
            <a:extLst>
              <a:ext uri="{FF2B5EF4-FFF2-40B4-BE49-F238E27FC236}">
                <a16:creationId xmlns:a16="http://schemas.microsoft.com/office/drawing/2014/main" id="{65634C6F-B7F2-4177-8C57-9C2645AC1D36}"/>
              </a:ext>
            </a:extLst>
          </p:cNvPr>
          <p:cNvGrpSpPr/>
          <p:nvPr/>
        </p:nvGrpSpPr>
        <p:grpSpPr>
          <a:xfrm>
            <a:off x="876947" y="5214831"/>
            <a:ext cx="8034243" cy="461665"/>
            <a:chOff x="871632" y="5286881"/>
            <a:chExt cx="8034243" cy="461665"/>
          </a:xfrm>
        </p:grpSpPr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5C71B61C-5206-4005-A65A-6D1AB27F7A56}"/>
                </a:ext>
              </a:extLst>
            </p:cNvPr>
            <p:cNvSpPr txBox="1"/>
            <p:nvPr/>
          </p:nvSpPr>
          <p:spPr>
            <a:xfrm>
              <a:off x="2729311" y="5286881"/>
              <a:ext cx="61765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11-12 </a:t>
              </a:r>
              <a:r>
                <a:rPr lang="sv-SE" sz="2400" dirty="0"/>
                <a:t>hp	</a:t>
              </a:r>
              <a:r>
                <a:rPr lang="sv-SE" sz="2400" dirty="0" smtClean="0"/>
                <a:t>4+korts farge</a:t>
              </a:r>
              <a:r>
                <a:rPr lang="sv-SE" sz="2400" dirty="0"/>
                <a:t>	</a:t>
              </a:r>
              <a:r>
                <a:rPr lang="sv-SE" sz="2400" b="1" dirty="0" smtClean="0">
                  <a:solidFill>
                    <a:srgbClr val="FF9933"/>
                  </a:solidFill>
                </a:rPr>
                <a:t>invitt</a:t>
              </a:r>
              <a:r>
                <a:rPr lang="sv-SE" sz="2400" dirty="0" smtClean="0">
                  <a:solidFill>
                    <a:srgbClr val="FF9933"/>
                  </a:solidFill>
                </a:rPr>
                <a:t> til utgang</a:t>
              </a:r>
              <a:endParaRPr lang="sv-SE" sz="2400" dirty="0">
                <a:solidFill>
                  <a:srgbClr val="FF9933"/>
                </a:solidFill>
              </a:endParaRPr>
            </a:p>
          </p:txBody>
        </p:sp>
        <p:grpSp>
          <p:nvGrpSpPr>
            <p:cNvPr id="35" name="Grupp 34">
              <a:extLst>
                <a:ext uri="{FF2B5EF4-FFF2-40B4-BE49-F238E27FC236}">
                  <a16:creationId xmlns:a16="http://schemas.microsoft.com/office/drawing/2014/main" id="{C70872B1-E809-4796-8F48-956CADE9FECB}"/>
                </a:ext>
              </a:extLst>
            </p:cNvPr>
            <p:cNvGrpSpPr/>
            <p:nvPr/>
          </p:nvGrpSpPr>
          <p:grpSpPr>
            <a:xfrm>
              <a:off x="1808581" y="5306203"/>
              <a:ext cx="782219" cy="423021"/>
              <a:chOff x="6304381" y="2778229"/>
              <a:chExt cx="782219" cy="423021"/>
            </a:xfrm>
          </p:grpSpPr>
          <p:sp>
            <p:nvSpPr>
              <p:cNvPr id="36" name="Rektangel med rundade hörn 46">
                <a:extLst>
                  <a:ext uri="{FF2B5EF4-FFF2-40B4-BE49-F238E27FC236}">
                    <a16:creationId xmlns:a16="http://schemas.microsoft.com/office/drawing/2014/main" id="{7A98499C-DEC7-4C2E-97DF-E607084499D2}"/>
                  </a:ext>
                </a:extLst>
              </p:cNvPr>
              <p:cNvSpPr/>
              <p:nvPr/>
            </p:nvSpPr>
            <p:spPr>
              <a:xfrm>
                <a:off x="6304381" y="2778229"/>
                <a:ext cx="782219" cy="423021"/>
              </a:xfrm>
              <a:prstGeom prst="roundRect">
                <a:avLst/>
              </a:prstGeom>
              <a:ln w="38100">
                <a:solidFill>
                  <a:srgbClr val="FF993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  <p:sp>
            <p:nvSpPr>
              <p:cNvPr id="39" name="Freeform 20" descr="90 %">
                <a:extLst>
                  <a:ext uri="{FF2B5EF4-FFF2-40B4-BE49-F238E27FC236}">
                    <a16:creationId xmlns:a16="http://schemas.microsoft.com/office/drawing/2014/main" id="{EBA645B9-1932-4518-A125-CA62F1A12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2832" y="287804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0" name="Grupp 39">
              <a:extLst>
                <a:ext uri="{FF2B5EF4-FFF2-40B4-BE49-F238E27FC236}">
                  <a16:creationId xmlns:a16="http://schemas.microsoft.com/office/drawing/2014/main" id="{2AAA468C-2175-47A1-838C-010839827A79}"/>
                </a:ext>
              </a:extLst>
            </p:cNvPr>
            <p:cNvGrpSpPr/>
            <p:nvPr/>
          </p:nvGrpSpPr>
          <p:grpSpPr>
            <a:xfrm>
              <a:off x="871632" y="5307491"/>
              <a:ext cx="766668" cy="420445"/>
              <a:chOff x="7843932" y="2805358"/>
              <a:chExt cx="766668" cy="420445"/>
            </a:xfrm>
          </p:grpSpPr>
          <p:sp>
            <p:nvSpPr>
              <p:cNvPr id="41" name="Rektangel med rundade hörn 46">
                <a:extLst>
                  <a:ext uri="{FF2B5EF4-FFF2-40B4-BE49-F238E27FC236}">
                    <a16:creationId xmlns:a16="http://schemas.microsoft.com/office/drawing/2014/main" id="{DDCB0916-4BF4-4C81-8AED-ECC7D8B9D760}"/>
                  </a:ext>
                </a:extLst>
              </p:cNvPr>
              <p:cNvSpPr/>
              <p:nvPr/>
            </p:nvSpPr>
            <p:spPr>
              <a:xfrm>
                <a:off x="7843932" y="2805358"/>
                <a:ext cx="766668" cy="420445"/>
              </a:xfrm>
              <a:prstGeom prst="roundRect">
                <a:avLst/>
              </a:prstGeom>
              <a:ln w="38100">
                <a:solidFill>
                  <a:srgbClr val="FF993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  <p:sp>
            <p:nvSpPr>
              <p:cNvPr id="42" name="Freeform 21">
                <a:extLst>
                  <a:ext uri="{FF2B5EF4-FFF2-40B4-BE49-F238E27FC236}">
                    <a16:creationId xmlns:a16="http://schemas.microsoft.com/office/drawing/2014/main" id="{966D9A85-E325-49C6-A748-F228D0BC0897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291029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7" name="Grupp 6"/>
          <p:cNvGrpSpPr/>
          <p:nvPr/>
        </p:nvGrpSpPr>
        <p:grpSpPr>
          <a:xfrm>
            <a:off x="867085" y="4668659"/>
            <a:ext cx="5442673" cy="461665"/>
            <a:chOff x="867085" y="4668659"/>
            <a:chExt cx="5126649" cy="461665"/>
          </a:xfrm>
        </p:grpSpPr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9136C214-5CE6-4AEA-8B33-235A79DCDC47}"/>
                </a:ext>
              </a:extLst>
            </p:cNvPr>
            <p:cNvSpPr txBox="1"/>
            <p:nvPr/>
          </p:nvSpPr>
          <p:spPr>
            <a:xfrm>
              <a:off x="2621183" y="4668659"/>
              <a:ext cx="33725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  6-10 hp	4+korts farge</a:t>
              </a:r>
              <a:endParaRPr lang="sv-SE" sz="2400" dirty="0">
                <a:solidFill>
                  <a:srgbClr val="FF9933"/>
                </a:solidFill>
              </a:endParaRPr>
            </a:p>
          </p:txBody>
        </p:sp>
        <p:grpSp>
          <p:nvGrpSpPr>
            <p:cNvPr id="44" name="Grupp 43"/>
            <p:cNvGrpSpPr/>
            <p:nvPr/>
          </p:nvGrpSpPr>
          <p:grpSpPr>
            <a:xfrm>
              <a:off x="1817374" y="4704067"/>
              <a:ext cx="782219" cy="423021"/>
              <a:chOff x="6151981" y="712359"/>
              <a:chExt cx="782219" cy="423021"/>
            </a:xfrm>
          </p:grpSpPr>
          <p:sp>
            <p:nvSpPr>
              <p:cNvPr id="45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46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7" name="Grupp 46"/>
            <p:cNvGrpSpPr/>
            <p:nvPr/>
          </p:nvGrpSpPr>
          <p:grpSpPr>
            <a:xfrm>
              <a:off x="867085" y="4706972"/>
              <a:ext cx="766668" cy="420445"/>
              <a:chOff x="7691532" y="739488"/>
              <a:chExt cx="766668" cy="420445"/>
            </a:xfrm>
          </p:grpSpPr>
          <p:sp>
            <p:nvSpPr>
              <p:cNvPr id="48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49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54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550"/>
                            </p:stCondLst>
                            <p:childTnLst>
                              <p:par>
                                <p:cTn id="5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8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4747</TotalTime>
  <Words>299</Words>
  <Application>Microsoft Office PowerPoint</Application>
  <PresentationFormat>A4 (210 x 297 mm)</PresentationFormat>
  <Paragraphs>110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10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8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Symbol</vt:lpstr>
      <vt:lpstr>Tahoma</vt:lpstr>
      <vt:lpstr>Wingdings</vt:lpstr>
      <vt:lpstr>Office-tema</vt:lpstr>
      <vt:lpstr>PowerPoint-presentasjon</vt:lpstr>
      <vt:lpstr>Opplysningsdobling (OD)</vt:lpstr>
      <vt:lpstr>OD-makkerens melding</vt:lpstr>
      <vt:lpstr>Når OD blir straffedoblet</vt:lpstr>
      <vt:lpstr>Straffedobling</vt:lpstr>
      <vt:lpstr>Negativ dobling etter innmelding</vt:lpstr>
      <vt:lpstr>Sammenfatning av leksjon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287</cp:revision>
  <cp:lastPrinted>2017-10-11T17:29:46Z</cp:lastPrinted>
  <dcterms:created xsi:type="dcterms:W3CDTF">2017-05-29T10:48:30Z</dcterms:created>
  <dcterms:modified xsi:type="dcterms:W3CDTF">2018-08-24T08:47:57Z</dcterms:modified>
</cp:coreProperties>
</file>