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5" r:id="rId1"/>
  </p:sldMasterIdLst>
  <p:notesMasterIdLst>
    <p:notesMasterId r:id="rId10"/>
  </p:notesMasterIdLst>
  <p:handoutMasterIdLst>
    <p:handoutMasterId r:id="rId11"/>
  </p:handoutMasterIdLst>
  <p:sldIdLst>
    <p:sldId id="257" r:id="rId2"/>
    <p:sldId id="281" r:id="rId3"/>
    <p:sldId id="277" r:id="rId4"/>
    <p:sldId id="288" r:id="rId5"/>
    <p:sldId id="283" r:id="rId6"/>
    <p:sldId id="284" r:id="rId7"/>
    <p:sldId id="289" r:id="rId8"/>
    <p:sldId id="262" r:id="rId9"/>
  </p:sldIdLst>
  <p:sldSz cx="9906000" cy="6858000" type="A4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A600"/>
    <a:srgbClr val="FF9933"/>
    <a:srgbClr val="FFFF99"/>
    <a:srgbClr val="0099FF"/>
    <a:srgbClr val="CC6600"/>
    <a:srgbClr val="0CB3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68" y="60"/>
      </p:cViewPr>
      <p:guideLst>
        <p:guide orient="horz" pos="2160"/>
        <p:guide pos="312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/>
            </a:lvl1pPr>
          </a:lstStyle>
          <a:p>
            <a:fld id="{F0290B62-E77B-4BCC-98DF-92F1F395F1C1}" type="datetimeFigureOut">
              <a:rPr lang="sv-SE" smtClean="0"/>
              <a:pPr/>
              <a:t>2018-08-17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/>
            </a:lvl1pPr>
          </a:lstStyle>
          <a:p>
            <a:fld id="{DF7C7995-1D95-438D-ABFD-546A3A88981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45844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815" y="0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/>
          <a:lstStyle>
            <a:lvl1pPr algn="r">
              <a:defRPr sz="1200"/>
            </a:lvl1pPr>
          </a:lstStyle>
          <a:p>
            <a:fld id="{0A22FDB1-FA32-46E9-909C-E4625520D210}" type="datetimeFigureOut">
              <a:rPr lang="sv-SE" smtClean="0"/>
              <a:pPr/>
              <a:t>2018-08-17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43" tIns="45222" rIns="90443" bIns="45222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4" y="4777745"/>
            <a:ext cx="5437827" cy="3908064"/>
          </a:xfrm>
          <a:prstGeom prst="rect">
            <a:avLst/>
          </a:prstGeom>
        </p:spPr>
        <p:txBody>
          <a:bodyPr vert="horz" lIns="90443" tIns="45222" rIns="90443" bIns="45222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9677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815" y="9429677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 anchor="b"/>
          <a:lstStyle>
            <a:lvl1pPr algn="r">
              <a:defRPr sz="1200"/>
            </a:lvl1pPr>
          </a:lstStyle>
          <a:p>
            <a:fld id="{73A71CA2-67C2-4ABA-BBFD-D5CEB1A5960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4449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 6"/>
          <p:cNvGrpSpPr/>
          <p:nvPr userDrawn="1"/>
        </p:nvGrpSpPr>
        <p:grpSpPr>
          <a:xfrm>
            <a:off x="1668000" y="1404000"/>
            <a:ext cx="6615000" cy="2538664"/>
            <a:chOff x="1287000" y="1404000"/>
            <a:chExt cx="6615000" cy="2538664"/>
          </a:xfrm>
        </p:grpSpPr>
        <p:sp>
          <p:nvSpPr>
            <p:cNvPr id="8" name="textruta 7"/>
            <p:cNvSpPr txBox="1"/>
            <p:nvPr/>
          </p:nvSpPr>
          <p:spPr>
            <a:xfrm>
              <a:off x="1287000" y="1404000"/>
              <a:ext cx="6615000" cy="1862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1500" dirty="0">
                  <a:latin typeface="Berlin Sans FB Demi" panose="020E0802020502020306" pitchFamily="34" charset="0"/>
                </a:rPr>
                <a:t>BRIDGE</a:t>
              </a:r>
              <a:endParaRPr lang="sv-SE" sz="8000" dirty="0">
                <a:latin typeface="Berlin Sans FB Demi" panose="020E0802020502020306" pitchFamily="34" charset="0"/>
              </a:endParaRPr>
            </a:p>
          </p:txBody>
        </p:sp>
        <p:sp>
          <p:nvSpPr>
            <p:cNvPr id="9" name="textruta 8"/>
            <p:cNvSpPr txBox="1"/>
            <p:nvPr/>
          </p:nvSpPr>
          <p:spPr>
            <a:xfrm>
              <a:off x="2031940" y="3204000"/>
              <a:ext cx="5125121" cy="73866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4200" dirty="0">
                  <a:solidFill>
                    <a:schemeClr val="bg1"/>
                  </a:solidFill>
                  <a:latin typeface="Berlin Sans FB Demi" panose="020E0802020502020306" pitchFamily="34" charset="0"/>
                </a:rPr>
                <a:t>THE #1 MIND SPORT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30489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0595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5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65770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40001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2018-08-17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7754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Rektangel med rundade hörn 6"/>
          <p:cNvSpPr/>
          <p:nvPr userDrawn="1"/>
        </p:nvSpPr>
        <p:spPr>
          <a:xfrm>
            <a:off x="199875" y="189000"/>
            <a:ext cx="9506250" cy="6120000"/>
          </a:xfrm>
          <a:prstGeom prst="roundRect">
            <a:avLst>
              <a:gd name="adj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>
              <a:solidFill>
                <a:schemeClr val="bg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 userDrawn="1"/>
        </p:nvSpPr>
        <p:spPr bwMode="auto">
          <a:xfrm>
            <a:off x="408000" y="6400802"/>
            <a:ext cx="1111587" cy="30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sv-SE" altLang="sv-SE" sz="1400" b="0" dirty="0">
                <a:latin typeface="+mn-lt"/>
              </a:rPr>
              <a:t>Lektion </a:t>
            </a:r>
            <a:r>
              <a:rPr lang="sv-SE" altLang="sv-SE" sz="1400" b="0" dirty="0" smtClean="0">
                <a:latin typeface="+mn-lt"/>
              </a:rPr>
              <a:t>5:</a:t>
            </a:r>
            <a:fld id="{780EAF18-22EA-4865-8736-E91E12192CD1}" type="slidenum">
              <a:rPr lang="sv-SE" altLang="sv-SE" sz="1400" b="0" smtClean="0">
                <a:latin typeface="+mn-lt"/>
              </a:rPr>
              <a:pPr>
                <a:defRPr/>
              </a:pPr>
              <a:t>‹#›</a:t>
            </a:fld>
            <a:endParaRPr lang="sv-SE" altLang="sv-SE" sz="800" b="0" dirty="0">
              <a:latin typeface="+mn-lt"/>
            </a:endParaRPr>
          </a:p>
        </p:txBody>
      </p:sp>
      <p:sp>
        <p:nvSpPr>
          <p:cNvPr id="10" name="textruta 9"/>
          <p:cNvSpPr txBox="1"/>
          <p:nvPr userDrawn="1"/>
        </p:nvSpPr>
        <p:spPr>
          <a:xfrm>
            <a:off x="2763215" y="6309000"/>
            <a:ext cx="416416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2800" dirty="0">
                <a:solidFill>
                  <a:schemeClr val="bg1"/>
                </a:solidFill>
                <a:latin typeface="Berlin Sans FB Demi" panose="020E0802020502020306" pitchFamily="34" charset="0"/>
              </a:rPr>
              <a:t>THE #1 MIND SPORT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0"/>
          </p:nvPr>
        </p:nvSpPr>
        <p:spPr>
          <a:xfrm>
            <a:off x="528937" y="1854001"/>
            <a:ext cx="8975972" cy="4277963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Ø"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898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7" name="Rektangel med rundade hörn 6"/>
          <p:cNvSpPr/>
          <p:nvPr userDrawn="1"/>
        </p:nvSpPr>
        <p:spPr>
          <a:xfrm>
            <a:off x="199875" y="189000"/>
            <a:ext cx="9506250" cy="6120000"/>
          </a:xfrm>
          <a:prstGeom prst="roundRect">
            <a:avLst>
              <a:gd name="adj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>
              <a:solidFill>
                <a:schemeClr val="bg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 userDrawn="1"/>
        </p:nvSpPr>
        <p:spPr bwMode="auto">
          <a:xfrm>
            <a:off x="408000" y="6400802"/>
            <a:ext cx="1111587" cy="30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sv-SE" altLang="sv-SE" sz="1400" b="0" dirty="0">
                <a:latin typeface="+mn-lt"/>
              </a:rPr>
              <a:t>Lektion </a:t>
            </a:r>
            <a:r>
              <a:rPr lang="sv-SE" altLang="sv-SE" sz="1400" b="0" dirty="0" smtClean="0">
                <a:latin typeface="+mn-lt"/>
              </a:rPr>
              <a:t>5:</a:t>
            </a:r>
            <a:fld id="{780EAF18-22EA-4865-8736-E91E12192CD1}" type="slidenum">
              <a:rPr lang="sv-SE" altLang="sv-SE" sz="1400" b="0" smtClean="0">
                <a:latin typeface="+mn-lt"/>
              </a:rPr>
              <a:pPr>
                <a:defRPr/>
              </a:pPr>
              <a:t>‹#›</a:t>
            </a:fld>
            <a:endParaRPr lang="sv-SE" altLang="sv-SE" sz="800" b="0" dirty="0">
              <a:latin typeface="+mn-lt"/>
            </a:endParaRPr>
          </a:p>
        </p:txBody>
      </p:sp>
      <p:sp>
        <p:nvSpPr>
          <p:cNvPr id="10" name="textruta 9"/>
          <p:cNvSpPr txBox="1"/>
          <p:nvPr userDrawn="1"/>
        </p:nvSpPr>
        <p:spPr>
          <a:xfrm>
            <a:off x="2763215" y="6309000"/>
            <a:ext cx="416416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2800" dirty="0">
                <a:solidFill>
                  <a:schemeClr val="bg1"/>
                </a:solidFill>
                <a:latin typeface="Berlin Sans FB Demi" panose="020E0802020502020306" pitchFamily="34" charset="0"/>
              </a:rPr>
              <a:t>THE #1 MIND SPORT</a:t>
            </a:r>
          </a:p>
        </p:txBody>
      </p:sp>
    </p:spTree>
    <p:extLst>
      <p:ext uri="{BB962C8B-B14F-4D97-AF65-F5344CB8AC3E}">
        <p14:creationId xmlns:p14="http://schemas.microsoft.com/office/powerpoint/2010/main" val="2648997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9087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0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2979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2018-08-17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2488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2018-08-17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2913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2018-08-17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0312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0954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8D90E-A4D4-46F5-A7CD-6C21E29186FD}" type="datetimeFigureOut">
              <a:rPr lang="sv-SE" smtClean="0"/>
              <a:pPr/>
              <a:t>2018-08-17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011"/>
          <a:stretch/>
        </p:blipFill>
        <p:spPr>
          <a:xfrm>
            <a:off x="-1" y="0"/>
            <a:ext cx="9916007" cy="6858000"/>
          </a:xfrm>
          <a:prstGeom prst="rect">
            <a:avLst/>
          </a:prstGeom>
        </p:spPr>
      </p:pic>
      <p:pic>
        <p:nvPicPr>
          <p:cNvPr id="9" name="Bildobjekt 3" descr="SvenskBridge_CMYK.eps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313"/>
          <a:stretch>
            <a:fillRect/>
          </a:stretch>
        </p:blipFill>
        <p:spPr bwMode="auto">
          <a:xfrm>
            <a:off x="9123962" y="6354000"/>
            <a:ext cx="554038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698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98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84" r:id="rId14"/>
    <p:sldLayoutId id="2147483699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4294967295"/>
          </p:nvPr>
        </p:nvSpPr>
        <p:spPr>
          <a:xfrm>
            <a:off x="1891205" y="4262816"/>
            <a:ext cx="6540276" cy="1428857"/>
          </a:xfrm>
        </p:spPr>
        <p:txBody>
          <a:bodyPr>
            <a:noAutofit/>
          </a:bodyPr>
          <a:lstStyle/>
          <a:p>
            <a:pPr marL="0" indent="0" algn="ctr">
              <a:lnSpc>
                <a:spcPts val="3100"/>
              </a:lnSpc>
              <a:spcBef>
                <a:spcPts val="0"/>
              </a:spcBef>
              <a:buNone/>
            </a:pPr>
            <a:r>
              <a:rPr lang="sv-SE" dirty="0" smtClean="0">
                <a:latin typeface="Arial Black" panose="020B0A04020102020204" pitchFamily="34" charset="0"/>
              </a:rPr>
              <a:t>To-over-en</a:t>
            </a:r>
          </a:p>
          <a:p>
            <a:pPr marL="0" indent="0" algn="ctr">
              <a:lnSpc>
                <a:spcPts val="3100"/>
              </a:lnSpc>
              <a:spcBef>
                <a:spcPts val="0"/>
              </a:spcBef>
              <a:buNone/>
            </a:pPr>
            <a:r>
              <a:rPr lang="sv-SE" dirty="0" smtClean="0">
                <a:latin typeface="Arial Black" panose="020B0A04020102020204" pitchFamily="34" charset="0"/>
              </a:rPr>
              <a:t>1NT-over-en</a:t>
            </a:r>
            <a:br>
              <a:rPr lang="sv-SE" dirty="0" smtClean="0">
                <a:latin typeface="Arial Black" panose="020B0A04020102020204" pitchFamily="34" charset="0"/>
              </a:rPr>
            </a:br>
            <a:r>
              <a:rPr lang="sv-SE" dirty="0" smtClean="0">
                <a:latin typeface="Arial Black" panose="020B0A04020102020204" pitchFamily="34" charset="0"/>
              </a:rPr>
              <a:t>Åpningshåndens andre melding</a:t>
            </a:r>
            <a:endParaRPr lang="sv-SE" dirty="0">
              <a:latin typeface="Arial Black" panose="020B0A04020102020204" pitchFamily="34" charset="0"/>
            </a:endParaRPr>
          </a:p>
        </p:txBody>
      </p:sp>
      <p:sp>
        <p:nvSpPr>
          <p:cNvPr id="4" name="Underrubrik 2"/>
          <p:cNvSpPr txBox="1">
            <a:spLocks/>
          </p:cNvSpPr>
          <p:nvPr/>
        </p:nvSpPr>
        <p:spPr>
          <a:xfrm>
            <a:off x="138001" y="6398150"/>
            <a:ext cx="1665000" cy="4058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sv-SE" sz="1800" dirty="0" smtClean="0">
                <a:latin typeface="Arial Black" pitchFamily="34" charset="0"/>
              </a:rPr>
              <a:t>Leksjon </a:t>
            </a:r>
            <a:r>
              <a:rPr lang="sv-SE" sz="1800" dirty="0">
                <a:latin typeface="Arial Black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76872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2424" y="1494074"/>
            <a:ext cx="4438854" cy="4099203"/>
          </a:xfrm>
          <a:prstGeom prst="rect">
            <a:avLst/>
          </a:prstGeom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D456DC99-E85C-45B2-8096-A9A47DCB6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497" y="228490"/>
            <a:ext cx="8543925" cy="788543"/>
          </a:xfrm>
        </p:spPr>
        <p:txBody>
          <a:bodyPr>
            <a:normAutofit/>
          </a:bodyPr>
          <a:lstStyle/>
          <a:p>
            <a:r>
              <a:rPr lang="sv-SE" b="1" dirty="0" smtClean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Svarhånden: 2-over-1</a:t>
            </a:r>
            <a:endParaRPr lang="sv-SE" b="1" dirty="0">
              <a:latin typeface="Arial Black" panose="020B0A040201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505183" y="2560764"/>
            <a:ext cx="41578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Med </a:t>
            </a:r>
            <a:r>
              <a:rPr lang="sv-SE" sz="2400" b="1" dirty="0" smtClean="0"/>
              <a:t>minst 12 hp </a:t>
            </a:r>
            <a:r>
              <a:rPr lang="sv-SE" sz="2400" dirty="0" smtClean="0"/>
              <a:t>kan du melde </a:t>
            </a:r>
            <a:br>
              <a:rPr lang="sv-SE" sz="2400" dirty="0" smtClean="0"/>
            </a:br>
            <a:r>
              <a:rPr lang="sv-SE" sz="2400" dirty="0" smtClean="0"/>
              <a:t>din farge på </a:t>
            </a:r>
            <a:r>
              <a:rPr lang="sv-SE" sz="2400" dirty="0" smtClean="0"/>
              <a:t>2-</a:t>
            </a:r>
            <a:r>
              <a:rPr lang="sv-SE" sz="2400" dirty="0" smtClean="0"/>
              <a:t>trinnet</a:t>
            </a:r>
            <a:r>
              <a:rPr lang="sv-SE" sz="2400" dirty="0" smtClean="0"/>
              <a:t>.</a:t>
            </a:r>
            <a:endParaRPr lang="sv-SE" sz="2400" dirty="0"/>
          </a:p>
        </p:txBody>
      </p:sp>
      <p:sp>
        <p:nvSpPr>
          <p:cNvPr id="18" name="textruta 17"/>
          <p:cNvSpPr txBox="1"/>
          <p:nvPr/>
        </p:nvSpPr>
        <p:spPr>
          <a:xfrm>
            <a:off x="4850417" y="1191300"/>
            <a:ext cx="1576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Svarhånd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505183" y="3580911"/>
            <a:ext cx="4705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Denne meldingen </a:t>
            </a:r>
            <a:r>
              <a:rPr lang="sv-SE" sz="2400" dirty="0"/>
              <a:t>e</a:t>
            </a:r>
            <a:r>
              <a:rPr lang="sv-SE" sz="2400" dirty="0" smtClean="0"/>
              <a:t>r </a:t>
            </a:r>
            <a:r>
              <a:rPr lang="sv-SE" sz="2400" b="1" dirty="0" smtClean="0">
                <a:solidFill>
                  <a:srgbClr val="03A600"/>
                </a:solidFill>
              </a:rPr>
              <a:t>krav til utgang</a:t>
            </a:r>
            <a:r>
              <a:rPr lang="sv-SE" sz="2400" dirty="0" smtClean="0"/>
              <a:t>!</a:t>
            </a:r>
            <a:endParaRPr lang="sv-SE" sz="2400" dirty="0"/>
          </a:p>
        </p:txBody>
      </p:sp>
      <p:grpSp>
        <p:nvGrpSpPr>
          <p:cNvPr id="4" name="Grupp 3"/>
          <p:cNvGrpSpPr/>
          <p:nvPr/>
        </p:nvGrpSpPr>
        <p:grpSpPr>
          <a:xfrm>
            <a:off x="505183" y="1823944"/>
            <a:ext cx="4451700" cy="461665"/>
            <a:chOff x="549510" y="1823944"/>
            <a:chExt cx="4451700" cy="461665"/>
          </a:xfrm>
        </p:grpSpPr>
        <p:sp>
          <p:nvSpPr>
            <p:cNvPr id="6" name="textruta 5">
              <a:extLst>
                <a:ext uri="{FF2B5EF4-FFF2-40B4-BE49-F238E27FC236}">
                  <a16:creationId xmlns:a16="http://schemas.microsoft.com/office/drawing/2014/main" id="{DE450D8B-8E5C-468D-81FB-EDCA9A20B8C1}"/>
                </a:ext>
              </a:extLst>
            </p:cNvPr>
            <p:cNvSpPr txBox="1"/>
            <p:nvPr/>
          </p:nvSpPr>
          <p:spPr>
            <a:xfrm>
              <a:off x="549510" y="1823944"/>
              <a:ext cx="35284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2400" dirty="0" smtClean="0"/>
                <a:t>Din partner har åpnet med</a:t>
              </a:r>
              <a:endParaRPr lang="sv-SE" sz="2400" dirty="0"/>
            </a:p>
          </p:txBody>
        </p:sp>
        <p:grpSp>
          <p:nvGrpSpPr>
            <p:cNvPr id="17" name="Grupp 16"/>
            <p:cNvGrpSpPr/>
            <p:nvPr/>
          </p:nvGrpSpPr>
          <p:grpSpPr>
            <a:xfrm>
              <a:off x="4234542" y="1858264"/>
              <a:ext cx="766668" cy="420445"/>
              <a:chOff x="7691532" y="739488"/>
              <a:chExt cx="766668" cy="420445"/>
            </a:xfrm>
          </p:grpSpPr>
          <p:sp>
            <p:nvSpPr>
              <p:cNvPr id="21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7691532" y="739488"/>
                <a:ext cx="766668" cy="420445"/>
              </a:xfrm>
              <a:prstGeom prst="roundRect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1</a:t>
                </a:r>
              </a:p>
            </p:txBody>
          </p:sp>
          <p:sp>
            <p:nvSpPr>
              <p:cNvPr id="22" name="Freeform 21">
                <a:extLst>
                  <a:ext uri="{FF2B5EF4-FFF2-40B4-BE49-F238E27FC236}">
                    <a16:creationId xmlns:a16="http://schemas.microsoft.com/office/drawing/2014/main" id="{1535FB28-4CF4-4DCF-9CB9-3BE494ED959D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089474" y="844424"/>
                <a:ext cx="216325" cy="220766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</p:grpSp>
      <p:grpSp>
        <p:nvGrpSpPr>
          <p:cNvPr id="8" name="Grupp 7"/>
          <p:cNvGrpSpPr/>
          <p:nvPr/>
        </p:nvGrpSpPr>
        <p:grpSpPr>
          <a:xfrm>
            <a:off x="505183" y="4366836"/>
            <a:ext cx="2256508" cy="461665"/>
            <a:chOff x="579111" y="4366836"/>
            <a:chExt cx="2256508" cy="461665"/>
          </a:xfrm>
        </p:grpSpPr>
        <p:sp>
          <p:nvSpPr>
            <p:cNvPr id="26" name="textruta 25">
              <a:extLst>
                <a:ext uri="{FF2B5EF4-FFF2-40B4-BE49-F238E27FC236}">
                  <a16:creationId xmlns:a16="http://schemas.microsoft.com/office/drawing/2014/main" id="{DE450D8B-8E5C-468D-81FB-EDCA9A20B8C1}"/>
                </a:ext>
              </a:extLst>
            </p:cNvPr>
            <p:cNvSpPr txBox="1"/>
            <p:nvPr/>
          </p:nvSpPr>
          <p:spPr>
            <a:xfrm>
              <a:off x="579111" y="4366836"/>
              <a:ext cx="14975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2400" dirty="0" smtClean="0"/>
                <a:t>Du melder</a:t>
              </a:r>
              <a:endParaRPr lang="sv-SE" sz="2400" dirty="0"/>
            </a:p>
          </p:txBody>
        </p:sp>
        <p:grpSp>
          <p:nvGrpSpPr>
            <p:cNvPr id="30" name="Grupp 29"/>
            <p:cNvGrpSpPr/>
            <p:nvPr/>
          </p:nvGrpSpPr>
          <p:grpSpPr>
            <a:xfrm>
              <a:off x="2063197" y="4391786"/>
              <a:ext cx="772422" cy="423019"/>
              <a:chOff x="4894318" y="3802701"/>
              <a:chExt cx="772422" cy="423019"/>
            </a:xfrm>
          </p:grpSpPr>
          <p:sp>
            <p:nvSpPr>
              <p:cNvPr id="31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4894318" y="3802701"/>
                <a:ext cx="772422" cy="423019"/>
              </a:xfrm>
              <a:prstGeom prst="roundRect">
                <a:avLst/>
              </a:prstGeom>
              <a:ln w="38100">
                <a:solidFill>
                  <a:srgbClr val="03A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 smtClean="0">
                    <a:solidFill>
                      <a:srgbClr val="03A600"/>
                    </a:solidFill>
                    <a:latin typeface="Arial Black" panose="020B0A04020102020204" pitchFamily="34" charset="0"/>
                  </a:rPr>
                  <a:t>2</a:t>
                </a:r>
                <a:endParaRPr lang="sv-SE" sz="3400" b="1" dirty="0">
                  <a:solidFill>
                    <a:srgbClr val="03A6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32" name="Freeform 23" descr="90 %">
                <a:extLst>
                  <a:ext uri="{FF2B5EF4-FFF2-40B4-BE49-F238E27FC236}">
                    <a16:creationId xmlns:a16="http://schemas.microsoft.com/office/drawing/2014/main" id="{335CBF56-C075-49AB-89C4-5C21B2549EFB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283677" y="3905870"/>
                <a:ext cx="240239" cy="222937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rgbClr val="0CB303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44217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8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2B0D22-6050-4072-98C9-3FF97776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494" y="251869"/>
            <a:ext cx="8794628" cy="640275"/>
          </a:xfrm>
        </p:spPr>
        <p:txBody>
          <a:bodyPr>
            <a:normAutofit fontScale="90000"/>
          </a:bodyPr>
          <a:lstStyle/>
          <a:p>
            <a:r>
              <a:rPr lang="sv-SE" b="1" dirty="0" smtClean="0">
                <a:latin typeface="Arial Black" panose="020B0A04020102020204" pitchFamily="34" charset="0"/>
              </a:rPr>
              <a:t>Svarhåndens 2-over-1 melding</a:t>
            </a:r>
            <a:endParaRPr lang="sv-SE" b="1" dirty="0">
              <a:latin typeface="Arial Black" panose="020B0A04020102020204" pitchFamily="34" charset="0"/>
            </a:endParaRPr>
          </a:p>
        </p:txBody>
      </p:sp>
      <p:sp>
        <p:nvSpPr>
          <p:cNvPr id="47" name="textruta 46"/>
          <p:cNvSpPr txBox="1"/>
          <p:nvPr/>
        </p:nvSpPr>
        <p:spPr>
          <a:xfrm>
            <a:off x="2505683" y="1131859"/>
            <a:ext cx="42098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Åpningshånden åpner med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8" name="textruta 47"/>
          <p:cNvSpPr txBox="1"/>
          <p:nvPr/>
        </p:nvSpPr>
        <p:spPr>
          <a:xfrm>
            <a:off x="1152563" y="2229275"/>
            <a:ext cx="79649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Hva melder du som svarhånd med følgende hender?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18" name="Grupp 10"/>
          <p:cNvGrpSpPr>
            <a:grpSpLocks/>
          </p:cNvGrpSpPr>
          <p:nvPr/>
        </p:nvGrpSpPr>
        <p:grpSpPr bwMode="auto">
          <a:xfrm>
            <a:off x="1064703" y="2796248"/>
            <a:ext cx="1412702" cy="1570303"/>
            <a:chOff x="1208584" y="1916832"/>
            <a:chExt cx="1412393" cy="1570568"/>
          </a:xfrm>
        </p:grpSpPr>
        <p:sp>
          <p:nvSpPr>
            <p:cNvPr id="19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141088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AQ92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K6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KJ976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74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25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26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7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8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9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33" name="Grupp 10"/>
          <p:cNvGrpSpPr>
            <a:grpSpLocks/>
          </p:cNvGrpSpPr>
          <p:nvPr/>
        </p:nvGrpSpPr>
        <p:grpSpPr bwMode="auto">
          <a:xfrm>
            <a:off x="7203744" y="2796248"/>
            <a:ext cx="1326140" cy="1570303"/>
            <a:chOff x="1208584" y="1916832"/>
            <a:chExt cx="1325850" cy="1570568"/>
          </a:xfrm>
        </p:grpSpPr>
        <p:sp>
          <p:nvSpPr>
            <p:cNvPr id="34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054545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965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43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AKQ2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A987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35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36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8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9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sp>
        <p:nvSpPr>
          <p:cNvPr id="50" name="textruta 49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745292" y="4993770"/>
            <a:ext cx="205152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sv-SE" sz="2400" dirty="0" smtClean="0"/>
              <a:t>12+ hp</a:t>
            </a:r>
          </a:p>
          <a:p>
            <a:pPr algn="ctr">
              <a:lnSpc>
                <a:spcPts val="2400"/>
              </a:lnSpc>
            </a:pPr>
            <a:r>
              <a:rPr lang="sv-SE" sz="2400" b="1" dirty="0" smtClean="0"/>
              <a:t>Lengste</a:t>
            </a:r>
            <a:r>
              <a:rPr lang="sv-SE" sz="2400" dirty="0" smtClean="0"/>
              <a:t> fargen</a:t>
            </a:r>
          </a:p>
          <a:p>
            <a:pPr algn="ctr">
              <a:lnSpc>
                <a:spcPts val="2400"/>
              </a:lnSpc>
            </a:pPr>
            <a:r>
              <a:rPr lang="sv-SE" sz="2400" dirty="0" smtClean="0">
                <a:solidFill>
                  <a:srgbClr val="03A600"/>
                </a:solidFill>
              </a:rPr>
              <a:t>Krav til </a:t>
            </a:r>
            <a:r>
              <a:rPr lang="sv-SE" sz="2400" b="1" dirty="0" smtClean="0">
                <a:solidFill>
                  <a:srgbClr val="03A600"/>
                </a:solidFill>
              </a:rPr>
              <a:t>utgang</a:t>
            </a:r>
            <a:endParaRPr lang="sv-SE" sz="2400" b="1" dirty="0">
              <a:solidFill>
                <a:srgbClr val="03A600"/>
              </a:solidFill>
            </a:endParaRPr>
          </a:p>
        </p:txBody>
      </p:sp>
      <p:grpSp>
        <p:nvGrpSpPr>
          <p:cNvPr id="64" name="Grupp 10"/>
          <p:cNvGrpSpPr>
            <a:grpSpLocks/>
          </p:cNvGrpSpPr>
          <p:nvPr/>
        </p:nvGrpSpPr>
        <p:grpSpPr bwMode="auto">
          <a:xfrm>
            <a:off x="4075951" y="2796248"/>
            <a:ext cx="1531324" cy="1570303"/>
            <a:chOff x="1208584" y="1916832"/>
            <a:chExt cx="1530989" cy="1570568"/>
          </a:xfrm>
        </p:grpSpPr>
        <p:sp>
          <p:nvSpPr>
            <p:cNvPr id="65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259684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AJ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J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QT654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AQJ82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66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67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68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69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70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sp>
        <p:nvSpPr>
          <p:cNvPr id="71" name="textruta 70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3851118" y="4993770"/>
            <a:ext cx="198099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sv-SE" sz="2400" dirty="0" smtClean="0"/>
              <a:t>12+ hp</a:t>
            </a:r>
          </a:p>
          <a:p>
            <a:pPr algn="ctr">
              <a:lnSpc>
                <a:spcPts val="2400"/>
              </a:lnSpc>
            </a:pPr>
            <a:r>
              <a:rPr lang="sv-SE" sz="2400" dirty="0" smtClean="0"/>
              <a:t>Den </a:t>
            </a:r>
            <a:r>
              <a:rPr lang="sv-SE" sz="2400" b="1" dirty="0" smtClean="0"/>
              <a:t>høyeste</a:t>
            </a:r>
            <a:r>
              <a:rPr lang="sv-SE" sz="2400" dirty="0" smtClean="0"/>
              <a:t> </a:t>
            </a:r>
          </a:p>
          <a:p>
            <a:pPr algn="ctr">
              <a:lnSpc>
                <a:spcPts val="2400"/>
              </a:lnSpc>
            </a:pPr>
            <a:r>
              <a:rPr lang="sv-SE" sz="2400" dirty="0" smtClean="0"/>
              <a:t>5-kortsfargen</a:t>
            </a:r>
          </a:p>
          <a:p>
            <a:pPr algn="ctr">
              <a:lnSpc>
                <a:spcPts val="2400"/>
              </a:lnSpc>
            </a:pPr>
            <a:r>
              <a:rPr lang="sv-SE" sz="2400" dirty="0" smtClean="0">
                <a:solidFill>
                  <a:srgbClr val="03A600"/>
                </a:solidFill>
              </a:rPr>
              <a:t>Krav til </a:t>
            </a:r>
            <a:r>
              <a:rPr lang="sv-SE" sz="2400" b="1" dirty="0" smtClean="0">
                <a:solidFill>
                  <a:srgbClr val="03A600"/>
                </a:solidFill>
              </a:rPr>
              <a:t>utgang</a:t>
            </a:r>
            <a:endParaRPr lang="sv-SE" sz="2400" b="1" dirty="0">
              <a:solidFill>
                <a:srgbClr val="03A600"/>
              </a:solidFill>
            </a:endParaRPr>
          </a:p>
        </p:txBody>
      </p:sp>
      <p:sp>
        <p:nvSpPr>
          <p:cNvPr id="75" name="textruta 74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6805883" y="4993770"/>
            <a:ext cx="212186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sv-SE" sz="2400" dirty="0" smtClean="0"/>
              <a:t>12+ hp</a:t>
            </a:r>
          </a:p>
          <a:p>
            <a:pPr algn="ctr">
              <a:lnSpc>
                <a:spcPts val="2400"/>
              </a:lnSpc>
            </a:pPr>
            <a:r>
              <a:rPr lang="sv-SE" sz="2400" dirty="0" smtClean="0"/>
              <a:t>Den</a:t>
            </a:r>
            <a:r>
              <a:rPr lang="sv-SE" sz="2400" b="1" dirty="0" smtClean="0"/>
              <a:t> nærmeste </a:t>
            </a:r>
          </a:p>
          <a:p>
            <a:pPr algn="ctr">
              <a:lnSpc>
                <a:spcPts val="2400"/>
              </a:lnSpc>
            </a:pPr>
            <a:r>
              <a:rPr lang="sv-SE" sz="2400" dirty="0" smtClean="0"/>
              <a:t>4-kortsfargen</a:t>
            </a:r>
          </a:p>
          <a:p>
            <a:pPr algn="ctr">
              <a:lnSpc>
                <a:spcPts val="2400"/>
              </a:lnSpc>
            </a:pPr>
            <a:r>
              <a:rPr lang="sv-SE" sz="2400" dirty="0" smtClean="0">
                <a:solidFill>
                  <a:srgbClr val="03A600"/>
                </a:solidFill>
              </a:rPr>
              <a:t>Krav til </a:t>
            </a:r>
            <a:r>
              <a:rPr lang="sv-SE" sz="2400" b="1" dirty="0" smtClean="0">
                <a:solidFill>
                  <a:srgbClr val="03A600"/>
                </a:solidFill>
              </a:rPr>
              <a:t>utgang</a:t>
            </a:r>
            <a:endParaRPr lang="sv-SE" sz="2400" b="1" dirty="0">
              <a:solidFill>
                <a:srgbClr val="03A600"/>
              </a:solidFill>
            </a:endParaRPr>
          </a:p>
        </p:txBody>
      </p:sp>
      <p:grpSp>
        <p:nvGrpSpPr>
          <p:cNvPr id="40" name="Grupp 39"/>
          <p:cNvGrpSpPr/>
          <p:nvPr/>
        </p:nvGrpSpPr>
        <p:grpSpPr>
          <a:xfrm>
            <a:off x="4407156" y="1747194"/>
            <a:ext cx="766668" cy="420445"/>
            <a:chOff x="7691532" y="739488"/>
            <a:chExt cx="766668" cy="420445"/>
          </a:xfrm>
        </p:grpSpPr>
        <p:sp>
          <p:nvSpPr>
            <p:cNvPr id="45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7691532" y="739488"/>
              <a:ext cx="766668" cy="420445"/>
            </a:xfrm>
            <a:prstGeom prst="roundRect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46" name="Freeform 21">
              <a:extLst>
                <a:ext uri="{FF2B5EF4-FFF2-40B4-BE49-F238E27FC236}">
                  <a16:creationId xmlns:a16="http://schemas.microsoft.com/office/drawing/2014/main" id="{1535FB28-4CF4-4DCF-9CB9-3BE494ED959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8089474" y="844424"/>
              <a:ext cx="216325" cy="220766"/>
            </a:xfrm>
            <a:custGeom>
              <a:avLst/>
              <a:gdLst>
                <a:gd name="T0" fmla="*/ 2147483646 w 159"/>
                <a:gd name="T1" fmla="*/ 2147483646 h 182"/>
                <a:gd name="T2" fmla="*/ 2147483646 w 159"/>
                <a:gd name="T3" fmla="*/ 2147483646 h 182"/>
                <a:gd name="T4" fmla="*/ 2147483646 w 159"/>
                <a:gd name="T5" fmla="*/ 2147483646 h 182"/>
                <a:gd name="T6" fmla="*/ 2147483646 w 159"/>
                <a:gd name="T7" fmla="*/ 2147483646 h 182"/>
                <a:gd name="T8" fmla="*/ 2147483646 w 159"/>
                <a:gd name="T9" fmla="*/ 2147483646 h 182"/>
                <a:gd name="T10" fmla="*/ 2147483646 w 159"/>
                <a:gd name="T11" fmla="*/ 2147483646 h 182"/>
                <a:gd name="T12" fmla="*/ 2147483646 w 159"/>
                <a:gd name="T13" fmla="*/ 2147483646 h 182"/>
                <a:gd name="T14" fmla="*/ 2147483646 w 159"/>
                <a:gd name="T15" fmla="*/ 2147483646 h 182"/>
                <a:gd name="T16" fmla="*/ 2147483646 w 159"/>
                <a:gd name="T17" fmla="*/ 2147483646 h 182"/>
                <a:gd name="T18" fmla="*/ 2147483646 w 159"/>
                <a:gd name="T19" fmla="*/ 2147483646 h 182"/>
                <a:gd name="T20" fmla="*/ 2147483646 w 159"/>
                <a:gd name="T21" fmla="*/ 2147483646 h 182"/>
                <a:gd name="T22" fmla="*/ 2147483646 w 159"/>
                <a:gd name="T23" fmla="*/ 2147483646 h 182"/>
                <a:gd name="T24" fmla="*/ 2147483646 w 159"/>
                <a:gd name="T25" fmla="*/ 2147483646 h 182"/>
                <a:gd name="T26" fmla="*/ 2147483646 w 159"/>
                <a:gd name="T27" fmla="*/ 2147483646 h 182"/>
                <a:gd name="T28" fmla="*/ 2147483646 w 159"/>
                <a:gd name="T29" fmla="*/ 0 h 182"/>
                <a:gd name="T30" fmla="*/ 2147483646 w 159"/>
                <a:gd name="T31" fmla="*/ 0 h 182"/>
                <a:gd name="T32" fmla="*/ 2147483646 w 159"/>
                <a:gd name="T33" fmla="*/ 2147483646 h 182"/>
                <a:gd name="T34" fmla="*/ 2147483646 w 159"/>
                <a:gd name="T35" fmla="*/ 2147483646 h 182"/>
                <a:gd name="T36" fmla="*/ 2147483646 w 159"/>
                <a:gd name="T37" fmla="*/ 2147483646 h 182"/>
                <a:gd name="T38" fmla="*/ 2147483646 w 159"/>
                <a:gd name="T39" fmla="*/ 2147483646 h 182"/>
                <a:gd name="T40" fmla="*/ 2147483646 w 159"/>
                <a:gd name="T41" fmla="*/ 2147483646 h 182"/>
                <a:gd name="T42" fmla="*/ 2147483646 w 159"/>
                <a:gd name="T43" fmla="*/ 2147483646 h 182"/>
                <a:gd name="T44" fmla="*/ 2147483646 w 159"/>
                <a:gd name="T45" fmla="*/ 2147483646 h 182"/>
                <a:gd name="T46" fmla="*/ 2147483646 w 159"/>
                <a:gd name="T47" fmla="*/ 2147483646 h 182"/>
                <a:gd name="T48" fmla="*/ 2147483646 w 159"/>
                <a:gd name="T49" fmla="*/ 2147483646 h 182"/>
                <a:gd name="T50" fmla="*/ 2147483646 w 159"/>
                <a:gd name="T51" fmla="*/ 2147483646 h 182"/>
                <a:gd name="T52" fmla="*/ 2147483646 w 159"/>
                <a:gd name="T53" fmla="*/ 2147483646 h 182"/>
                <a:gd name="T54" fmla="*/ 2147483646 w 159"/>
                <a:gd name="T55" fmla="*/ 2147483646 h 182"/>
                <a:gd name="T56" fmla="*/ 2147483646 w 159"/>
                <a:gd name="T57" fmla="*/ 2147483646 h 182"/>
                <a:gd name="T58" fmla="*/ 2147483646 w 159"/>
                <a:gd name="T59" fmla="*/ 2147483646 h 182"/>
                <a:gd name="T60" fmla="*/ 2147483646 w 159"/>
                <a:gd name="T61" fmla="*/ 0 h 182"/>
                <a:gd name="T62" fmla="*/ 2147483646 w 159"/>
                <a:gd name="T63" fmla="*/ 0 h 182"/>
                <a:gd name="T64" fmla="*/ 2147483646 w 159"/>
                <a:gd name="T65" fmla="*/ 2147483646 h 182"/>
                <a:gd name="T66" fmla="*/ 2147483646 w 159"/>
                <a:gd name="T67" fmla="*/ 2147483646 h 182"/>
                <a:gd name="T68" fmla="*/ 2147483646 w 159"/>
                <a:gd name="T69" fmla="*/ 2147483646 h 182"/>
                <a:gd name="T70" fmla="*/ 2147483646 w 159"/>
                <a:gd name="T71" fmla="*/ 2147483646 h 182"/>
                <a:gd name="T72" fmla="*/ 2147483646 w 159"/>
                <a:gd name="T73" fmla="*/ 2147483646 h 182"/>
                <a:gd name="T74" fmla="*/ 0 w 159"/>
                <a:gd name="T75" fmla="*/ 2147483646 h 182"/>
                <a:gd name="T76" fmla="*/ 2147483646 w 159"/>
                <a:gd name="T77" fmla="*/ 2147483646 h 182"/>
                <a:gd name="T78" fmla="*/ 2147483646 w 159"/>
                <a:gd name="T79" fmla="*/ 2147483646 h 182"/>
                <a:gd name="T80" fmla="*/ 2147483646 w 159"/>
                <a:gd name="T81" fmla="*/ 2147483646 h 182"/>
                <a:gd name="T82" fmla="*/ 2147483646 w 159"/>
                <a:gd name="T83" fmla="*/ 2147483646 h 182"/>
                <a:gd name="T84" fmla="*/ 2147483646 w 159"/>
                <a:gd name="T85" fmla="*/ 2147483646 h 182"/>
                <a:gd name="T86" fmla="*/ 2147483646 w 159"/>
                <a:gd name="T87" fmla="*/ 2147483646 h 182"/>
                <a:gd name="T88" fmla="*/ 2147483646 w 159"/>
                <a:gd name="T89" fmla="*/ 2147483646 h 182"/>
                <a:gd name="T90" fmla="*/ 2147483646 w 159"/>
                <a:gd name="T91" fmla="*/ 2147483646 h 18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9"/>
                <a:gd name="T139" fmla="*/ 0 h 182"/>
                <a:gd name="T140" fmla="*/ 159 w 159"/>
                <a:gd name="T141" fmla="*/ 182 h 18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9" h="182">
                  <a:moveTo>
                    <a:pt x="80" y="181"/>
                  </a:moveTo>
                  <a:lnTo>
                    <a:pt x="111" y="135"/>
                  </a:lnTo>
                  <a:lnTo>
                    <a:pt x="109" y="135"/>
                  </a:lnTo>
                  <a:lnTo>
                    <a:pt x="132" y="107"/>
                  </a:lnTo>
                  <a:lnTo>
                    <a:pt x="151" y="75"/>
                  </a:lnTo>
                  <a:lnTo>
                    <a:pt x="151" y="76"/>
                  </a:lnTo>
                  <a:lnTo>
                    <a:pt x="156" y="62"/>
                  </a:lnTo>
                  <a:lnTo>
                    <a:pt x="158" y="45"/>
                  </a:lnTo>
                  <a:lnTo>
                    <a:pt x="158" y="41"/>
                  </a:lnTo>
                  <a:lnTo>
                    <a:pt x="157" y="38"/>
                  </a:lnTo>
                  <a:lnTo>
                    <a:pt x="156" y="30"/>
                  </a:lnTo>
                  <a:lnTo>
                    <a:pt x="151" y="14"/>
                  </a:lnTo>
                  <a:lnTo>
                    <a:pt x="145" y="8"/>
                  </a:lnTo>
                  <a:lnTo>
                    <a:pt x="138" y="4"/>
                  </a:lnTo>
                  <a:lnTo>
                    <a:pt x="122" y="0"/>
                  </a:lnTo>
                  <a:lnTo>
                    <a:pt x="119" y="0"/>
                  </a:lnTo>
                  <a:lnTo>
                    <a:pt x="115" y="1"/>
                  </a:lnTo>
                  <a:lnTo>
                    <a:pt x="107" y="3"/>
                  </a:lnTo>
                  <a:lnTo>
                    <a:pt x="100" y="8"/>
                  </a:lnTo>
                  <a:lnTo>
                    <a:pt x="94" y="14"/>
                  </a:lnTo>
                  <a:lnTo>
                    <a:pt x="95" y="14"/>
                  </a:lnTo>
                  <a:lnTo>
                    <a:pt x="87" y="35"/>
                  </a:lnTo>
                  <a:lnTo>
                    <a:pt x="84" y="41"/>
                  </a:lnTo>
                  <a:lnTo>
                    <a:pt x="79" y="43"/>
                  </a:lnTo>
                  <a:lnTo>
                    <a:pt x="74" y="41"/>
                  </a:lnTo>
                  <a:lnTo>
                    <a:pt x="71" y="35"/>
                  </a:lnTo>
                  <a:lnTo>
                    <a:pt x="62" y="14"/>
                  </a:lnTo>
                  <a:lnTo>
                    <a:pt x="63" y="14"/>
                  </a:lnTo>
                  <a:lnTo>
                    <a:pt x="57" y="8"/>
                  </a:lnTo>
                  <a:lnTo>
                    <a:pt x="51" y="4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3" y="8"/>
                  </a:lnTo>
                  <a:lnTo>
                    <a:pt x="7" y="14"/>
                  </a:lnTo>
                  <a:lnTo>
                    <a:pt x="2" y="30"/>
                  </a:lnTo>
                  <a:lnTo>
                    <a:pt x="0" y="45"/>
                  </a:lnTo>
                  <a:lnTo>
                    <a:pt x="1" y="61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26" y="106"/>
                  </a:lnTo>
                  <a:lnTo>
                    <a:pt x="48" y="135"/>
                  </a:lnTo>
                  <a:lnTo>
                    <a:pt x="47" y="135"/>
                  </a:lnTo>
                  <a:lnTo>
                    <a:pt x="78" y="181"/>
                  </a:lnTo>
                  <a:lnTo>
                    <a:pt x="80" y="18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53" name="Grupp 52"/>
          <p:cNvGrpSpPr/>
          <p:nvPr/>
        </p:nvGrpSpPr>
        <p:grpSpPr>
          <a:xfrm>
            <a:off x="1385699" y="4450361"/>
            <a:ext cx="770711" cy="432092"/>
            <a:chOff x="3222169" y="3772463"/>
            <a:chExt cx="770711" cy="432092"/>
          </a:xfrm>
        </p:grpSpPr>
        <p:sp>
          <p:nvSpPr>
            <p:cNvPr id="54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3222169" y="3772463"/>
              <a:ext cx="770711" cy="432092"/>
            </a:xfrm>
            <a:prstGeom prst="roundRect">
              <a:avLst/>
            </a:prstGeom>
            <a:ln w="38100">
              <a:solidFill>
                <a:srgbClr val="03A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 smtClean="0">
                  <a:solidFill>
                    <a:srgbClr val="CC6600"/>
                  </a:solidFill>
                  <a:latin typeface="Arial Black" panose="020B0A04020102020204" pitchFamily="34" charset="0"/>
                </a:rPr>
                <a:t>2</a:t>
              </a:r>
              <a:endParaRPr lang="sv-SE" sz="3400" b="1" dirty="0">
                <a:solidFill>
                  <a:srgbClr val="CC66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55" name="Freeform 22">
              <a:extLst>
                <a:ext uri="{FF2B5EF4-FFF2-40B4-BE49-F238E27FC236}">
                  <a16:creationId xmlns:a16="http://schemas.microsoft.com/office/drawing/2014/main" id="{ADD459F6-EFDB-4E0C-958A-04E3C3503EA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609141" y="3878530"/>
              <a:ext cx="230158" cy="221978"/>
            </a:xfrm>
            <a:custGeom>
              <a:avLst/>
              <a:gdLst>
                <a:gd name="T0" fmla="*/ 2147483646 w 169"/>
                <a:gd name="T1" fmla="*/ 2147483646 h 183"/>
                <a:gd name="T2" fmla="*/ 2147483646 w 169"/>
                <a:gd name="T3" fmla="*/ 2147483646 h 183"/>
                <a:gd name="T4" fmla="*/ 2147483646 w 169"/>
                <a:gd name="T5" fmla="*/ 2147483646 h 183"/>
                <a:gd name="T6" fmla="*/ 2147483646 w 169"/>
                <a:gd name="T7" fmla="*/ 2147483646 h 183"/>
                <a:gd name="T8" fmla="*/ 2147483646 w 169"/>
                <a:gd name="T9" fmla="*/ 0 h 183"/>
                <a:gd name="T10" fmla="*/ 2147483646 w 169"/>
                <a:gd name="T11" fmla="*/ 2147483646 h 183"/>
                <a:gd name="T12" fmla="*/ 2147483646 w 169"/>
                <a:gd name="T13" fmla="*/ 2147483646 h 183"/>
                <a:gd name="T14" fmla="*/ 2147483646 w 169"/>
                <a:gd name="T15" fmla="*/ 2147483646 h 183"/>
                <a:gd name="T16" fmla="*/ 2147483646 w 169"/>
                <a:gd name="T17" fmla="*/ 2147483646 h 183"/>
                <a:gd name="T18" fmla="*/ 2147483646 w 169"/>
                <a:gd name="T19" fmla="*/ 2147483646 h 183"/>
                <a:gd name="T20" fmla="*/ 2147483646 w 169"/>
                <a:gd name="T21" fmla="*/ 2147483646 h 183"/>
                <a:gd name="T22" fmla="*/ 2147483646 w 169"/>
                <a:gd name="T23" fmla="*/ 2147483646 h 183"/>
                <a:gd name="T24" fmla="*/ 2147483646 w 169"/>
                <a:gd name="T25" fmla="*/ 2147483646 h 183"/>
                <a:gd name="T26" fmla="*/ 2147483646 w 169"/>
                <a:gd name="T27" fmla="*/ 2147483646 h 183"/>
                <a:gd name="T28" fmla="*/ 2147483646 w 169"/>
                <a:gd name="T29" fmla="*/ 2147483646 h 183"/>
                <a:gd name="T30" fmla="*/ 2147483646 w 169"/>
                <a:gd name="T31" fmla="*/ 2147483646 h 183"/>
                <a:gd name="T32" fmla="*/ 2147483646 w 169"/>
                <a:gd name="T33" fmla="*/ 2147483646 h 183"/>
                <a:gd name="T34" fmla="*/ 2147483646 w 169"/>
                <a:gd name="T35" fmla="*/ 2147483646 h 183"/>
                <a:gd name="T36" fmla="*/ 0 w 169"/>
                <a:gd name="T37" fmla="*/ 2147483646 h 183"/>
                <a:gd name="T38" fmla="*/ 2147483646 w 169"/>
                <a:gd name="T39" fmla="*/ 2147483646 h 18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69"/>
                <a:gd name="T61" fmla="*/ 0 h 183"/>
                <a:gd name="T62" fmla="*/ 169 w 169"/>
                <a:gd name="T63" fmla="*/ 183 h 18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69" h="183">
                  <a:moveTo>
                    <a:pt x="1" y="91"/>
                  </a:moveTo>
                  <a:lnTo>
                    <a:pt x="26" y="71"/>
                  </a:lnTo>
                  <a:lnTo>
                    <a:pt x="48" y="49"/>
                  </a:lnTo>
                  <a:lnTo>
                    <a:pt x="67" y="26"/>
                  </a:lnTo>
                  <a:lnTo>
                    <a:pt x="85" y="0"/>
                  </a:lnTo>
                  <a:lnTo>
                    <a:pt x="84" y="1"/>
                  </a:lnTo>
                  <a:lnTo>
                    <a:pt x="101" y="26"/>
                  </a:lnTo>
                  <a:lnTo>
                    <a:pt x="120" y="50"/>
                  </a:lnTo>
                  <a:lnTo>
                    <a:pt x="143" y="71"/>
                  </a:lnTo>
                  <a:lnTo>
                    <a:pt x="168" y="91"/>
                  </a:lnTo>
                  <a:lnTo>
                    <a:pt x="167" y="91"/>
                  </a:lnTo>
                  <a:lnTo>
                    <a:pt x="142" y="111"/>
                  </a:lnTo>
                  <a:lnTo>
                    <a:pt x="120" y="133"/>
                  </a:lnTo>
                  <a:lnTo>
                    <a:pt x="100" y="156"/>
                  </a:lnTo>
                  <a:lnTo>
                    <a:pt x="83" y="182"/>
                  </a:lnTo>
                  <a:lnTo>
                    <a:pt x="66" y="157"/>
                  </a:lnTo>
                  <a:lnTo>
                    <a:pt x="47" y="133"/>
                  </a:lnTo>
                  <a:lnTo>
                    <a:pt x="24" y="111"/>
                  </a:lnTo>
                  <a:lnTo>
                    <a:pt x="0" y="91"/>
                  </a:lnTo>
                  <a:lnTo>
                    <a:pt x="1" y="91"/>
                  </a:lnTo>
                </a:path>
              </a:pathLst>
            </a:custGeom>
            <a:solidFill>
              <a:srgbClr val="FF66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lIns="72000"/>
            <a:lstStyle/>
            <a:p>
              <a:endParaRPr lang="sv-SE"/>
            </a:p>
          </p:txBody>
        </p:sp>
      </p:grpSp>
      <p:grpSp>
        <p:nvGrpSpPr>
          <p:cNvPr id="56" name="Grupp 55"/>
          <p:cNvGrpSpPr/>
          <p:nvPr/>
        </p:nvGrpSpPr>
        <p:grpSpPr>
          <a:xfrm>
            <a:off x="4456258" y="4450361"/>
            <a:ext cx="770711" cy="432092"/>
            <a:chOff x="3222169" y="3772463"/>
            <a:chExt cx="770711" cy="432092"/>
          </a:xfrm>
        </p:grpSpPr>
        <p:sp>
          <p:nvSpPr>
            <p:cNvPr id="57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3222169" y="3772463"/>
              <a:ext cx="770711" cy="432092"/>
            </a:xfrm>
            <a:prstGeom prst="roundRect">
              <a:avLst/>
            </a:prstGeom>
            <a:ln w="38100">
              <a:solidFill>
                <a:srgbClr val="03A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 smtClean="0">
                  <a:solidFill>
                    <a:srgbClr val="CC6600"/>
                  </a:solidFill>
                  <a:latin typeface="Arial Black" panose="020B0A04020102020204" pitchFamily="34" charset="0"/>
                </a:rPr>
                <a:t>2</a:t>
              </a:r>
              <a:endParaRPr lang="sv-SE" sz="3400" b="1" dirty="0">
                <a:solidFill>
                  <a:srgbClr val="CC66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58" name="Freeform 22">
              <a:extLst>
                <a:ext uri="{FF2B5EF4-FFF2-40B4-BE49-F238E27FC236}">
                  <a16:creationId xmlns:a16="http://schemas.microsoft.com/office/drawing/2014/main" id="{ADD459F6-EFDB-4E0C-958A-04E3C3503EA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609141" y="3878530"/>
              <a:ext cx="230158" cy="221978"/>
            </a:xfrm>
            <a:custGeom>
              <a:avLst/>
              <a:gdLst>
                <a:gd name="T0" fmla="*/ 2147483646 w 169"/>
                <a:gd name="T1" fmla="*/ 2147483646 h 183"/>
                <a:gd name="T2" fmla="*/ 2147483646 w 169"/>
                <a:gd name="T3" fmla="*/ 2147483646 h 183"/>
                <a:gd name="T4" fmla="*/ 2147483646 w 169"/>
                <a:gd name="T5" fmla="*/ 2147483646 h 183"/>
                <a:gd name="T6" fmla="*/ 2147483646 w 169"/>
                <a:gd name="T7" fmla="*/ 2147483646 h 183"/>
                <a:gd name="T8" fmla="*/ 2147483646 w 169"/>
                <a:gd name="T9" fmla="*/ 0 h 183"/>
                <a:gd name="T10" fmla="*/ 2147483646 w 169"/>
                <a:gd name="T11" fmla="*/ 2147483646 h 183"/>
                <a:gd name="T12" fmla="*/ 2147483646 w 169"/>
                <a:gd name="T13" fmla="*/ 2147483646 h 183"/>
                <a:gd name="T14" fmla="*/ 2147483646 w 169"/>
                <a:gd name="T15" fmla="*/ 2147483646 h 183"/>
                <a:gd name="T16" fmla="*/ 2147483646 w 169"/>
                <a:gd name="T17" fmla="*/ 2147483646 h 183"/>
                <a:gd name="T18" fmla="*/ 2147483646 w 169"/>
                <a:gd name="T19" fmla="*/ 2147483646 h 183"/>
                <a:gd name="T20" fmla="*/ 2147483646 w 169"/>
                <a:gd name="T21" fmla="*/ 2147483646 h 183"/>
                <a:gd name="T22" fmla="*/ 2147483646 w 169"/>
                <a:gd name="T23" fmla="*/ 2147483646 h 183"/>
                <a:gd name="T24" fmla="*/ 2147483646 w 169"/>
                <a:gd name="T25" fmla="*/ 2147483646 h 183"/>
                <a:gd name="T26" fmla="*/ 2147483646 w 169"/>
                <a:gd name="T27" fmla="*/ 2147483646 h 183"/>
                <a:gd name="T28" fmla="*/ 2147483646 w 169"/>
                <a:gd name="T29" fmla="*/ 2147483646 h 183"/>
                <a:gd name="T30" fmla="*/ 2147483646 w 169"/>
                <a:gd name="T31" fmla="*/ 2147483646 h 183"/>
                <a:gd name="T32" fmla="*/ 2147483646 w 169"/>
                <a:gd name="T33" fmla="*/ 2147483646 h 183"/>
                <a:gd name="T34" fmla="*/ 2147483646 w 169"/>
                <a:gd name="T35" fmla="*/ 2147483646 h 183"/>
                <a:gd name="T36" fmla="*/ 0 w 169"/>
                <a:gd name="T37" fmla="*/ 2147483646 h 183"/>
                <a:gd name="T38" fmla="*/ 2147483646 w 169"/>
                <a:gd name="T39" fmla="*/ 2147483646 h 18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69"/>
                <a:gd name="T61" fmla="*/ 0 h 183"/>
                <a:gd name="T62" fmla="*/ 169 w 169"/>
                <a:gd name="T63" fmla="*/ 183 h 18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69" h="183">
                  <a:moveTo>
                    <a:pt x="1" y="91"/>
                  </a:moveTo>
                  <a:lnTo>
                    <a:pt x="26" y="71"/>
                  </a:lnTo>
                  <a:lnTo>
                    <a:pt x="48" y="49"/>
                  </a:lnTo>
                  <a:lnTo>
                    <a:pt x="67" y="26"/>
                  </a:lnTo>
                  <a:lnTo>
                    <a:pt x="85" y="0"/>
                  </a:lnTo>
                  <a:lnTo>
                    <a:pt x="84" y="1"/>
                  </a:lnTo>
                  <a:lnTo>
                    <a:pt x="101" y="26"/>
                  </a:lnTo>
                  <a:lnTo>
                    <a:pt x="120" y="50"/>
                  </a:lnTo>
                  <a:lnTo>
                    <a:pt x="143" y="71"/>
                  </a:lnTo>
                  <a:lnTo>
                    <a:pt x="168" y="91"/>
                  </a:lnTo>
                  <a:lnTo>
                    <a:pt x="167" y="91"/>
                  </a:lnTo>
                  <a:lnTo>
                    <a:pt x="142" y="111"/>
                  </a:lnTo>
                  <a:lnTo>
                    <a:pt x="120" y="133"/>
                  </a:lnTo>
                  <a:lnTo>
                    <a:pt x="100" y="156"/>
                  </a:lnTo>
                  <a:lnTo>
                    <a:pt x="83" y="182"/>
                  </a:lnTo>
                  <a:lnTo>
                    <a:pt x="66" y="157"/>
                  </a:lnTo>
                  <a:lnTo>
                    <a:pt x="47" y="133"/>
                  </a:lnTo>
                  <a:lnTo>
                    <a:pt x="24" y="111"/>
                  </a:lnTo>
                  <a:lnTo>
                    <a:pt x="0" y="91"/>
                  </a:lnTo>
                  <a:lnTo>
                    <a:pt x="1" y="91"/>
                  </a:lnTo>
                </a:path>
              </a:pathLst>
            </a:custGeom>
            <a:solidFill>
              <a:srgbClr val="FF66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lIns="72000"/>
            <a:lstStyle/>
            <a:p>
              <a:endParaRPr lang="sv-SE"/>
            </a:p>
          </p:txBody>
        </p:sp>
      </p:grpSp>
      <p:grpSp>
        <p:nvGrpSpPr>
          <p:cNvPr id="59" name="Grupp 58"/>
          <p:cNvGrpSpPr/>
          <p:nvPr/>
        </p:nvGrpSpPr>
        <p:grpSpPr>
          <a:xfrm>
            <a:off x="7480603" y="4454898"/>
            <a:ext cx="772422" cy="423019"/>
            <a:chOff x="4894318" y="3802701"/>
            <a:chExt cx="772422" cy="423019"/>
          </a:xfrm>
        </p:grpSpPr>
        <p:sp>
          <p:nvSpPr>
            <p:cNvPr id="60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4894318" y="3802701"/>
              <a:ext cx="772422" cy="423019"/>
            </a:xfrm>
            <a:prstGeom prst="roundRect">
              <a:avLst/>
            </a:prstGeom>
            <a:ln w="38100">
              <a:solidFill>
                <a:srgbClr val="03A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 smtClean="0">
                  <a:solidFill>
                    <a:srgbClr val="03A600"/>
                  </a:solidFill>
                  <a:latin typeface="Arial Black" panose="020B0A04020102020204" pitchFamily="34" charset="0"/>
                </a:rPr>
                <a:t>2</a:t>
              </a:r>
              <a:endParaRPr lang="sv-SE" sz="3400" b="1" dirty="0">
                <a:solidFill>
                  <a:srgbClr val="03A6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61" name="Freeform 23" descr="90 %">
              <a:extLst>
                <a:ext uri="{FF2B5EF4-FFF2-40B4-BE49-F238E27FC236}">
                  <a16:creationId xmlns:a16="http://schemas.microsoft.com/office/drawing/2014/main" id="{335CBF56-C075-49AB-89C4-5C21B2549EF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3677" y="3905870"/>
              <a:ext cx="240239" cy="222937"/>
            </a:xfrm>
            <a:custGeom>
              <a:avLst/>
              <a:gdLst>
                <a:gd name="T0" fmla="*/ 2147483647 w 176"/>
                <a:gd name="T1" fmla="*/ 2147483647 h 184"/>
                <a:gd name="T2" fmla="*/ 2147483647 w 176"/>
                <a:gd name="T3" fmla="*/ 2147483647 h 184"/>
                <a:gd name="T4" fmla="*/ 2147483647 w 176"/>
                <a:gd name="T5" fmla="*/ 2147483647 h 184"/>
                <a:gd name="T6" fmla="*/ 2147483647 w 176"/>
                <a:gd name="T7" fmla="*/ 2147483647 h 184"/>
                <a:gd name="T8" fmla="*/ 2147483647 w 176"/>
                <a:gd name="T9" fmla="*/ 2147483647 h 184"/>
                <a:gd name="T10" fmla="*/ 2147483647 w 176"/>
                <a:gd name="T11" fmla="*/ 2147483647 h 184"/>
                <a:gd name="T12" fmla="*/ 2147483647 w 176"/>
                <a:gd name="T13" fmla="*/ 2147483647 h 184"/>
                <a:gd name="T14" fmla="*/ 2147483647 w 176"/>
                <a:gd name="T15" fmla="*/ 2147483647 h 184"/>
                <a:gd name="T16" fmla="*/ 0 w 176"/>
                <a:gd name="T17" fmla="*/ 2147483647 h 184"/>
                <a:gd name="T18" fmla="*/ 2147483647 w 176"/>
                <a:gd name="T19" fmla="*/ 2147483647 h 184"/>
                <a:gd name="T20" fmla="*/ 2147483647 w 176"/>
                <a:gd name="T21" fmla="*/ 2147483647 h 184"/>
                <a:gd name="T22" fmla="*/ 2147483647 w 176"/>
                <a:gd name="T23" fmla="*/ 2147483647 h 184"/>
                <a:gd name="T24" fmla="*/ 2147483647 w 176"/>
                <a:gd name="T25" fmla="*/ 2147483647 h 184"/>
                <a:gd name="T26" fmla="*/ 2147483647 w 176"/>
                <a:gd name="T27" fmla="*/ 2147483647 h 184"/>
                <a:gd name="T28" fmla="*/ 2147483647 w 176"/>
                <a:gd name="T29" fmla="*/ 2147483647 h 184"/>
                <a:gd name="T30" fmla="*/ 2147483647 w 176"/>
                <a:gd name="T31" fmla="*/ 2147483647 h 184"/>
                <a:gd name="T32" fmla="*/ 2147483647 w 176"/>
                <a:gd name="T33" fmla="*/ 2147483647 h 184"/>
                <a:gd name="T34" fmla="*/ 2147483647 w 176"/>
                <a:gd name="T35" fmla="*/ 2147483647 h 184"/>
                <a:gd name="T36" fmla="*/ 2147483647 w 176"/>
                <a:gd name="T37" fmla="*/ 2147483647 h 184"/>
                <a:gd name="T38" fmla="*/ 2147483647 w 176"/>
                <a:gd name="T39" fmla="*/ 0 h 184"/>
                <a:gd name="T40" fmla="*/ 2147483647 w 176"/>
                <a:gd name="T41" fmla="*/ 0 h 184"/>
                <a:gd name="T42" fmla="*/ 2147483647 w 176"/>
                <a:gd name="T43" fmla="*/ 2147483647 h 184"/>
                <a:gd name="T44" fmla="*/ 2147483647 w 176"/>
                <a:gd name="T45" fmla="*/ 2147483647 h 184"/>
                <a:gd name="T46" fmla="*/ 2147483647 w 176"/>
                <a:gd name="T47" fmla="*/ 2147483647 h 184"/>
                <a:gd name="T48" fmla="*/ 2147483647 w 176"/>
                <a:gd name="T49" fmla="*/ 2147483647 h 184"/>
                <a:gd name="T50" fmla="*/ 2147483647 w 176"/>
                <a:gd name="T51" fmla="*/ 2147483647 h 184"/>
                <a:gd name="T52" fmla="*/ 2147483647 w 176"/>
                <a:gd name="T53" fmla="*/ 2147483647 h 184"/>
                <a:gd name="T54" fmla="*/ 2147483647 w 176"/>
                <a:gd name="T55" fmla="*/ 2147483647 h 184"/>
                <a:gd name="T56" fmla="*/ 2147483647 w 176"/>
                <a:gd name="T57" fmla="*/ 2147483647 h 184"/>
                <a:gd name="T58" fmla="*/ 2147483647 w 176"/>
                <a:gd name="T59" fmla="*/ 2147483647 h 184"/>
                <a:gd name="T60" fmla="*/ 2147483647 w 176"/>
                <a:gd name="T61" fmla="*/ 2147483647 h 184"/>
                <a:gd name="T62" fmla="*/ 2147483647 w 176"/>
                <a:gd name="T63" fmla="*/ 2147483647 h 184"/>
                <a:gd name="T64" fmla="*/ 2147483647 w 176"/>
                <a:gd name="T65" fmla="*/ 2147483647 h 184"/>
                <a:gd name="T66" fmla="*/ 2147483647 w 176"/>
                <a:gd name="T67" fmla="*/ 2147483647 h 184"/>
                <a:gd name="T68" fmla="*/ 2147483647 w 176"/>
                <a:gd name="T69" fmla="*/ 2147483647 h 184"/>
                <a:gd name="T70" fmla="*/ 2147483647 w 176"/>
                <a:gd name="T71" fmla="*/ 2147483647 h 184"/>
                <a:gd name="T72" fmla="*/ 2147483647 w 176"/>
                <a:gd name="T73" fmla="*/ 2147483647 h 184"/>
                <a:gd name="T74" fmla="*/ 2147483647 w 176"/>
                <a:gd name="T75" fmla="*/ 2147483647 h 184"/>
                <a:gd name="T76" fmla="*/ 2147483647 w 176"/>
                <a:gd name="T77" fmla="*/ 2147483647 h 184"/>
                <a:gd name="T78" fmla="*/ 2147483647 w 176"/>
                <a:gd name="T79" fmla="*/ 2147483647 h 184"/>
                <a:gd name="T80" fmla="*/ 2147483647 w 176"/>
                <a:gd name="T81" fmla="*/ 2147483647 h 184"/>
                <a:gd name="T82" fmla="*/ 2147483647 w 176"/>
                <a:gd name="T83" fmla="*/ 2147483647 h 184"/>
                <a:gd name="T84" fmla="*/ 2147483647 w 176"/>
                <a:gd name="T85" fmla="*/ 2147483647 h 184"/>
                <a:gd name="T86" fmla="*/ 2147483647 w 176"/>
                <a:gd name="T87" fmla="*/ 2147483647 h 184"/>
                <a:gd name="T88" fmla="*/ 2147483647 w 176"/>
                <a:gd name="T89" fmla="*/ 2147483647 h 184"/>
                <a:gd name="T90" fmla="*/ 2147483647 w 176"/>
                <a:gd name="T91" fmla="*/ 2147483647 h 184"/>
                <a:gd name="T92" fmla="*/ 2147483647 w 176"/>
                <a:gd name="T93" fmla="*/ 2147483647 h 18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76"/>
                <a:gd name="T142" fmla="*/ 0 h 184"/>
                <a:gd name="T143" fmla="*/ 176 w 176"/>
                <a:gd name="T144" fmla="*/ 184 h 18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76" h="184">
                  <a:moveTo>
                    <a:pt x="68" y="183"/>
                  </a:moveTo>
                  <a:lnTo>
                    <a:pt x="71" y="179"/>
                  </a:lnTo>
                  <a:lnTo>
                    <a:pt x="75" y="173"/>
                  </a:lnTo>
                  <a:lnTo>
                    <a:pt x="79" y="161"/>
                  </a:lnTo>
                  <a:lnTo>
                    <a:pt x="79" y="157"/>
                  </a:lnTo>
                  <a:lnTo>
                    <a:pt x="79" y="154"/>
                  </a:lnTo>
                  <a:lnTo>
                    <a:pt x="79" y="136"/>
                  </a:lnTo>
                  <a:lnTo>
                    <a:pt x="77" y="131"/>
                  </a:lnTo>
                  <a:lnTo>
                    <a:pt x="75" y="130"/>
                  </a:lnTo>
                  <a:lnTo>
                    <a:pt x="70" y="131"/>
                  </a:lnTo>
                  <a:lnTo>
                    <a:pt x="61" y="142"/>
                  </a:lnTo>
                  <a:lnTo>
                    <a:pt x="53" y="150"/>
                  </a:lnTo>
                  <a:lnTo>
                    <a:pt x="44" y="155"/>
                  </a:lnTo>
                  <a:lnTo>
                    <a:pt x="27" y="157"/>
                  </a:lnTo>
                  <a:lnTo>
                    <a:pt x="14" y="152"/>
                  </a:lnTo>
                  <a:lnTo>
                    <a:pt x="7" y="144"/>
                  </a:lnTo>
                  <a:lnTo>
                    <a:pt x="3" y="138"/>
                  </a:lnTo>
                  <a:lnTo>
                    <a:pt x="0" y="126"/>
                  </a:lnTo>
                  <a:lnTo>
                    <a:pt x="0" y="111"/>
                  </a:lnTo>
                  <a:lnTo>
                    <a:pt x="3" y="100"/>
                  </a:lnTo>
                  <a:lnTo>
                    <a:pt x="8" y="88"/>
                  </a:lnTo>
                  <a:lnTo>
                    <a:pt x="15" y="80"/>
                  </a:lnTo>
                  <a:lnTo>
                    <a:pt x="24" y="76"/>
                  </a:lnTo>
                  <a:lnTo>
                    <a:pt x="34" y="75"/>
                  </a:lnTo>
                  <a:lnTo>
                    <a:pt x="47" y="78"/>
                  </a:lnTo>
                  <a:lnTo>
                    <a:pt x="63" y="86"/>
                  </a:lnTo>
                  <a:lnTo>
                    <a:pt x="72" y="89"/>
                  </a:lnTo>
                  <a:lnTo>
                    <a:pt x="76" y="89"/>
                  </a:lnTo>
                  <a:lnTo>
                    <a:pt x="77" y="84"/>
                  </a:lnTo>
                  <a:lnTo>
                    <a:pt x="77" y="80"/>
                  </a:lnTo>
                  <a:lnTo>
                    <a:pt x="72" y="75"/>
                  </a:lnTo>
                  <a:lnTo>
                    <a:pt x="60" y="65"/>
                  </a:lnTo>
                  <a:lnTo>
                    <a:pt x="55" y="55"/>
                  </a:lnTo>
                  <a:lnTo>
                    <a:pt x="51" y="46"/>
                  </a:lnTo>
                  <a:lnTo>
                    <a:pt x="50" y="35"/>
                  </a:lnTo>
                  <a:lnTo>
                    <a:pt x="54" y="19"/>
                  </a:lnTo>
                  <a:lnTo>
                    <a:pt x="60" y="11"/>
                  </a:lnTo>
                  <a:lnTo>
                    <a:pt x="65" y="6"/>
                  </a:lnTo>
                  <a:lnTo>
                    <a:pt x="75" y="1"/>
                  </a:lnTo>
                  <a:lnTo>
                    <a:pt x="83" y="0"/>
                  </a:lnTo>
                  <a:lnTo>
                    <a:pt x="88" y="0"/>
                  </a:lnTo>
                  <a:lnTo>
                    <a:pt x="93" y="0"/>
                  </a:lnTo>
                  <a:lnTo>
                    <a:pt x="101" y="3"/>
                  </a:lnTo>
                  <a:lnTo>
                    <a:pt x="110" y="6"/>
                  </a:lnTo>
                  <a:lnTo>
                    <a:pt x="116" y="11"/>
                  </a:lnTo>
                  <a:lnTo>
                    <a:pt x="123" y="23"/>
                  </a:lnTo>
                  <a:lnTo>
                    <a:pt x="125" y="33"/>
                  </a:lnTo>
                  <a:lnTo>
                    <a:pt x="125" y="42"/>
                  </a:lnTo>
                  <a:lnTo>
                    <a:pt x="124" y="45"/>
                  </a:lnTo>
                  <a:lnTo>
                    <a:pt x="122" y="52"/>
                  </a:lnTo>
                  <a:lnTo>
                    <a:pt x="119" y="58"/>
                  </a:lnTo>
                  <a:lnTo>
                    <a:pt x="116" y="63"/>
                  </a:lnTo>
                  <a:lnTo>
                    <a:pt x="113" y="67"/>
                  </a:lnTo>
                  <a:lnTo>
                    <a:pt x="107" y="72"/>
                  </a:lnTo>
                  <a:lnTo>
                    <a:pt x="103" y="75"/>
                  </a:lnTo>
                  <a:lnTo>
                    <a:pt x="99" y="79"/>
                  </a:lnTo>
                  <a:lnTo>
                    <a:pt x="98" y="84"/>
                  </a:lnTo>
                  <a:lnTo>
                    <a:pt x="98" y="88"/>
                  </a:lnTo>
                  <a:lnTo>
                    <a:pt x="103" y="90"/>
                  </a:lnTo>
                  <a:lnTo>
                    <a:pt x="105" y="89"/>
                  </a:lnTo>
                  <a:lnTo>
                    <a:pt x="111" y="86"/>
                  </a:lnTo>
                  <a:lnTo>
                    <a:pt x="116" y="84"/>
                  </a:lnTo>
                  <a:lnTo>
                    <a:pt x="121" y="80"/>
                  </a:lnTo>
                  <a:lnTo>
                    <a:pt x="133" y="77"/>
                  </a:lnTo>
                  <a:lnTo>
                    <a:pt x="146" y="75"/>
                  </a:lnTo>
                  <a:lnTo>
                    <a:pt x="151" y="76"/>
                  </a:lnTo>
                  <a:lnTo>
                    <a:pt x="158" y="79"/>
                  </a:lnTo>
                  <a:lnTo>
                    <a:pt x="161" y="81"/>
                  </a:lnTo>
                  <a:lnTo>
                    <a:pt x="169" y="91"/>
                  </a:lnTo>
                  <a:lnTo>
                    <a:pt x="173" y="100"/>
                  </a:lnTo>
                  <a:lnTo>
                    <a:pt x="174" y="108"/>
                  </a:lnTo>
                  <a:lnTo>
                    <a:pt x="175" y="119"/>
                  </a:lnTo>
                  <a:lnTo>
                    <a:pt x="174" y="128"/>
                  </a:lnTo>
                  <a:lnTo>
                    <a:pt x="173" y="134"/>
                  </a:lnTo>
                  <a:lnTo>
                    <a:pt x="170" y="141"/>
                  </a:lnTo>
                  <a:lnTo>
                    <a:pt x="170" y="139"/>
                  </a:lnTo>
                  <a:lnTo>
                    <a:pt x="173" y="135"/>
                  </a:lnTo>
                  <a:lnTo>
                    <a:pt x="168" y="143"/>
                  </a:lnTo>
                  <a:lnTo>
                    <a:pt x="161" y="152"/>
                  </a:lnTo>
                  <a:lnTo>
                    <a:pt x="148" y="157"/>
                  </a:lnTo>
                  <a:lnTo>
                    <a:pt x="139" y="157"/>
                  </a:lnTo>
                  <a:lnTo>
                    <a:pt x="128" y="153"/>
                  </a:lnTo>
                  <a:lnTo>
                    <a:pt x="117" y="145"/>
                  </a:lnTo>
                  <a:lnTo>
                    <a:pt x="109" y="136"/>
                  </a:lnTo>
                  <a:lnTo>
                    <a:pt x="104" y="131"/>
                  </a:lnTo>
                  <a:lnTo>
                    <a:pt x="99" y="130"/>
                  </a:lnTo>
                  <a:lnTo>
                    <a:pt x="96" y="133"/>
                  </a:lnTo>
                  <a:lnTo>
                    <a:pt x="96" y="143"/>
                  </a:lnTo>
                  <a:lnTo>
                    <a:pt x="96" y="153"/>
                  </a:lnTo>
                  <a:lnTo>
                    <a:pt x="96" y="160"/>
                  </a:lnTo>
                  <a:lnTo>
                    <a:pt x="98" y="167"/>
                  </a:lnTo>
                  <a:lnTo>
                    <a:pt x="99" y="173"/>
                  </a:lnTo>
                  <a:lnTo>
                    <a:pt x="103" y="179"/>
                  </a:lnTo>
                  <a:lnTo>
                    <a:pt x="106" y="183"/>
                  </a:lnTo>
                  <a:lnTo>
                    <a:pt x="68" y="183"/>
                  </a:lnTo>
                </a:path>
              </a:pathLst>
            </a:custGeom>
            <a:solidFill>
              <a:srgbClr val="0CB303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306435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50" grpId="0"/>
      <p:bldP spid="71" grpId="0"/>
      <p:bldP spid="7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>
            <a:extLst>
              <a:ext uri="{FF2B5EF4-FFF2-40B4-BE49-F238E27FC236}">
                <a16:creationId xmlns:a16="http://schemas.microsoft.com/office/drawing/2014/main" id="{F92B0D22-6050-4072-98C9-3FF97776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166" y="251870"/>
            <a:ext cx="8929494" cy="640275"/>
          </a:xfrm>
        </p:spPr>
        <p:txBody>
          <a:bodyPr>
            <a:normAutofit fontScale="90000"/>
          </a:bodyPr>
          <a:lstStyle/>
          <a:p>
            <a:r>
              <a:rPr lang="sv-SE" b="1" dirty="0" smtClean="0">
                <a:latin typeface="Arial Black" panose="020B0A04020102020204" pitchFamily="34" charset="0"/>
              </a:rPr>
              <a:t>Et eksempel på 2-over-1</a:t>
            </a:r>
            <a:endParaRPr lang="sv-SE" b="1" dirty="0">
              <a:latin typeface="Arial Black" panose="020B0A04020102020204" pitchFamily="34" charset="0"/>
            </a:endParaRPr>
          </a:p>
        </p:txBody>
      </p:sp>
      <p:grpSp>
        <p:nvGrpSpPr>
          <p:cNvPr id="6" name="Grupp 10"/>
          <p:cNvGrpSpPr>
            <a:grpSpLocks/>
          </p:cNvGrpSpPr>
          <p:nvPr/>
        </p:nvGrpSpPr>
        <p:grpSpPr bwMode="auto">
          <a:xfrm>
            <a:off x="1495959" y="1868656"/>
            <a:ext cx="1412702" cy="1570303"/>
            <a:chOff x="1208584" y="1916832"/>
            <a:chExt cx="1412393" cy="1570568"/>
          </a:xfrm>
        </p:grpSpPr>
        <p:sp>
          <p:nvSpPr>
            <p:cNvPr id="7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141088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Q6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J9432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AQJ9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A2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8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9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1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2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13" name="Grupp 10"/>
          <p:cNvGrpSpPr>
            <a:grpSpLocks/>
          </p:cNvGrpSpPr>
          <p:nvPr/>
        </p:nvGrpSpPr>
        <p:grpSpPr bwMode="auto">
          <a:xfrm>
            <a:off x="7125882" y="1868656"/>
            <a:ext cx="1494456" cy="1570303"/>
            <a:chOff x="1208584" y="1916832"/>
            <a:chExt cx="1494129" cy="1570568"/>
          </a:xfrm>
        </p:grpSpPr>
        <p:sp>
          <p:nvSpPr>
            <p:cNvPr id="14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222824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AK3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AK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T63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KQJ95</a:t>
              </a:r>
            </a:p>
          </p:txBody>
        </p:sp>
        <p:grpSp>
          <p:nvGrpSpPr>
            <p:cNvPr id="15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16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7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8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9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sp>
        <p:nvSpPr>
          <p:cNvPr id="20" name="textruta 19"/>
          <p:cNvSpPr txBox="1"/>
          <p:nvPr/>
        </p:nvSpPr>
        <p:spPr>
          <a:xfrm>
            <a:off x="964707" y="1236876"/>
            <a:ext cx="21355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Åpningshånd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textruta 20"/>
          <p:cNvSpPr txBox="1"/>
          <p:nvPr/>
        </p:nvSpPr>
        <p:spPr>
          <a:xfrm>
            <a:off x="6923249" y="1236876"/>
            <a:ext cx="1576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Svarhånd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4" name="Platshållare för innehåll 2">
            <a:extLst>
              <a:ext uri="{FF2B5EF4-FFF2-40B4-BE49-F238E27FC236}">
                <a16:creationId xmlns:a16="http://schemas.microsoft.com/office/drawing/2014/main" id="{2C687CE5-A1B8-481D-B443-25D946844A5E}"/>
              </a:ext>
            </a:extLst>
          </p:cNvPr>
          <p:cNvSpPr txBox="1">
            <a:spLocks/>
          </p:cNvSpPr>
          <p:nvPr/>
        </p:nvSpPr>
        <p:spPr>
          <a:xfrm>
            <a:off x="3710999" y="5389083"/>
            <a:ext cx="1042227" cy="578301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91440" tIns="108000" rIns="91440" bIns="45720" rtlCol="0" anchor="ctr" anchorCtr="1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36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882454" y="3833749"/>
            <a:ext cx="2605259" cy="404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400"/>
              </a:lnSpc>
            </a:pPr>
            <a:r>
              <a:rPr lang="sv-SE" sz="2400" dirty="0" smtClean="0"/>
              <a:t>5+ hjerter, 12+ hp</a:t>
            </a:r>
            <a:endParaRPr lang="sv-SE" sz="2400" dirty="0"/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6461691" y="3817767"/>
            <a:ext cx="233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sv-SE" sz="2400" dirty="0" smtClean="0"/>
              <a:t>4+ kløver, 12+ hp</a:t>
            </a:r>
            <a:endParaRPr lang="sv-SE" sz="2400" dirty="0"/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1116281" y="4509941"/>
            <a:ext cx="24872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sv-SE" sz="2400" dirty="0" smtClean="0"/>
              <a:t>Ikke 4-korts trumfstøtte</a:t>
            </a:r>
          </a:p>
          <a:p>
            <a:pPr>
              <a:lnSpc>
                <a:spcPts val="2400"/>
              </a:lnSpc>
            </a:pPr>
            <a:r>
              <a:rPr lang="sv-SE" sz="2400" dirty="0"/>
              <a:t>4</a:t>
            </a:r>
            <a:r>
              <a:rPr lang="sv-SE" sz="2400" dirty="0" smtClean="0"/>
              <a:t>+ ruter, 12-17 hp</a:t>
            </a:r>
            <a:endParaRPr lang="sv-SE" sz="2400" dirty="0"/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6479448" y="4673508"/>
            <a:ext cx="3043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sv-SE" sz="2400" dirty="0" smtClean="0"/>
              <a:t>Styrke finnes for lilleslem</a:t>
            </a:r>
            <a:endParaRPr lang="sv-SE" sz="2400" dirty="0"/>
          </a:p>
        </p:txBody>
      </p:sp>
      <p:sp>
        <p:nvSpPr>
          <p:cNvPr id="46" name="Rektangel med rundade hörn 45">
            <a:extLst>
              <a:ext uri="{FF2B5EF4-FFF2-40B4-BE49-F238E27FC236}">
                <a16:creationId xmlns:a16="http://schemas.microsoft.com/office/drawing/2014/main" id="{50440D00-F028-4C73-B2E9-3ECB601C5C56}"/>
              </a:ext>
            </a:extLst>
          </p:cNvPr>
          <p:cNvSpPr/>
          <p:nvPr/>
        </p:nvSpPr>
        <p:spPr>
          <a:xfrm>
            <a:off x="5229632" y="4610101"/>
            <a:ext cx="1087599" cy="561310"/>
          </a:xfrm>
          <a:prstGeom prst="round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72000" rtlCol="0" anchor="ctr"/>
          <a:lstStyle/>
          <a:p>
            <a:pPr algn="ctr"/>
            <a:r>
              <a:rPr lang="sv-SE" sz="2800" b="1" dirty="0">
                <a:latin typeface="Arial Black" panose="020B0A04020102020204" pitchFamily="34" charset="0"/>
              </a:rPr>
              <a:t>6</a:t>
            </a:r>
            <a:r>
              <a:rPr lang="sv-SE" sz="2800" b="1" dirty="0" smtClean="0">
                <a:latin typeface="Arial Black" panose="020B0A04020102020204" pitchFamily="34" charset="0"/>
              </a:rPr>
              <a:t>NT</a:t>
            </a:r>
            <a:endParaRPr lang="sv-SE" sz="2800" b="1" dirty="0">
              <a:latin typeface="Arial Black" panose="020B0A04020102020204" pitchFamily="34" charset="0"/>
            </a:endParaRPr>
          </a:p>
        </p:txBody>
      </p:sp>
      <p:grpSp>
        <p:nvGrpSpPr>
          <p:cNvPr id="32" name="Grupp 31"/>
          <p:cNvGrpSpPr/>
          <p:nvPr/>
        </p:nvGrpSpPr>
        <p:grpSpPr>
          <a:xfrm>
            <a:off x="5229013" y="3735291"/>
            <a:ext cx="1054360" cy="556604"/>
            <a:chOff x="4659084" y="3754145"/>
            <a:chExt cx="1054360" cy="556604"/>
          </a:xfrm>
        </p:grpSpPr>
        <p:sp>
          <p:nvSpPr>
            <p:cNvPr id="33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4659084" y="3754145"/>
              <a:ext cx="1054360" cy="556604"/>
            </a:xfrm>
            <a:prstGeom prst="roundRect">
              <a:avLst/>
            </a:prstGeom>
            <a:ln w="57150">
              <a:solidFill>
                <a:srgbClr val="03A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90000" tIns="72000" rtlCol="0" anchor="ctr"/>
            <a:lstStyle/>
            <a:p>
              <a:pPr marL="93663"/>
              <a:r>
                <a:rPr lang="sv-SE" sz="3400" b="1" dirty="0" smtClean="0">
                  <a:solidFill>
                    <a:srgbClr val="03A600"/>
                  </a:solidFill>
                  <a:latin typeface="Arial Black" panose="020B0A04020102020204" pitchFamily="34" charset="0"/>
                </a:rPr>
                <a:t>2</a:t>
              </a:r>
              <a:endParaRPr lang="sv-SE" sz="3400" b="1" dirty="0">
                <a:solidFill>
                  <a:srgbClr val="03A6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47" name="Freeform 23" descr="90 %">
              <a:extLst>
                <a:ext uri="{FF2B5EF4-FFF2-40B4-BE49-F238E27FC236}">
                  <a16:creationId xmlns:a16="http://schemas.microsoft.com/office/drawing/2014/main" id="{335CBF56-C075-49AB-89C4-5C21B2549EF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11002" y="3862394"/>
              <a:ext cx="337653" cy="313336"/>
            </a:xfrm>
            <a:custGeom>
              <a:avLst/>
              <a:gdLst>
                <a:gd name="T0" fmla="*/ 2147483647 w 176"/>
                <a:gd name="T1" fmla="*/ 2147483647 h 184"/>
                <a:gd name="T2" fmla="*/ 2147483647 w 176"/>
                <a:gd name="T3" fmla="*/ 2147483647 h 184"/>
                <a:gd name="T4" fmla="*/ 2147483647 w 176"/>
                <a:gd name="T5" fmla="*/ 2147483647 h 184"/>
                <a:gd name="T6" fmla="*/ 2147483647 w 176"/>
                <a:gd name="T7" fmla="*/ 2147483647 h 184"/>
                <a:gd name="T8" fmla="*/ 2147483647 w 176"/>
                <a:gd name="T9" fmla="*/ 2147483647 h 184"/>
                <a:gd name="T10" fmla="*/ 2147483647 w 176"/>
                <a:gd name="T11" fmla="*/ 2147483647 h 184"/>
                <a:gd name="T12" fmla="*/ 2147483647 w 176"/>
                <a:gd name="T13" fmla="*/ 2147483647 h 184"/>
                <a:gd name="T14" fmla="*/ 2147483647 w 176"/>
                <a:gd name="T15" fmla="*/ 2147483647 h 184"/>
                <a:gd name="T16" fmla="*/ 0 w 176"/>
                <a:gd name="T17" fmla="*/ 2147483647 h 184"/>
                <a:gd name="T18" fmla="*/ 2147483647 w 176"/>
                <a:gd name="T19" fmla="*/ 2147483647 h 184"/>
                <a:gd name="T20" fmla="*/ 2147483647 w 176"/>
                <a:gd name="T21" fmla="*/ 2147483647 h 184"/>
                <a:gd name="T22" fmla="*/ 2147483647 w 176"/>
                <a:gd name="T23" fmla="*/ 2147483647 h 184"/>
                <a:gd name="T24" fmla="*/ 2147483647 w 176"/>
                <a:gd name="T25" fmla="*/ 2147483647 h 184"/>
                <a:gd name="T26" fmla="*/ 2147483647 w 176"/>
                <a:gd name="T27" fmla="*/ 2147483647 h 184"/>
                <a:gd name="T28" fmla="*/ 2147483647 w 176"/>
                <a:gd name="T29" fmla="*/ 2147483647 h 184"/>
                <a:gd name="T30" fmla="*/ 2147483647 w 176"/>
                <a:gd name="T31" fmla="*/ 2147483647 h 184"/>
                <a:gd name="T32" fmla="*/ 2147483647 w 176"/>
                <a:gd name="T33" fmla="*/ 2147483647 h 184"/>
                <a:gd name="T34" fmla="*/ 2147483647 w 176"/>
                <a:gd name="T35" fmla="*/ 2147483647 h 184"/>
                <a:gd name="T36" fmla="*/ 2147483647 w 176"/>
                <a:gd name="T37" fmla="*/ 2147483647 h 184"/>
                <a:gd name="T38" fmla="*/ 2147483647 w 176"/>
                <a:gd name="T39" fmla="*/ 0 h 184"/>
                <a:gd name="T40" fmla="*/ 2147483647 w 176"/>
                <a:gd name="T41" fmla="*/ 0 h 184"/>
                <a:gd name="T42" fmla="*/ 2147483647 w 176"/>
                <a:gd name="T43" fmla="*/ 2147483647 h 184"/>
                <a:gd name="T44" fmla="*/ 2147483647 w 176"/>
                <a:gd name="T45" fmla="*/ 2147483647 h 184"/>
                <a:gd name="T46" fmla="*/ 2147483647 w 176"/>
                <a:gd name="T47" fmla="*/ 2147483647 h 184"/>
                <a:gd name="T48" fmla="*/ 2147483647 w 176"/>
                <a:gd name="T49" fmla="*/ 2147483647 h 184"/>
                <a:gd name="T50" fmla="*/ 2147483647 w 176"/>
                <a:gd name="T51" fmla="*/ 2147483647 h 184"/>
                <a:gd name="T52" fmla="*/ 2147483647 w 176"/>
                <a:gd name="T53" fmla="*/ 2147483647 h 184"/>
                <a:gd name="T54" fmla="*/ 2147483647 w 176"/>
                <a:gd name="T55" fmla="*/ 2147483647 h 184"/>
                <a:gd name="T56" fmla="*/ 2147483647 w 176"/>
                <a:gd name="T57" fmla="*/ 2147483647 h 184"/>
                <a:gd name="T58" fmla="*/ 2147483647 w 176"/>
                <a:gd name="T59" fmla="*/ 2147483647 h 184"/>
                <a:gd name="T60" fmla="*/ 2147483647 w 176"/>
                <a:gd name="T61" fmla="*/ 2147483647 h 184"/>
                <a:gd name="T62" fmla="*/ 2147483647 w 176"/>
                <a:gd name="T63" fmla="*/ 2147483647 h 184"/>
                <a:gd name="T64" fmla="*/ 2147483647 w 176"/>
                <a:gd name="T65" fmla="*/ 2147483647 h 184"/>
                <a:gd name="T66" fmla="*/ 2147483647 w 176"/>
                <a:gd name="T67" fmla="*/ 2147483647 h 184"/>
                <a:gd name="T68" fmla="*/ 2147483647 w 176"/>
                <a:gd name="T69" fmla="*/ 2147483647 h 184"/>
                <a:gd name="T70" fmla="*/ 2147483647 w 176"/>
                <a:gd name="T71" fmla="*/ 2147483647 h 184"/>
                <a:gd name="T72" fmla="*/ 2147483647 w 176"/>
                <a:gd name="T73" fmla="*/ 2147483647 h 184"/>
                <a:gd name="T74" fmla="*/ 2147483647 w 176"/>
                <a:gd name="T75" fmla="*/ 2147483647 h 184"/>
                <a:gd name="T76" fmla="*/ 2147483647 w 176"/>
                <a:gd name="T77" fmla="*/ 2147483647 h 184"/>
                <a:gd name="T78" fmla="*/ 2147483647 w 176"/>
                <a:gd name="T79" fmla="*/ 2147483647 h 184"/>
                <a:gd name="T80" fmla="*/ 2147483647 w 176"/>
                <a:gd name="T81" fmla="*/ 2147483647 h 184"/>
                <a:gd name="T82" fmla="*/ 2147483647 w 176"/>
                <a:gd name="T83" fmla="*/ 2147483647 h 184"/>
                <a:gd name="T84" fmla="*/ 2147483647 w 176"/>
                <a:gd name="T85" fmla="*/ 2147483647 h 184"/>
                <a:gd name="T86" fmla="*/ 2147483647 w 176"/>
                <a:gd name="T87" fmla="*/ 2147483647 h 184"/>
                <a:gd name="T88" fmla="*/ 2147483647 w 176"/>
                <a:gd name="T89" fmla="*/ 2147483647 h 184"/>
                <a:gd name="T90" fmla="*/ 2147483647 w 176"/>
                <a:gd name="T91" fmla="*/ 2147483647 h 184"/>
                <a:gd name="T92" fmla="*/ 2147483647 w 176"/>
                <a:gd name="T93" fmla="*/ 2147483647 h 18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76"/>
                <a:gd name="T142" fmla="*/ 0 h 184"/>
                <a:gd name="T143" fmla="*/ 176 w 176"/>
                <a:gd name="T144" fmla="*/ 184 h 18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76" h="184">
                  <a:moveTo>
                    <a:pt x="68" y="183"/>
                  </a:moveTo>
                  <a:lnTo>
                    <a:pt x="71" y="179"/>
                  </a:lnTo>
                  <a:lnTo>
                    <a:pt x="75" y="173"/>
                  </a:lnTo>
                  <a:lnTo>
                    <a:pt x="79" y="161"/>
                  </a:lnTo>
                  <a:lnTo>
                    <a:pt x="79" y="157"/>
                  </a:lnTo>
                  <a:lnTo>
                    <a:pt x="79" y="154"/>
                  </a:lnTo>
                  <a:lnTo>
                    <a:pt x="79" y="136"/>
                  </a:lnTo>
                  <a:lnTo>
                    <a:pt x="77" y="131"/>
                  </a:lnTo>
                  <a:lnTo>
                    <a:pt x="75" y="130"/>
                  </a:lnTo>
                  <a:lnTo>
                    <a:pt x="70" y="131"/>
                  </a:lnTo>
                  <a:lnTo>
                    <a:pt x="61" y="142"/>
                  </a:lnTo>
                  <a:lnTo>
                    <a:pt x="53" y="150"/>
                  </a:lnTo>
                  <a:lnTo>
                    <a:pt x="44" y="155"/>
                  </a:lnTo>
                  <a:lnTo>
                    <a:pt x="27" y="157"/>
                  </a:lnTo>
                  <a:lnTo>
                    <a:pt x="14" y="152"/>
                  </a:lnTo>
                  <a:lnTo>
                    <a:pt x="7" y="144"/>
                  </a:lnTo>
                  <a:lnTo>
                    <a:pt x="3" y="138"/>
                  </a:lnTo>
                  <a:lnTo>
                    <a:pt x="0" y="126"/>
                  </a:lnTo>
                  <a:lnTo>
                    <a:pt x="0" y="111"/>
                  </a:lnTo>
                  <a:lnTo>
                    <a:pt x="3" y="100"/>
                  </a:lnTo>
                  <a:lnTo>
                    <a:pt x="8" y="88"/>
                  </a:lnTo>
                  <a:lnTo>
                    <a:pt x="15" y="80"/>
                  </a:lnTo>
                  <a:lnTo>
                    <a:pt x="24" y="76"/>
                  </a:lnTo>
                  <a:lnTo>
                    <a:pt x="34" y="75"/>
                  </a:lnTo>
                  <a:lnTo>
                    <a:pt x="47" y="78"/>
                  </a:lnTo>
                  <a:lnTo>
                    <a:pt x="63" y="86"/>
                  </a:lnTo>
                  <a:lnTo>
                    <a:pt x="72" y="89"/>
                  </a:lnTo>
                  <a:lnTo>
                    <a:pt x="76" y="89"/>
                  </a:lnTo>
                  <a:lnTo>
                    <a:pt x="77" y="84"/>
                  </a:lnTo>
                  <a:lnTo>
                    <a:pt x="77" y="80"/>
                  </a:lnTo>
                  <a:lnTo>
                    <a:pt x="72" y="75"/>
                  </a:lnTo>
                  <a:lnTo>
                    <a:pt x="60" y="65"/>
                  </a:lnTo>
                  <a:lnTo>
                    <a:pt x="55" y="55"/>
                  </a:lnTo>
                  <a:lnTo>
                    <a:pt x="51" y="46"/>
                  </a:lnTo>
                  <a:lnTo>
                    <a:pt x="50" y="35"/>
                  </a:lnTo>
                  <a:lnTo>
                    <a:pt x="54" y="19"/>
                  </a:lnTo>
                  <a:lnTo>
                    <a:pt x="60" y="11"/>
                  </a:lnTo>
                  <a:lnTo>
                    <a:pt x="65" y="6"/>
                  </a:lnTo>
                  <a:lnTo>
                    <a:pt x="75" y="1"/>
                  </a:lnTo>
                  <a:lnTo>
                    <a:pt x="83" y="0"/>
                  </a:lnTo>
                  <a:lnTo>
                    <a:pt x="88" y="0"/>
                  </a:lnTo>
                  <a:lnTo>
                    <a:pt x="93" y="0"/>
                  </a:lnTo>
                  <a:lnTo>
                    <a:pt x="101" y="3"/>
                  </a:lnTo>
                  <a:lnTo>
                    <a:pt x="110" y="6"/>
                  </a:lnTo>
                  <a:lnTo>
                    <a:pt x="116" y="11"/>
                  </a:lnTo>
                  <a:lnTo>
                    <a:pt x="123" y="23"/>
                  </a:lnTo>
                  <a:lnTo>
                    <a:pt x="125" y="33"/>
                  </a:lnTo>
                  <a:lnTo>
                    <a:pt x="125" y="42"/>
                  </a:lnTo>
                  <a:lnTo>
                    <a:pt x="124" y="45"/>
                  </a:lnTo>
                  <a:lnTo>
                    <a:pt x="122" y="52"/>
                  </a:lnTo>
                  <a:lnTo>
                    <a:pt x="119" y="58"/>
                  </a:lnTo>
                  <a:lnTo>
                    <a:pt x="116" y="63"/>
                  </a:lnTo>
                  <a:lnTo>
                    <a:pt x="113" y="67"/>
                  </a:lnTo>
                  <a:lnTo>
                    <a:pt x="107" y="72"/>
                  </a:lnTo>
                  <a:lnTo>
                    <a:pt x="103" y="75"/>
                  </a:lnTo>
                  <a:lnTo>
                    <a:pt x="99" y="79"/>
                  </a:lnTo>
                  <a:lnTo>
                    <a:pt x="98" y="84"/>
                  </a:lnTo>
                  <a:lnTo>
                    <a:pt x="98" y="88"/>
                  </a:lnTo>
                  <a:lnTo>
                    <a:pt x="103" y="90"/>
                  </a:lnTo>
                  <a:lnTo>
                    <a:pt x="105" y="89"/>
                  </a:lnTo>
                  <a:lnTo>
                    <a:pt x="111" y="86"/>
                  </a:lnTo>
                  <a:lnTo>
                    <a:pt x="116" y="84"/>
                  </a:lnTo>
                  <a:lnTo>
                    <a:pt x="121" y="80"/>
                  </a:lnTo>
                  <a:lnTo>
                    <a:pt x="133" y="77"/>
                  </a:lnTo>
                  <a:lnTo>
                    <a:pt x="146" y="75"/>
                  </a:lnTo>
                  <a:lnTo>
                    <a:pt x="151" y="76"/>
                  </a:lnTo>
                  <a:lnTo>
                    <a:pt x="158" y="79"/>
                  </a:lnTo>
                  <a:lnTo>
                    <a:pt x="161" y="81"/>
                  </a:lnTo>
                  <a:lnTo>
                    <a:pt x="169" y="91"/>
                  </a:lnTo>
                  <a:lnTo>
                    <a:pt x="173" y="100"/>
                  </a:lnTo>
                  <a:lnTo>
                    <a:pt x="174" y="108"/>
                  </a:lnTo>
                  <a:lnTo>
                    <a:pt x="175" y="119"/>
                  </a:lnTo>
                  <a:lnTo>
                    <a:pt x="174" y="128"/>
                  </a:lnTo>
                  <a:lnTo>
                    <a:pt x="173" y="134"/>
                  </a:lnTo>
                  <a:lnTo>
                    <a:pt x="170" y="141"/>
                  </a:lnTo>
                  <a:lnTo>
                    <a:pt x="170" y="139"/>
                  </a:lnTo>
                  <a:lnTo>
                    <a:pt x="173" y="135"/>
                  </a:lnTo>
                  <a:lnTo>
                    <a:pt x="168" y="143"/>
                  </a:lnTo>
                  <a:lnTo>
                    <a:pt x="161" y="152"/>
                  </a:lnTo>
                  <a:lnTo>
                    <a:pt x="148" y="157"/>
                  </a:lnTo>
                  <a:lnTo>
                    <a:pt x="139" y="157"/>
                  </a:lnTo>
                  <a:lnTo>
                    <a:pt x="128" y="153"/>
                  </a:lnTo>
                  <a:lnTo>
                    <a:pt x="117" y="145"/>
                  </a:lnTo>
                  <a:lnTo>
                    <a:pt x="109" y="136"/>
                  </a:lnTo>
                  <a:lnTo>
                    <a:pt x="104" y="131"/>
                  </a:lnTo>
                  <a:lnTo>
                    <a:pt x="99" y="130"/>
                  </a:lnTo>
                  <a:lnTo>
                    <a:pt x="96" y="133"/>
                  </a:lnTo>
                  <a:lnTo>
                    <a:pt x="96" y="143"/>
                  </a:lnTo>
                  <a:lnTo>
                    <a:pt x="96" y="153"/>
                  </a:lnTo>
                  <a:lnTo>
                    <a:pt x="96" y="160"/>
                  </a:lnTo>
                  <a:lnTo>
                    <a:pt x="98" y="167"/>
                  </a:lnTo>
                  <a:lnTo>
                    <a:pt x="99" y="173"/>
                  </a:lnTo>
                  <a:lnTo>
                    <a:pt x="103" y="179"/>
                  </a:lnTo>
                  <a:lnTo>
                    <a:pt x="106" y="183"/>
                  </a:lnTo>
                  <a:lnTo>
                    <a:pt x="68" y="183"/>
                  </a:lnTo>
                </a:path>
              </a:pathLst>
            </a:custGeom>
            <a:solidFill>
              <a:srgbClr val="0CB303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/>
            </a:p>
          </p:txBody>
        </p:sp>
      </p:grpSp>
      <p:grpSp>
        <p:nvGrpSpPr>
          <p:cNvPr id="53" name="Grupp 52"/>
          <p:cNvGrpSpPr/>
          <p:nvPr/>
        </p:nvGrpSpPr>
        <p:grpSpPr>
          <a:xfrm>
            <a:off x="3716693" y="3716817"/>
            <a:ext cx="1054360" cy="582385"/>
            <a:chOff x="7691532" y="731021"/>
            <a:chExt cx="1054360" cy="582385"/>
          </a:xfrm>
        </p:grpSpPr>
        <p:sp>
          <p:nvSpPr>
            <p:cNvPr id="54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7691532" y="731021"/>
              <a:ext cx="1054360" cy="582385"/>
            </a:xfrm>
            <a:prstGeom prst="roundRect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55" name="Freeform 21">
              <a:extLst>
                <a:ext uri="{FF2B5EF4-FFF2-40B4-BE49-F238E27FC236}">
                  <a16:creationId xmlns:a16="http://schemas.microsoft.com/office/drawing/2014/main" id="{1535FB28-4CF4-4DCF-9CB9-3BE494ED959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8241875" y="856278"/>
              <a:ext cx="304041" cy="310284"/>
            </a:xfrm>
            <a:custGeom>
              <a:avLst/>
              <a:gdLst>
                <a:gd name="T0" fmla="*/ 2147483646 w 159"/>
                <a:gd name="T1" fmla="*/ 2147483646 h 182"/>
                <a:gd name="T2" fmla="*/ 2147483646 w 159"/>
                <a:gd name="T3" fmla="*/ 2147483646 h 182"/>
                <a:gd name="T4" fmla="*/ 2147483646 w 159"/>
                <a:gd name="T5" fmla="*/ 2147483646 h 182"/>
                <a:gd name="T6" fmla="*/ 2147483646 w 159"/>
                <a:gd name="T7" fmla="*/ 2147483646 h 182"/>
                <a:gd name="T8" fmla="*/ 2147483646 w 159"/>
                <a:gd name="T9" fmla="*/ 2147483646 h 182"/>
                <a:gd name="T10" fmla="*/ 2147483646 w 159"/>
                <a:gd name="T11" fmla="*/ 2147483646 h 182"/>
                <a:gd name="T12" fmla="*/ 2147483646 w 159"/>
                <a:gd name="T13" fmla="*/ 2147483646 h 182"/>
                <a:gd name="T14" fmla="*/ 2147483646 w 159"/>
                <a:gd name="T15" fmla="*/ 2147483646 h 182"/>
                <a:gd name="T16" fmla="*/ 2147483646 w 159"/>
                <a:gd name="T17" fmla="*/ 2147483646 h 182"/>
                <a:gd name="T18" fmla="*/ 2147483646 w 159"/>
                <a:gd name="T19" fmla="*/ 2147483646 h 182"/>
                <a:gd name="T20" fmla="*/ 2147483646 w 159"/>
                <a:gd name="T21" fmla="*/ 2147483646 h 182"/>
                <a:gd name="T22" fmla="*/ 2147483646 w 159"/>
                <a:gd name="T23" fmla="*/ 2147483646 h 182"/>
                <a:gd name="T24" fmla="*/ 2147483646 w 159"/>
                <a:gd name="T25" fmla="*/ 2147483646 h 182"/>
                <a:gd name="T26" fmla="*/ 2147483646 w 159"/>
                <a:gd name="T27" fmla="*/ 2147483646 h 182"/>
                <a:gd name="T28" fmla="*/ 2147483646 w 159"/>
                <a:gd name="T29" fmla="*/ 0 h 182"/>
                <a:gd name="T30" fmla="*/ 2147483646 w 159"/>
                <a:gd name="T31" fmla="*/ 0 h 182"/>
                <a:gd name="T32" fmla="*/ 2147483646 w 159"/>
                <a:gd name="T33" fmla="*/ 2147483646 h 182"/>
                <a:gd name="T34" fmla="*/ 2147483646 w 159"/>
                <a:gd name="T35" fmla="*/ 2147483646 h 182"/>
                <a:gd name="T36" fmla="*/ 2147483646 w 159"/>
                <a:gd name="T37" fmla="*/ 2147483646 h 182"/>
                <a:gd name="T38" fmla="*/ 2147483646 w 159"/>
                <a:gd name="T39" fmla="*/ 2147483646 h 182"/>
                <a:gd name="T40" fmla="*/ 2147483646 w 159"/>
                <a:gd name="T41" fmla="*/ 2147483646 h 182"/>
                <a:gd name="T42" fmla="*/ 2147483646 w 159"/>
                <a:gd name="T43" fmla="*/ 2147483646 h 182"/>
                <a:gd name="T44" fmla="*/ 2147483646 w 159"/>
                <a:gd name="T45" fmla="*/ 2147483646 h 182"/>
                <a:gd name="T46" fmla="*/ 2147483646 w 159"/>
                <a:gd name="T47" fmla="*/ 2147483646 h 182"/>
                <a:gd name="T48" fmla="*/ 2147483646 w 159"/>
                <a:gd name="T49" fmla="*/ 2147483646 h 182"/>
                <a:gd name="T50" fmla="*/ 2147483646 w 159"/>
                <a:gd name="T51" fmla="*/ 2147483646 h 182"/>
                <a:gd name="T52" fmla="*/ 2147483646 w 159"/>
                <a:gd name="T53" fmla="*/ 2147483646 h 182"/>
                <a:gd name="T54" fmla="*/ 2147483646 w 159"/>
                <a:gd name="T55" fmla="*/ 2147483646 h 182"/>
                <a:gd name="T56" fmla="*/ 2147483646 w 159"/>
                <a:gd name="T57" fmla="*/ 2147483646 h 182"/>
                <a:gd name="T58" fmla="*/ 2147483646 w 159"/>
                <a:gd name="T59" fmla="*/ 2147483646 h 182"/>
                <a:gd name="T60" fmla="*/ 2147483646 w 159"/>
                <a:gd name="T61" fmla="*/ 0 h 182"/>
                <a:gd name="T62" fmla="*/ 2147483646 w 159"/>
                <a:gd name="T63" fmla="*/ 0 h 182"/>
                <a:gd name="T64" fmla="*/ 2147483646 w 159"/>
                <a:gd name="T65" fmla="*/ 2147483646 h 182"/>
                <a:gd name="T66" fmla="*/ 2147483646 w 159"/>
                <a:gd name="T67" fmla="*/ 2147483646 h 182"/>
                <a:gd name="T68" fmla="*/ 2147483646 w 159"/>
                <a:gd name="T69" fmla="*/ 2147483646 h 182"/>
                <a:gd name="T70" fmla="*/ 2147483646 w 159"/>
                <a:gd name="T71" fmla="*/ 2147483646 h 182"/>
                <a:gd name="T72" fmla="*/ 2147483646 w 159"/>
                <a:gd name="T73" fmla="*/ 2147483646 h 182"/>
                <a:gd name="T74" fmla="*/ 0 w 159"/>
                <a:gd name="T75" fmla="*/ 2147483646 h 182"/>
                <a:gd name="T76" fmla="*/ 2147483646 w 159"/>
                <a:gd name="T77" fmla="*/ 2147483646 h 182"/>
                <a:gd name="T78" fmla="*/ 2147483646 w 159"/>
                <a:gd name="T79" fmla="*/ 2147483646 h 182"/>
                <a:gd name="T80" fmla="*/ 2147483646 w 159"/>
                <a:gd name="T81" fmla="*/ 2147483646 h 182"/>
                <a:gd name="T82" fmla="*/ 2147483646 w 159"/>
                <a:gd name="T83" fmla="*/ 2147483646 h 182"/>
                <a:gd name="T84" fmla="*/ 2147483646 w 159"/>
                <a:gd name="T85" fmla="*/ 2147483646 h 182"/>
                <a:gd name="T86" fmla="*/ 2147483646 w 159"/>
                <a:gd name="T87" fmla="*/ 2147483646 h 182"/>
                <a:gd name="T88" fmla="*/ 2147483646 w 159"/>
                <a:gd name="T89" fmla="*/ 2147483646 h 182"/>
                <a:gd name="T90" fmla="*/ 2147483646 w 159"/>
                <a:gd name="T91" fmla="*/ 2147483646 h 18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9"/>
                <a:gd name="T139" fmla="*/ 0 h 182"/>
                <a:gd name="T140" fmla="*/ 159 w 159"/>
                <a:gd name="T141" fmla="*/ 182 h 18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9" h="182">
                  <a:moveTo>
                    <a:pt x="80" y="181"/>
                  </a:moveTo>
                  <a:lnTo>
                    <a:pt x="111" y="135"/>
                  </a:lnTo>
                  <a:lnTo>
                    <a:pt x="109" y="135"/>
                  </a:lnTo>
                  <a:lnTo>
                    <a:pt x="132" y="107"/>
                  </a:lnTo>
                  <a:lnTo>
                    <a:pt x="151" y="75"/>
                  </a:lnTo>
                  <a:lnTo>
                    <a:pt x="151" y="76"/>
                  </a:lnTo>
                  <a:lnTo>
                    <a:pt x="156" y="62"/>
                  </a:lnTo>
                  <a:lnTo>
                    <a:pt x="158" y="45"/>
                  </a:lnTo>
                  <a:lnTo>
                    <a:pt x="158" y="41"/>
                  </a:lnTo>
                  <a:lnTo>
                    <a:pt x="157" y="38"/>
                  </a:lnTo>
                  <a:lnTo>
                    <a:pt x="156" y="30"/>
                  </a:lnTo>
                  <a:lnTo>
                    <a:pt x="151" y="14"/>
                  </a:lnTo>
                  <a:lnTo>
                    <a:pt x="145" y="8"/>
                  </a:lnTo>
                  <a:lnTo>
                    <a:pt x="138" y="4"/>
                  </a:lnTo>
                  <a:lnTo>
                    <a:pt x="122" y="0"/>
                  </a:lnTo>
                  <a:lnTo>
                    <a:pt x="119" y="0"/>
                  </a:lnTo>
                  <a:lnTo>
                    <a:pt x="115" y="1"/>
                  </a:lnTo>
                  <a:lnTo>
                    <a:pt x="107" y="3"/>
                  </a:lnTo>
                  <a:lnTo>
                    <a:pt x="100" y="8"/>
                  </a:lnTo>
                  <a:lnTo>
                    <a:pt x="94" y="14"/>
                  </a:lnTo>
                  <a:lnTo>
                    <a:pt x="95" y="14"/>
                  </a:lnTo>
                  <a:lnTo>
                    <a:pt x="87" y="35"/>
                  </a:lnTo>
                  <a:lnTo>
                    <a:pt x="84" y="41"/>
                  </a:lnTo>
                  <a:lnTo>
                    <a:pt x="79" y="43"/>
                  </a:lnTo>
                  <a:lnTo>
                    <a:pt x="74" y="41"/>
                  </a:lnTo>
                  <a:lnTo>
                    <a:pt x="71" y="35"/>
                  </a:lnTo>
                  <a:lnTo>
                    <a:pt x="62" y="14"/>
                  </a:lnTo>
                  <a:lnTo>
                    <a:pt x="63" y="14"/>
                  </a:lnTo>
                  <a:lnTo>
                    <a:pt x="57" y="8"/>
                  </a:lnTo>
                  <a:lnTo>
                    <a:pt x="51" y="4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3" y="8"/>
                  </a:lnTo>
                  <a:lnTo>
                    <a:pt x="7" y="14"/>
                  </a:lnTo>
                  <a:lnTo>
                    <a:pt x="2" y="30"/>
                  </a:lnTo>
                  <a:lnTo>
                    <a:pt x="0" y="45"/>
                  </a:lnTo>
                  <a:lnTo>
                    <a:pt x="1" y="61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26" y="106"/>
                  </a:lnTo>
                  <a:lnTo>
                    <a:pt x="48" y="135"/>
                  </a:lnTo>
                  <a:lnTo>
                    <a:pt x="47" y="135"/>
                  </a:lnTo>
                  <a:lnTo>
                    <a:pt x="78" y="181"/>
                  </a:lnTo>
                  <a:lnTo>
                    <a:pt x="80" y="18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39" name="Grupp 38"/>
          <p:cNvGrpSpPr/>
          <p:nvPr/>
        </p:nvGrpSpPr>
        <p:grpSpPr>
          <a:xfrm>
            <a:off x="3723797" y="4610696"/>
            <a:ext cx="1054360" cy="582385"/>
            <a:chOff x="3096146" y="690588"/>
            <a:chExt cx="1054360" cy="582385"/>
          </a:xfrm>
        </p:grpSpPr>
        <p:sp>
          <p:nvSpPr>
            <p:cNvPr id="40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3096146" y="690588"/>
              <a:ext cx="1054360" cy="582385"/>
            </a:xfrm>
            <a:prstGeom prst="roundRect">
              <a:avLst/>
            </a:prstGeom>
            <a:ln w="571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CC6600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41" name="Freeform 22">
              <a:extLst>
                <a:ext uri="{FF2B5EF4-FFF2-40B4-BE49-F238E27FC236}">
                  <a16:creationId xmlns:a16="http://schemas.microsoft.com/office/drawing/2014/main" id="{ADD459F6-EFDB-4E0C-958A-04E3C3503EA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639620" y="811895"/>
              <a:ext cx="323485" cy="311988"/>
            </a:xfrm>
            <a:custGeom>
              <a:avLst/>
              <a:gdLst>
                <a:gd name="T0" fmla="*/ 2147483646 w 169"/>
                <a:gd name="T1" fmla="*/ 2147483646 h 183"/>
                <a:gd name="T2" fmla="*/ 2147483646 w 169"/>
                <a:gd name="T3" fmla="*/ 2147483646 h 183"/>
                <a:gd name="T4" fmla="*/ 2147483646 w 169"/>
                <a:gd name="T5" fmla="*/ 2147483646 h 183"/>
                <a:gd name="T6" fmla="*/ 2147483646 w 169"/>
                <a:gd name="T7" fmla="*/ 2147483646 h 183"/>
                <a:gd name="T8" fmla="*/ 2147483646 w 169"/>
                <a:gd name="T9" fmla="*/ 0 h 183"/>
                <a:gd name="T10" fmla="*/ 2147483646 w 169"/>
                <a:gd name="T11" fmla="*/ 2147483646 h 183"/>
                <a:gd name="T12" fmla="*/ 2147483646 w 169"/>
                <a:gd name="T13" fmla="*/ 2147483646 h 183"/>
                <a:gd name="T14" fmla="*/ 2147483646 w 169"/>
                <a:gd name="T15" fmla="*/ 2147483646 h 183"/>
                <a:gd name="T16" fmla="*/ 2147483646 w 169"/>
                <a:gd name="T17" fmla="*/ 2147483646 h 183"/>
                <a:gd name="T18" fmla="*/ 2147483646 w 169"/>
                <a:gd name="T19" fmla="*/ 2147483646 h 183"/>
                <a:gd name="T20" fmla="*/ 2147483646 w 169"/>
                <a:gd name="T21" fmla="*/ 2147483646 h 183"/>
                <a:gd name="T22" fmla="*/ 2147483646 w 169"/>
                <a:gd name="T23" fmla="*/ 2147483646 h 183"/>
                <a:gd name="T24" fmla="*/ 2147483646 w 169"/>
                <a:gd name="T25" fmla="*/ 2147483646 h 183"/>
                <a:gd name="T26" fmla="*/ 2147483646 w 169"/>
                <a:gd name="T27" fmla="*/ 2147483646 h 183"/>
                <a:gd name="T28" fmla="*/ 2147483646 w 169"/>
                <a:gd name="T29" fmla="*/ 2147483646 h 183"/>
                <a:gd name="T30" fmla="*/ 2147483646 w 169"/>
                <a:gd name="T31" fmla="*/ 2147483646 h 183"/>
                <a:gd name="T32" fmla="*/ 2147483646 w 169"/>
                <a:gd name="T33" fmla="*/ 2147483646 h 183"/>
                <a:gd name="T34" fmla="*/ 2147483646 w 169"/>
                <a:gd name="T35" fmla="*/ 2147483646 h 183"/>
                <a:gd name="T36" fmla="*/ 0 w 169"/>
                <a:gd name="T37" fmla="*/ 2147483646 h 183"/>
                <a:gd name="T38" fmla="*/ 2147483646 w 169"/>
                <a:gd name="T39" fmla="*/ 2147483646 h 18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69"/>
                <a:gd name="T61" fmla="*/ 0 h 183"/>
                <a:gd name="T62" fmla="*/ 169 w 169"/>
                <a:gd name="T63" fmla="*/ 183 h 18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69" h="183">
                  <a:moveTo>
                    <a:pt x="1" y="91"/>
                  </a:moveTo>
                  <a:lnTo>
                    <a:pt x="26" y="71"/>
                  </a:lnTo>
                  <a:lnTo>
                    <a:pt x="48" y="49"/>
                  </a:lnTo>
                  <a:lnTo>
                    <a:pt x="67" y="26"/>
                  </a:lnTo>
                  <a:lnTo>
                    <a:pt x="85" y="0"/>
                  </a:lnTo>
                  <a:lnTo>
                    <a:pt x="84" y="1"/>
                  </a:lnTo>
                  <a:lnTo>
                    <a:pt x="101" y="26"/>
                  </a:lnTo>
                  <a:lnTo>
                    <a:pt x="120" y="50"/>
                  </a:lnTo>
                  <a:lnTo>
                    <a:pt x="143" y="71"/>
                  </a:lnTo>
                  <a:lnTo>
                    <a:pt x="168" y="91"/>
                  </a:lnTo>
                  <a:lnTo>
                    <a:pt x="167" y="91"/>
                  </a:lnTo>
                  <a:lnTo>
                    <a:pt x="142" y="111"/>
                  </a:lnTo>
                  <a:lnTo>
                    <a:pt x="120" y="133"/>
                  </a:lnTo>
                  <a:lnTo>
                    <a:pt x="100" y="156"/>
                  </a:lnTo>
                  <a:lnTo>
                    <a:pt x="83" y="182"/>
                  </a:lnTo>
                  <a:lnTo>
                    <a:pt x="66" y="157"/>
                  </a:lnTo>
                  <a:lnTo>
                    <a:pt x="47" y="133"/>
                  </a:lnTo>
                  <a:lnTo>
                    <a:pt x="24" y="111"/>
                  </a:lnTo>
                  <a:lnTo>
                    <a:pt x="0" y="91"/>
                  </a:lnTo>
                  <a:lnTo>
                    <a:pt x="1" y="91"/>
                  </a:lnTo>
                </a:path>
              </a:pathLst>
            </a:custGeom>
            <a:solidFill>
              <a:srgbClr val="FF66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829516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10" presetClass="exit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25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/>
      <p:bldP spid="36" grpId="0"/>
      <p:bldP spid="37" grpId="0"/>
      <p:bldP spid="38" grpId="0"/>
      <p:bldP spid="4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>
            <a:extLst>
              <a:ext uri="{FF2B5EF4-FFF2-40B4-BE49-F238E27FC236}">
                <a16:creationId xmlns:a16="http://schemas.microsoft.com/office/drawing/2014/main" id="{F92B0D22-6050-4072-98C9-3FF97776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498" y="223883"/>
            <a:ext cx="7793660" cy="640275"/>
          </a:xfrm>
        </p:spPr>
        <p:txBody>
          <a:bodyPr>
            <a:normAutofit fontScale="90000"/>
          </a:bodyPr>
          <a:lstStyle/>
          <a:p>
            <a:r>
              <a:rPr lang="sv-SE" b="1" dirty="0" smtClean="0">
                <a:latin typeface="Arial Black" panose="020B0A04020102020204" pitchFamily="34" charset="0"/>
              </a:rPr>
              <a:t>Svarhånden: 1NT-over-1</a:t>
            </a:r>
            <a:endParaRPr lang="sv-SE" b="1" dirty="0">
              <a:latin typeface="Arial Black" panose="020B0A04020102020204" pitchFamily="34" charset="0"/>
            </a:endParaRPr>
          </a:p>
        </p:txBody>
      </p:sp>
      <p:grpSp>
        <p:nvGrpSpPr>
          <p:cNvPr id="6" name="Grupp 10"/>
          <p:cNvGrpSpPr>
            <a:grpSpLocks/>
          </p:cNvGrpSpPr>
          <p:nvPr/>
        </p:nvGrpSpPr>
        <p:grpSpPr bwMode="auto">
          <a:xfrm>
            <a:off x="1495959" y="2531135"/>
            <a:ext cx="1476822" cy="1570303"/>
            <a:chOff x="1208584" y="1916832"/>
            <a:chExt cx="1476499" cy="1570568"/>
          </a:xfrm>
        </p:grpSpPr>
        <p:sp>
          <p:nvSpPr>
            <p:cNvPr id="7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205194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Q6542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AK43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AQ6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5</a:t>
              </a:r>
            </a:p>
          </p:txBody>
        </p:sp>
        <p:grpSp>
          <p:nvGrpSpPr>
            <p:cNvPr id="8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9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1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2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13" name="Grupp 10"/>
          <p:cNvGrpSpPr>
            <a:grpSpLocks/>
          </p:cNvGrpSpPr>
          <p:nvPr/>
        </p:nvGrpSpPr>
        <p:grpSpPr bwMode="auto">
          <a:xfrm>
            <a:off x="7125882" y="2531135"/>
            <a:ext cx="1476822" cy="1570303"/>
            <a:chOff x="1208584" y="1916832"/>
            <a:chExt cx="1476499" cy="1570568"/>
          </a:xfrm>
        </p:grpSpPr>
        <p:sp>
          <p:nvSpPr>
            <p:cNvPr id="14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205194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K3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Q7652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98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KQ82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15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16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7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8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9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sp>
        <p:nvSpPr>
          <p:cNvPr id="20" name="textruta 19"/>
          <p:cNvSpPr txBox="1"/>
          <p:nvPr/>
        </p:nvSpPr>
        <p:spPr>
          <a:xfrm>
            <a:off x="964707" y="2020655"/>
            <a:ext cx="21355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Åpningshånd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textruta 20"/>
          <p:cNvSpPr txBox="1"/>
          <p:nvPr/>
        </p:nvSpPr>
        <p:spPr>
          <a:xfrm>
            <a:off x="6923249" y="2020655"/>
            <a:ext cx="1576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Svarhånd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4" name="Platshållare för innehåll 2">
            <a:extLst>
              <a:ext uri="{FF2B5EF4-FFF2-40B4-BE49-F238E27FC236}">
                <a16:creationId xmlns:a16="http://schemas.microsoft.com/office/drawing/2014/main" id="{2C687CE5-A1B8-481D-B443-25D946844A5E}"/>
              </a:ext>
            </a:extLst>
          </p:cNvPr>
          <p:cNvSpPr txBox="1">
            <a:spLocks/>
          </p:cNvSpPr>
          <p:nvPr/>
        </p:nvSpPr>
        <p:spPr>
          <a:xfrm>
            <a:off x="4993547" y="5669005"/>
            <a:ext cx="1042227" cy="578301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91440" tIns="108000" rIns="91440" bIns="45720" rtlCol="0" anchor="ctr" anchorCtr="1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36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790284" y="4224789"/>
            <a:ext cx="25006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400"/>
              </a:lnSpc>
            </a:pPr>
            <a:r>
              <a:rPr lang="sv-SE" sz="2400" dirty="0" smtClean="0"/>
              <a:t>5+ spar, 12+ hp</a:t>
            </a:r>
            <a:endParaRPr lang="sv-SE" sz="2400" dirty="0"/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6213115" y="4216719"/>
            <a:ext cx="3283726" cy="404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sv-SE" sz="2400" dirty="0" smtClean="0"/>
              <a:t>Ukjent fordeling, 6-11 hp</a:t>
            </a:r>
            <a:endParaRPr lang="sv-SE" sz="2400" dirty="0"/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610918" y="4990441"/>
            <a:ext cx="26799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400"/>
              </a:lnSpc>
            </a:pPr>
            <a:r>
              <a:rPr lang="sv-SE" sz="2400" dirty="0" smtClean="0"/>
              <a:t>4+ hjerter, 12-17 hp</a:t>
            </a:r>
            <a:endParaRPr lang="sv-SE" sz="2400" dirty="0"/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6213115" y="4802693"/>
            <a:ext cx="33747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sv-SE" sz="2400" dirty="0" smtClean="0"/>
              <a:t>4+ hjerter,</a:t>
            </a:r>
            <a:r>
              <a:rPr lang="sv-SE" sz="2400" b="1" dirty="0" smtClean="0">
                <a:solidFill>
                  <a:srgbClr val="FFC000"/>
                </a:solidFill>
              </a:rPr>
              <a:t> </a:t>
            </a:r>
            <a:r>
              <a:rPr lang="sv-SE" sz="2400" dirty="0" smtClean="0"/>
              <a:t>10-11 hp</a:t>
            </a:r>
            <a:r>
              <a:rPr lang="sv-SE" sz="2400" b="1" dirty="0" smtClean="0"/>
              <a:t/>
            </a:r>
            <a:br>
              <a:rPr lang="sv-SE" sz="2400" b="1" dirty="0" smtClean="0"/>
            </a:br>
            <a:r>
              <a:rPr lang="sv-SE" sz="2400" b="1" dirty="0" smtClean="0">
                <a:solidFill>
                  <a:schemeClr val="accent4">
                    <a:lumMod val="75000"/>
                  </a:schemeClr>
                </a:solidFill>
              </a:rPr>
              <a:t>Invitt</a:t>
            </a:r>
            <a:r>
              <a:rPr lang="sv-SE" sz="2400" dirty="0" smtClean="0">
                <a:solidFill>
                  <a:schemeClr val="accent4">
                    <a:lumMod val="75000"/>
                  </a:schemeClr>
                </a:solidFill>
              </a:rPr>
              <a:t> til utgang</a:t>
            </a:r>
            <a:endParaRPr lang="sv-SE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grpSp>
        <p:nvGrpSpPr>
          <p:cNvPr id="51" name="Grupp 50"/>
          <p:cNvGrpSpPr/>
          <p:nvPr/>
        </p:nvGrpSpPr>
        <p:grpSpPr>
          <a:xfrm>
            <a:off x="3413037" y="4099374"/>
            <a:ext cx="1054360" cy="582385"/>
            <a:chOff x="6151981" y="712359"/>
            <a:chExt cx="1054360" cy="582385"/>
          </a:xfrm>
        </p:grpSpPr>
        <p:sp>
          <p:nvSpPr>
            <p:cNvPr id="52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6151981" y="712359"/>
              <a:ext cx="1054360" cy="582385"/>
            </a:xfrm>
            <a:prstGeom prst="roundRect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002060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53" name="Freeform 20" descr="90 %">
              <a:extLst>
                <a:ext uri="{FF2B5EF4-FFF2-40B4-BE49-F238E27FC236}">
                  <a16:creationId xmlns:a16="http://schemas.microsoft.com/office/drawing/2014/main" id="{44F978CB-A69D-490A-B68C-EA40D3B61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0292" y="827419"/>
              <a:ext cx="295203" cy="306874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58" name="Grupp 57"/>
          <p:cNvGrpSpPr/>
          <p:nvPr/>
        </p:nvGrpSpPr>
        <p:grpSpPr>
          <a:xfrm>
            <a:off x="4983689" y="4876929"/>
            <a:ext cx="1054360" cy="582385"/>
            <a:chOff x="7722634" y="1704514"/>
            <a:chExt cx="1054360" cy="582385"/>
          </a:xfrm>
        </p:grpSpPr>
        <p:sp>
          <p:nvSpPr>
            <p:cNvPr id="59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7722634" y="1704514"/>
              <a:ext cx="1054360" cy="582385"/>
            </a:xfrm>
            <a:prstGeom prst="roundRect">
              <a:avLst/>
            </a:prstGeom>
            <a:ln w="57150">
              <a:solidFill>
                <a:srgbClr val="FF9933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3</a:t>
              </a:r>
            </a:p>
          </p:txBody>
        </p:sp>
        <p:sp>
          <p:nvSpPr>
            <p:cNvPr id="60" name="Freeform 21">
              <a:extLst>
                <a:ext uri="{FF2B5EF4-FFF2-40B4-BE49-F238E27FC236}">
                  <a16:creationId xmlns:a16="http://schemas.microsoft.com/office/drawing/2014/main" id="{1535FB28-4CF4-4DCF-9CB9-3BE494ED959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8272977" y="1829771"/>
              <a:ext cx="304041" cy="310284"/>
            </a:xfrm>
            <a:custGeom>
              <a:avLst/>
              <a:gdLst>
                <a:gd name="T0" fmla="*/ 2147483646 w 159"/>
                <a:gd name="T1" fmla="*/ 2147483646 h 182"/>
                <a:gd name="T2" fmla="*/ 2147483646 w 159"/>
                <a:gd name="T3" fmla="*/ 2147483646 h 182"/>
                <a:gd name="T4" fmla="*/ 2147483646 w 159"/>
                <a:gd name="T5" fmla="*/ 2147483646 h 182"/>
                <a:gd name="T6" fmla="*/ 2147483646 w 159"/>
                <a:gd name="T7" fmla="*/ 2147483646 h 182"/>
                <a:gd name="T8" fmla="*/ 2147483646 w 159"/>
                <a:gd name="T9" fmla="*/ 2147483646 h 182"/>
                <a:gd name="T10" fmla="*/ 2147483646 w 159"/>
                <a:gd name="T11" fmla="*/ 2147483646 h 182"/>
                <a:gd name="T12" fmla="*/ 2147483646 w 159"/>
                <a:gd name="T13" fmla="*/ 2147483646 h 182"/>
                <a:gd name="T14" fmla="*/ 2147483646 w 159"/>
                <a:gd name="T15" fmla="*/ 2147483646 h 182"/>
                <a:gd name="T16" fmla="*/ 2147483646 w 159"/>
                <a:gd name="T17" fmla="*/ 2147483646 h 182"/>
                <a:gd name="T18" fmla="*/ 2147483646 w 159"/>
                <a:gd name="T19" fmla="*/ 2147483646 h 182"/>
                <a:gd name="T20" fmla="*/ 2147483646 w 159"/>
                <a:gd name="T21" fmla="*/ 2147483646 h 182"/>
                <a:gd name="T22" fmla="*/ 2147483646 w 159"/>
                <a:gd name="T23" fmla="*/ 2147483646 h 182"/>
                <a:gd name="T24" fmla="*/ 2147483646 w 159"/>
                <a:gd name="T25" fmla="*/ 2147483646 h 182"/>
                <a:gd name="T26" fmla="*/ 2147483646 w 159"/>
                <a:gd name="T27" fmla="*/ 2147483646 h 182"/>
                <a:gd name="T28" fmla="*/ 2147483646 w 159"/>
                <a:gd name="T29" fmla="*/ 0 h 182"/>
                <a:gd name="T30" fmla="*/ 2147483646 w 159"/>
                <a:gd name="T31" fmla="*/ 0 h 182"/>
                <a:gd name="T32" fmla="*/ 2147483646 w 159"/>
                <a:gd name="T33" fmla="*/ 2147483646 h 182"/>
                <a:gd name="T34" fmla="*/ 2147483646 w 159"/>
                <a:gd name="T35" fmla="*/ 2147483646 h 182"/>
                <a:gd name="T36" fmla="*/ 2147483646 w 159"/>
                <a:gd name="T37" fmla="*/ 2147483646 h 182"/>
                <a:gd name="T38" fmla="*/ 2147483646 w 159"/>
                <a:gd name="T39" fmla="*/ 2147483646 h 182"/>
                <a:gd name="T40" fmla="*/ 2147483646 w 159"/>
                <a:gd name="T41" fmla="*/ 2147483646 h 182"/>
                <a:gd name="T42" fmla="*/ 2147483646 w 159"/>
                <a:gd name="T43" fmla="*/ 2147483646 h 182"/>
                <a:gd name="T44" fmla="*/ 2147483646 w 159"/>
                <a:gd name="T45" fmla="*/ 2147483646 h 182"/>
                <a:gd name="T46" fmla="*/ 2147483646 w 159"/>
                <a:gd name="T47" fmla="*/ 2147483646 h 182"/>
                <a:gd name="T48" fmla="*/ 2147483646 w 159"/>
                <a:gd name="T49" fmla="*/ 2147483646 h 182"/>
                <a:gd name="T50" fmla="*/ 2147483646 w 159"/>
                <a:gd name="T51" fmla="*/ 2147483646 h 182"/>
                <a:gd name="T52" fmla="*/ 2147483646 w 159"/>
                <a:gd name="T53" fmla="*/ 2147483646 h 182"/>
                <a:gd name="T54" fmla="*/ 2147483646 w 159"/>
                <a:gd name="T55" fmla="*/ 2147483646 h 182"/>
                <a:gd name="T56" fmla="*/ 2147483646 w 159"/>
                <a:gd name="T57" fmla="*/ 2147483646 h 182"/>
                <a:gd name="T58" fmla="*/ 2147483646 w 159"/>
                <a:gd name="T59" fmla="*/ 2147483646 h 182"/>
                <a:gd name="T60" fmla="*/ 2147483646 w 159"/>
                <a:gd name="T61" fmla="*/ 0 h 182"/>
                <a:gd name="T62" fmla="*/ 2147483646 w 159"/>
                <a:gd name="T63" fmla="*/ 0 h 182"/>
                <a:gd name="T64" fmla="*/ 2147483646 w 159"/>
                <a:gd name="T65" fmla="*/ 2147483646 h 182"/>
                <a:gd name="T66" fmla="*/ 2147483646 w 159"/>
                <a:gd name="T67" fmla="*/ 2147483646 h 182"/>
                <a:gd name="T68" fmla="*/ 2147483646 w 159"/>
                <a:gd name="T69" fmla="*/ 2147483646 h 182"/>
                <a:gd name="T70" fmla="*/ 2147483646 w 159"/>
                <a:gd name="T71" fmla="*/ 2147483646 h 182"/>
                <a:gd name="T72" fmla="*/ 2147483646 w 159"/>
                <a:gd name="T73" fmla="*/ 2147483646 h 182"/>
                <a:gd name="T74" fmla="*/ 0 w 159"/>
                <a:gd name="T75" fmla="*/ 2147483646 h 182"/>
                <a:gd name="T76" fmla="*/ 2147483646 w 159"/>
                <a:gd name="T77" fmla="*/ 2147483646 h 182"/>
                <a:gd name="T78" fmla="*/ 2147483646 w 159"/>
                <a:gd name="T79" fmla="*/ 2147483646 h 182"/>
                <a:gd name="T80" fmla="*/ 2147483646 w 159"/>
                <a:gd name="T81" fmla="*/ 2147483646 h 182"/>
                <a:gd name="T82" fmla="*/ 2147483646 w 159"/>
                <a:gd name="T83" fmla="*/ 2147483646 h 182"/>
                <a:gd name="T84" fmla="*/ 2147483646 w 159"/>
                <a:gd name="T85" fmla="*/ 2147483646 h 182"/>
                <a:gd name="T86" fmla="*/ 2147483646 w 159"/>
                <a:gd name="T87" fmla="*/ 2147483646 h 182"/>
                <a:gd name="T88" fmla="*/ 2147483646 w 159"/>
                <a:gd name="T89" fmla="*/ 2147483646 h 182"/>
                <a:gd name="T90" fmla="*/ 2147483646 w 159"/>
                <a:gd name="T91" fmla="*/ 2147483646 h 18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9"/>
                <a:gd name="T139" fmla="*/ 0 h 182"/>
                <a:gd name="T140" fmla="*/ 159 w 159"/>
                <a:gd name="T141" fmla="*/ 182 h 18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9" h="182">
                  <a:moveTo>
                    <a:pt x="80" y="181"/>
                  </a:moveTo>
                  <a:lnTo>
                    <a:pt x="111" y="135"/>
                  </a:lnTo>
                  <a:lnTo>
                    <a:pt x="109" y="135"/>
                  </a:lnTo>
                  <a:lnTo>
                    <a:pt x="132" y="107"/>
                  </a:lnTo>
                  <a:lnTo>
                    <a:pt x="151" y="75"/>
                  </a:lnTo>
                  <a:lnTo>
                    <a:pt x="151" y="76"/>
                  </a:lnTo>
                  <a:lnTo>
                    <a:pt x="156" y="62"/>
                  </a:lnTo>
                  <a:lnTo>
                    <a:pt x="158" y="45"/>
                  </a:lnTo>
                  <a:lnTo>
                    <a:pt x="158" y="41"/>
                  </a:lnTo>
                  <a:lnTo>
                    <a:pt x="157" y="38"/>
                  </a:lnTo>
                  <a:lnTo>
                    <a:pt x="156" y="30"/>
                  </a:lnTo>
                  <a:lnTo>
                    <a:pt x="151" y="14"/>
                  </a:lnTo>
                  <a:lnTo>
                    <a:pt x="145" y="8"/>
                  </a:lnTo>
                  <a:lnTo>
                    <a:pt x="138" y="4"/>
                  </a:lnTo>
                  <a:lnTo>
                    <a:pt x="122" y="0"/>
                  </a:lnTo>
                  <a:lnTo>
                    <a:pt x="119" y="0"/>
                  </a:lnTo>
                  <a:lnTo>
                    <a:pt x="115" y="1"/>
                  </a:lnTo>
                  <a:lnTo>
                    <a:pt x="107" y="3"/>
                  </a:lnTo>
                  <a:lnTo>
                    <a:pt x="100" y="8"/>
                  </a:lnTo>
                  <a:lnTo>
                    <a:pt x="94" y="14"/>
                  </a:lnTo>
                  <a:lnTo>
                    <a:pt x="95" y="14"/>
                  </a:lnTo>
                  <a:lnTo>
                    <a:pt x="87" y="35"/>
                  </a:lnTo>
                  <a:lnTo>
                    <a:pt x="84" y="41"/>
                  </a:lnTo>
                  <a:lnTo>
                    <a:pt x="79" y="43"/>
                  </a:lnTo>
                  <a:lnTo>
                    <a:pt x="74" y="41"/>
                  </a:lnTo>
                  <a:lnTo>
                    <a:pt x="71" y="35"/>
                  </a:lnTo>
                  <a:lnTo>
                    <a:pt x="62" y="14"/>
                  </a:lnTo>
                  <a:lnTo>
                    <a:pt x="63" y="14"/>
                  </a:lnTo>
                  <a:lnTo>
                    <a:pt x="57" y="8"/>
                  </a:lnTo>
                  <a:lnTo>
                    <a:pt x="51" y="4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3" y="8"/>
                  </a:lnTo>
                  <a:lnTo>
                    <a:pt x="7" y="14"/>
                  </a:lnTo>
                  <a:lnTo>
                    <a:pt x="2" y="30"/>
                  </a:lnTo>
                  <a:lnTo>
                    <a:pt x="0" y="45"/>
                  </a:lnTo>
                  <a:lnTo>
                    <a:pt x="1" y="61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26" y="106"/>
                  </a:lnTo>
                  <a:lnTo>
                    <a:pt x="48" y="135"/>
                  </a:lnTo>
                  <a:lnTo>
                    <a:pt x="47" y="135"/>
                  </a:lnTo>
                  <a:lnTo>
                    <a:pt x="78" y="181"/>
                  </a:lnTo>
                  <a:lnTo>
                    <a:pt x="80" y="18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61" name="Grupp 60"/>
          <p:cNvGrpSpPr/>
          <p:nvPr/>
        </p:nvGrpSpPr>
        <p:grpSpPr>
          <a:xfrm>
            <a:off x="3409926" y="5682468"/>
            <a:ext cx="1054360" cy="582385"/>
            <a:chOff x="7707085" y="2771316"/>
            <a:chExt cx="1054360" cy="582385"/>
          </a:xfrm>
        </p:grpSpPr>
        <p:sp>
          <p:nvSpPr>
            <p:cNvPr id="62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7707085" y="2771316"/>
              <a:ext cx="1054360" cy="582385"/>
            </a:xfrm>
            <a:prstGeom prst="roundRect">
              <a:avLst/>
            </a:prstGeom>
            <a:ln w="5715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  <p:sp>
          <p:nvSpPr>
            <p:cNvPr id="63" name="Freeform 21">
              <a:extLst>
                <a:ext uri="{FF2B5EF4-FFF2-40B4-BE49-F238E27FC236}">
                  <a16:creationId xmlns:a16="http://schemas.microsoft.com/office/drawing/2014/main" id="{1535FB28-4CF4-4DCF-9CB9-3BE494ED959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8257428" y="2896573"/>
              <a:ext cx="304041" cy="310284"/>
            </a:xfrm>
            <a:custGeom>
              <a:avLst/>
              <a:gdLst>
                <a:gd name="T0" fmla="*/ 2147483646 w 159"/>
                <a:gd name="T1" fmla="*/ 2147483646 h 182"/>
                <a:gd name="T2" fmla="*/ 2147483646 w 159"/>
                <a:gd name="T3" fmla="*/ 2147483646 h 182"/>
                <a:gd name="T4" fmla="*/ 2147483646 w 159"/>
                <a:gd name="T5" fmla="*/ 2147483646 h 182"/>
                <a:gd name="T6" fmla="*/ 2147483646 w 159"/>
                <a:gd name="T7" fmla="*/ 2147483646 h 182"/>
                <a:gd name="T8" fmla="*/ 2147483646 w 159"/>
                <a:gd name="T9" fmla="*/ 2147483646 h 182"/>
                <a:gd name="T10" fmla="*/ 2147483646 w 159"/>
                <a:gd name="T11" fmla="*/ 2147483646 h 182"/>
                <a:gd name="T12" fmla="*/ 2147483646 w 159"/>
                <a:gd name="T13" fmla="*/ 2147483646 h 182"/>
                <a:gd name="T14" fmla="*/ 2147483646 w 159"/>
                <a:gd name="T15" fmla="*/ 2147483646 h 182"/>
                <a:gd name="T16" fmla="*/ 2147483646 w 159"/>
                <a:gd name="T17" fmla="*/ 2147483646 h 182"/>
                <a:gd name="T18" fmla="*/ 2147483646 w 159"/>
                <a:gd name="T19" fmla="*/ 2147483646 h 182"/>
                <a:gd name="T20" fmla="*/ 2147483646 w 159"/>
                <a:gd name="T21" fmla="*/ 2147483646 h 182"/>
                <a:gd name="T22" fmla="*/ 2147483646 w 159"/>
                <a:gd name="T23" fmla="*/ 2147483646 h 182"/>
                <a:gd name="T24" fmla="*/ 2147483646 w 159"/>
                <a:gd name="T25" fmla="*/ 2147483646 h 182"/>
                <a:gd name="T26" fmla="*/ 2147483646 w 159"/>
                <a:gd name="T27" fmla="*/ 2147483646 h 182"/>
                <a:gd name="T28" fmla="*/ 2147483646 w 159"/>
                <a:gd name="T29" fmla="*/ 0 h 182"/>
                <a:gd name="T30" fmla="*/ 2147483646 w 159"/>
                <a:gd name="T31" fmla="*/ 0 h 182"/>
                <a:gd name="T32" fmla="*/ 2147483646 w 159"/>
                <a:gd name="T33" fmla="*/ 2147483646 h 182"/>
                <a:gd name="T34" fmla="*/ 2147483646 w 159"/>
                <a:gd name="T35" fmla="*/ 2147483646 h 182"/>
                <a:gd name="T36" fmla="*/ 2147483646 w 159"/>
                <a:gd name="T37" fmla="*/ 2147483646 h 182"/>
                <a:gd name="T38" fmla="*/ 2147483646 w 159"/>
                <a:gd name="T39" fmla="*/ 2147483646 h 182"/>
                <a:gd name="T40" fmla="*/ 2147483646 w 159"/>
                <a:gd name="T41" fmla="*/ 2147483646 h 182"/>
                <a:gd name="T42" fmla="*/ 2147483646 w 159"/>
                <a:gd name="T43" fmla="*/ 2147483646 h 182"/>
                <a:gd name="T44" fmla="*/ 2147483646 w 159"/>
                <a:gd name="T45" fmla="*/ 2147483646 h 182"/>
                <a:gd name="T46" fmla="*/ 2147483646 w 159"/>
                <a:gd name="T47" fmla="*/ 2147483646 h 182"/>
                <a:gd name="T48" fmla="*/ 2147483646 w 159"/>
                <a:gd name="T49" fmla="*/ 2147483646 h 182"/>
                <a:gd name="T50" fmla="*/ 2147483646 w 159"/>
                <a:gd name="T51" fmla="*/ 2147483646 h 182"/>
                <a:gd name="T52" fmla="*/ 2147483646 w 159"/>
                <a:gd name="T53" fmla="*/ 2147483646 h 182"/>
                <a:gd name="T54" fmla="*/ 2147483646 w 159"/>
                <a:gd name="T55" fmla="*/ 2147483646 h 182"/>
                <a:gd name="T56" fmla="*/ 2147483646 w 159"/>
                <a:gd name="T57" fmla="*/ 2147483646 h 182"/>
                <a:gd name="T58" fmla="*/ 2147483646 w 159"/>
                <a:gd name="T59" fmla="*/ 2147483646 h 182"/>
                <a:gd name="T60" fmla="*/ 2147483646 w 159"/>
                <a:gd name="T61" fmla="*/ 0 h 182"/>
                <a:gd name="T62" fmla="*/ 2147483646 w 159"/>
                <a:gd name="T63" fmla="*/ 0 h 182"/>
                <a:gd name="T64" fmla="*/ 2147483646 w 159"/>
                <a:gd name="T65" fmla="*/ 2147483646 h 182"/>
                <a:gd name="T66" fmla="*/ 2147483646 w 159"/>
                <a:gd name="T67" fmla="*/ 2147483646 h 182"/>
                <a:gd name="T68" fmla="*/ 2147483646 w 159"/>
                <a:gd name="T69" fmla="*/ 2147483646 h 182"/>
                <a:gd name="T70" fmla="*/ 2147483646 w 159"/>
                <a:gd name="T71" fmla="*/ 2147483646 h 182"/>
                <a:gd name="T72" fmla="*/ 2147483646 w 159"/>
                <a:gd name="T73" fmla="*/ 2147483646 h 182"/>
                <a:gd name="T74" fmla="*/ 0 w 159"/>
                <a:gd name="T75" fmla="*/ 2147483646 h 182"/>
                <a:gd name="T76" fmla="*/ 2147483646 w 159"/>
                <a:gd name="T77" fmla="*/ 2147483646 h 182"/>
                <a:gd name="T78" fmla="*/ 2147483646 w 159"/>
                <a:gd name="T79" fmla="*/ 2147483646 h 182"/>
                <a:gd name="T80" fmla="*/ 2147483646 w 159"/>
                <a:gd name="T81" fmla="*/ 2147483646 h 182"/>
                <a:gd name="T82" fmla="*/ 2147483646 w 159"/>
                <a:gd name="T83" fmla="*/ 2147483646 h 182"/>
                <a:gd name="T84" fmla="*/ 2147483646 w 159"/>
                <a:gd name="T85" fmla="*/ 2147483646 h 182"/>
                <a:gd name="T86" fmla="*/ 2147483646 w 159"/>
                <a:gd name="T87" fmla="*/ 2147483646 h 182"/>
                <a:gd name="T88" fmla="*/ 2147483646 w 159"/>
                <a:gd name="T89" fmla="*/ 2147483646 h 182"/>
                <a:gd name="T90" fmla="*/ 2147483646 w 159"/>
                <a:gd name="T91" fmla="*/ 2147483646 h 18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9"/>
                <a:gd name="T139" fmla="*/ 0 h 182"/>
                <a:gd name="T140" fmla="*/ 159 w 159"/>
                <a:gd name="T141" fmla="*/ 182 h 18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9" h="182">
                  <a:moveTo>
                    <a:pt x="80" y="181"/>
                  </a:moveTo>
                  <a:lnTo>
                    <a:pt x="111" y="135"/>
                  </a:lnTo>
                  <a:lnTo>
                    <a:pt x="109" y="135"/>
                  </a:lnTo>
                  <a:lnTo>
                    <a:pt x="132" y="107"/>
                  </a:lnTo>
                  <a:lnTo>
                    <a:pt x="151" y="75"/>
                  </a:lnTo>
                  <a:lnTo>
                    <a:pt x="151" y="76"/>
                  </a:lnTo>
                  <a:lnTo>
                    <a:pt x="156" y="62"/>
                  </a:lnTo>
                  <a:lnTo>
                    <a:pt x="158" y="45"/>
                  </a:lnTo>
                  <a:lnTo>
                    <a:pt x="158" y="41"/>
                  </a:lnTo>
                  <a:lnTo>
                    <a:pt x="157" y="38"/>
                  </a:lnTo>
                  <a:lnTo>
                    <a:pt x="156" y="30"/>
                  </a:lnTo>
                  <a:lnTo>
                    <a:pt x="151" y="14"/>
                  </a:lnTo>
                  <a:lnTo>
                    <a:pt x="145" y="8"/>
                  </a:lnTo>
                  <a:lnTo>
                    <a:pt x="138" y="4"/>
                  </a:lnTo>
                  <a:lnTo>
                    <a:pt x="122" y="0"/>
                  </a:lnTo>
                  <a:lnTo>
                    <a:pt x="119" y="0"/>
                  </a:lnTo>
                  <a:lnTo>
                    <a:pt x="115" y="1"/>
                  </a:lnTo>
                  <a:lnTo>
                    <a:pt x="107" y="3"/>
                  </a:lnTo>
                  <a:lnTo>
                    <a:pt x="100" y="8"/>
                  </a:lnTo>
                  <a:lnTo>
                    <a:pt x="94" y="14"/>
                  </a:lnTo>
                  <a:lnTo>
                    <a:pt x="95" y="14"/>
                  </a:lnTo>
                  <a:lnTo>
                    <a:pt x="87" y="35"/>
                  </a:lnTo>
                  <a:lnTo>
                    <a:pt x="84" y="41"/>
                  </a:lnTo>
                  <a:lnTo>
                    <a:pt x="79" y="43"/>
                  </a:lnTo>
                  <a:lnTo>
                    <a:pt x="74" y="41"/>
                  </a:lnTo>
                  <a:lnTo>
                    <a:pt x="71" y="35"/>
                  </a:lnTo>
                  <a:lnTo>
                    <a:pt x="62" y="14"/>
                  </a:lnTo>
                  <a:lnTo>
                    <a:pt x="63" y="14"/>
                  </a:lnTo>
                  <a:lnTo>
                    <a:pt x="57" y="8"/>
                  </a:lnTo>
                  <a:lnTo>
                    <a:pt x="51" y="4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3" y="8"/>
                  </a:lnTo>
                  <a:lnTo>
                    <a:pt x="7" y="14"/>
                  </a:lnTo>
                  <a:lnTo>
                    <a:pt x="2" y="30"/>
                  </a:lnTo>
                  <a:lnTo>
                    <a:pt x="0" y="45"/>
                  </a:lnTo>
                  <a:lnTo>
                    <a:pt x="1" y="61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26" y="106"/>
                  </a:lnTo>
                  <a:lnTo>
                    <a:pt x="48" y="135"/>
                  </a:lnTo>
                  <a:lnTo>
                    <a:pt x="47" y="135"/>
                  </a:lnTo>
                  <a:lnTo>
                    <a:pt x="78" y="181"/>
                  </a:lnTo>
                  <a:lnTo>
                    <a:pt x="80" y="18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39" name="textruta 38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486888" y="5786380"/>
            <a:ext cx="28040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400"/>
              </a:lnSpc>
            </a:pPr>
            <a:r>
              <a:rPr lang="sv-SE" sz="2400" dirty="0" smtClean="0"/>
              <a:t>Jeg har 15 hp. Maks!</a:t>
            </a:r>
            <a:endParaRPr lang="sv-SE" sz="2400" dirty="0"/>
          </a:p>
        </p:txBody>
      </p:sp>
      <p:grpSp>
        <p:nvGrpSpPr>
          <p:cNvPr id="40" name="Grupp 39"/>
          <p:cNvGrpSpPr/>
          <p:nvPr/>
        </p:nvGrpSpPr>
        <p:grpSpPr>
          <a:xfrm>
            <a:off x="3411762" y="4885455"/>
            <a:ext cx="1054360" cy="582385"/>
            <a:chOff x="7691532" y="731021"/>
            <a:chExt cx="1054360" cy="582385"/>
          </a:xfrm>
        </p:grpSpPr>
        <p:sp>
          <p:nvSpPr>
            <p:cNvPr id="41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7691532" y="731021"/>
              <a:ext cx="1054360" cy="582385"/>
            </a:xfrm>
            <a:prstGeom prst="roundRect">
              <a:avLst/>
            </a:prstGeom>
            <a:ln w="571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id="{1535FB28-4CF4-4DCF-9CB9-3BE494ED959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8241875" y="856278"/>
              <a:ext cx="304041" cy="310284"/>
            </a:xfrm>
            <a:custGeom>
              <a:avLst/>
              <a:gdLst>
                <a:gd name="T0" fmla="*/ 2147483646 w 159"/>
                <a:gd name="T1" fmla="*/ 2147483646 h 182"/>
                <a:gd name="T2" fmla="*/ 2147483646 w 159"/>
                <a:gd name="T3" fmla="*/ 2147483646 h 182"/>
                <a:gd name="T4" fmla="*/ 2147483646 w 159"/>
                <a:gd name="T5" fmla="*/ 2147483646 h 182"/>
                <a:gd name="T6" fmla="*/ 2147483646 w 159"/>
                <a:gd name="T7" fmla="*/ 2147483646 h 182"/>
                <a:gd name="T8" fmla="*/ 2147483646 w 159"/>
                <a:gd name="T9" fmla="*/ 2147483646 h 182"/>
                <a:gd name="T10" fmla="*/ 2147483646 w 159"/>
                <a:gd name="T11" fmla="*/ 2147483646 h 182"/>
                <a:gd name="T12" fmla="*/ 2147483646 w 159"/>
                <a:gd name="T13" fmla="*/ 2147483646 h 182"/>
                <a:gd name="T14" fmla="*/ 2147483646 w 159"/>
                <a:gd name="T15" fmla="*/ 2147483646 h 182"/>
                <a:gd name="T16" fmla="*/ 2147483646 w 159"/>
                <a:gd name="T17" fmla="*/ 2147483646 h 182"/>
                <a:gd name="T18" fmla="*/ 2147483646 w 159"/>
                <a:gd name="T19" fmla="*/ 2147483646 h 182"/>
                <a:gd name="T20" fmla="*/ 2147483646 w 159"/>
                <a:gd name="T21" fmla="*/ 2147483646 h 182"/>
                <a:gd name="T22" fmla="*/ 2147483646 w 159"/>
                <a:gd name="T23" fmla="*/ 2147483646 h 182"/>
                <a:gd name="T24" fmla="*/ 2147483646 w 159"/>
                <a:gd name="T25" fmla="*/ 2147483646 h 182"/>
                <a:gd name="T26" fmla="*/ 2147483646 w 159"/>
                <a:gd name="T27" fmla="*/ 2147483646 h 182"/>
                <a:gd name="T28" fmla="*/ 2147483646 w 159"/>
                <a:gd name="T29" fmla="*/ 0 h 182"/>
                <a:gd name="T30" fmla="*/ 2147483646 w 159"/>
                <a:gd name="T31" fmla="*/ 0 h 182"/>
                <a:gd name="T32" fmla="*/ 2147483646 w 159"/>
                <a:gd name="T33" fmla="*/ 2147483646 h 182"/>
                <a:gd name="T34" fmla="*/ 2147483646 w 159"/>
                <a:gd name="T35" fmla="*/ 2147483646 h 182"/>
                <a:gd name="T36" fmla="*/ 2147483646 w 159"/>
                <a:gd name="T37" fmla="*/ 2147483646 h 182"/>
                <a:gd name="T38" fmla="*/ 2147483646 w 159"/>
                <a:gd name="T39" fmla="*/ 2147483646 h 182"/>
                <a:gd name="T40" fmla="*/ 2147483646 w 159"/>
                <a:gd name="T41" fmla="*/ 2147483646 h 182"/>
                <a:gd name="T42" fmla="*/ 2147483646 w 159"/>
                <a:gd name="T43" fmla="*/ 2147483646 h 182"/>
                <a:gd name="T44" fmla="*/ 2147483646 w 159"/>
                <a:gd name="T45" fmla="*/ 2147483646 h 182"/>
                <a:gd name="T46" fmla="*/ 2147483646 w 159"/>
                <a:gd name="T47" fmla="*/ 2147483646 h 182"/>
                <a:gd name="T48" fmla="*/ 2147483646 w 159"/>
                <a:gd name="T49" fmla="*/ 2147483646 h 182"/>
                <a:gd name="T50" fmla="*/ 2147483646 w 159"/>
                <a:gd name="T51" fmla="*/ 2147483646 h 182"/>
                <a:gd name="T52" fmla="*/ 2147483646 w 159"/>
                <a:gd name="T53" fmla="*/ 2147483646 h 182"/>
                <a:gd name="T54" fmla="*/ 2147483646 w 159"/>
                <a:gd name="T55" fmla="*/ 2147483646 h 182"/>
                <a:gd name="T56" fmla="*/ 2147483646 w 159"/>
                <a:gd name="T57" fmla="*/ 2147483646 h 182"/>
                <a:gd name="T58" fmla="*/ 2147483646 w 159"/>
                <a:gd name="T59" fmla="*/ 2147483646 h 182"/>
                <a:gd name="T60" fmla="*/ 2147483646 w 159"/>
                <a:gd name="T61" fmla="*/ 0 h 182"/>
                <a:gd name="T62" fmla="*/ 2147483646 w 159"/>
                <a:gd name="T63" fmla="*/ 0 h 182"/>
                <a:gd name="T64" fmla="*/ 2147483646 w 159"/>
                <a:gd name="T65" fmla="*/ 2147483646 h 182"/>
                <a:gd name="T66" fmla="*/ 2147483646 w 159"/>
                <a:gd name="T67" fmla="*/ 2147483646 h 182"/>
                <a:gd name="T68" fmla="*/ 2147483646 w 159"/>
                <a:gd name="T69" fmla="*/ 2147483646 h 182"/>
                <a:gd name="T70" fmla="*/ 2147483646 w 159"/>
                <a:gd name="T71" fmla="*/ 2147483646 h 182"/>
                <a:gd name="T72" fmla="*/ 2147483646 w 159"/>
                <a:gd name="T73" fmla="*/ 2147483646 h 182"/>
                <a:gd name="T74" fmla="*/ 0 w 159"/>
                <a:gd name="T75" fmla="*/ 2147483646 h 182"/>
                <a:gd name="T76" fmla="*/ 2147483646 w 159"/>
                <a:gd name="T77" fmla="*/ 2147483646 h 182"/>
                <a:gd name="T78" fmla="*/ 2147483646 w 159"/>
                <a:gd name="T79" fmla="*/ 2147483646 h 182"/>
                <a:gd name="T80" fmla="*/ 2147483646 w 159"/>
                <a:gd name="T81" fmla="*/ 2147483646 h 182"/>
                <a:gd name="T82" fmla="*/ 2147483646 w 159"/>
                <a:gd name="T83" fmla="*/ 2147483646 h 182"/>
                <a:gd name="T84" fmla="*/ 2147483646 w 159"/>
                <a:gd name="T85" fmla="*/ 2147483646 h 182"/>
                <a:gd name="T86" fmla="*/ 2147483646 w 159"/>
                <a:gd name="T87" fmla="*/ 2147483646 h 182"/>
                <a:gd name="T88" fmla="*/ 2147483646 w 159"/>
                <a:gd name="T89" fmla="*/ 2147483646 h 182"/>
                <a:gd name="T90" fmla="*/ 2147483646 w 159"/>
                <a:gd name="T91" fmla="*/ 2147483646 h 18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9"/>
                <a:gd name="T139" fmla="*/ 0 h 182"/>
                <a:gd name="T140" fmla="*/ 159 w 159"/>
                <a:gd name="T141" fmla="*/ 182 h 18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9" h="182">
                  <a:moveTo>
                    <a:pt x="80" y="181"/>
                  </a:moveTo>
                  <a:lnTo>
                    <a:pt x="111" y="135"/>
                  </a:lnTo>
                  <a:lnTo>
                    <a:pt x="109" y="135"/>
                  </a:lnTo>
                  <a:lnTo>
                    <a:pt x="132" y="107"/>
                  </a:lnTo>
                  <a:lnTo>
                    <a:pt x="151" y="75"/>
                  </a:lnTo>
                  <a:lnTo>
                    <a:pt x="151" y="76"/>
                  </a:lnTo>
                  <a:lnTo>
                    <a:pt x="156" y="62"/>
                  </a:lnTo>
                  <a:lnTo>
                    <a:pt x="158" y="45"/>
                  </a:lnTo>
                  <a:lnTo>
                    <a:pt x="158" y="41"/>
                  </a:lnTo>
                  <a:lnTo>
                    <a:pt x="157" y="38"/>
                  </a:lnTo>
                  <a:lnTo>
                    <a:pt x="156" y="30"/>
                  </a:lnTo>
                  <a:lnTo>
                    <a:pt x="151" y="14"/>
                  </a:lnTo>
                  <a:lnTo>
                    <a:pt x="145" y="8"/>
                  </a:lnTo>
                  <a:lnTo>
                    <a:pt x="138" y="4"/>
                  </a:lnTo>
                  <a:lnTo>
                    <a:pt x="122" y="0"/>
                  </a:lnTo>
                  <a:lnTo>
                    <a:pt x="119" y="0"/>
                  </a:lnTo>
                  <a:lnTo>
                    <a:pt x="115" y="1"/>
                  </a:lnTo>
                  <a:lnTo>
                    <a:pt x="107" y="3"/>
                  </a:lnTo>
                  <a:lnTo>
                    <a:pt x="100" y="8"/>
                  </a:lnTo>
                  <a:lnTo>
                    <a:pt x="94" y="14"/>
                  </a:lnTo>
                  <a:lnTo>
                    <a:pt x="95" y="14"/>
                  </a:lnTo>
                  <a:lnTo>
                    <a:pt x="87" y="35"/>
                  </a:lnTo>
                  <a:lnTo>
                    <a:pt x="84" y="41"/>
                  </a:lnTo>
                  <a:lnTo>
                    <a:pt x="79" y="43"/>
                  </a:lnTo>
                  <a:lnTo>
                    <a:pt x="74" y="41"/>
                  </a:lnTo>
                  <a:lnTo>
                    <a:pt x="71" y="35"/>
                  </a:lnTo>
                  <a:lnTo>
                    <a:pt x="62" y="14"/>
                  </a:lnTo>
                  <a:lnTo>
                    <a:pt x="63" y="14"/>
                  </a:lnTo>
                  <a:lnTo>
                    <a:pt x="57" y="8"/>
                  </a:lnTo>
                  <a:lnTo>
                    <a:pt x="51" y="4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3" y="8"/>
                  </a:lnTo>
                  <a:lnTo>
                    <a:pt x="7" y="14"/>
                  </a:lnTo>
                  <a:lnTo>
                    <a:pt x="2" y="30"/>
                  </a:lnTo>
                  <a:lnTo>
                    <a:pt x="0" y="45"/>
                  </a:lnTo>
                  <a:lnTo>
                    <a:pt x="1" y="61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26" y="106"/>
                  </a:lnTo>
                  <a:lnTo>
                    <a:pt x="48" y="135"/>
                  </a:lnTo>
                  <a:lnTo>
                    <a:pt x="47" y="135"/>
                  </a:lnTo>
                  <a:lnTo>
                    <a:pt x="78" y="181"/>
                  </a:lnTo>
                  <a:lnTo>
                    <a:pt x="80" y="18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43" name="Rektangel med rundade hörn 44">
            <a:extLst>
              <a:ext uri="{FF2B5EF4-FFF2-40B4-BE49-F238E27FC236}">
                <a16:creationId xmlns:a16="http://schemas.microsoft.com/office/drawing/2014/main" id="{E3C113E2-A58E-49BE-A205-CB27B6E54169}"/>
              </a:ext>
            </a:extLst>
          </p:cNvPr>
          <p:cNvSpPr/>
          <p:nvPr/>
        </p:nvSpPr>
        <p:spPr>
          <a:xfrm>
            <a:off x="5002007" y="4130217"/>
            <a:ext cx="1048321" cy="561310"/>
          </a:xfrm>
          <a:prstGeom prst="roundRect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72000" rtlCol="0" anchor="ctr"/>
          <a:lstStyle/>
          <a:p>
            <a:pPr algn="ctr"/>
            <a:r>
              <a:rPr lang="sv-SE" sz="2800" b="1" dirty="0">
                <a:latin typeface="Arial Black" panose="020B0A04020102020204" pitchFamily="34" charset="0"/>
              </a:rPr>
              <a:t>1</a:t>
            </a:r>
            <a:r>
              <a:rPr lang="sv-SE" sz="2800" b="1" dirty="0" smtClean="0">
                <a:latin typeface="Arial Black" panose="020B0A04020102020204" pitchFamily="34" charset="0"/>
              </a:rPr>
              <a:t>NT</a:t>
            </a:r>
            <a:endParaRPr lang="sv-SE" sz="2400" b="1" dirty="0">
              <a:latin typeface="Arial Black" panose="020B0A04020102020204" pitchFamily="34" charset="0"/>
            </a:endParaRPr>
          </a:p>
        </p:txBody>
      </p:sp>
      <p:sp>
        <p:nvSpPr>
          <p:cNvPr id="44" name="textruta 43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271917" y="759956"/>
            <a:ext cx="96121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Svarhåndens melding 1NT etter åpning 1 i farge viser 6-11 hp og fornekter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v-SE" sz="2400" dirty="0" smtClean="0"/>
              <a:t>3+trumfstøtte i major eller 5+trumfstøtte i minor samt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v-SE" sz="2400" dirty="0" smtClean="0"/>
              <a:t>ingen 4+korts meldbar farge på </a:t>
            </a:r>
            <a:r>
              <a:rPr lang="sv-SE" sz="2400" dirty="0" smtClean="0"/>
              <a:t>1-</a:t>
            </a:r>
            <a:r>
              <a:rPr lang="sv-SE" sz="2400" dirty="0" smtClean="0"/>
              <a:t>trinnet</a:t>
            </a:r>
            <a:r>
              <a:rPr lang="sv-SE" sz="2400" dirty="0" smtClean="0"/>
              <a:t>.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2647824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0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000"/>
                            </p:stCondLst>
                            <p:childTnLst>
                              <p:par>
                                <p:cTn id="75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000"/>
                            </p:stCondLst>
                            <p:childTnLst>
                              <p:par>
                                <p:cTn id="7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000"/>
                            </p:stCondLst>
                            <p:childTnLst>
                              <p:par>
                                <p:cTn id="92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7000"/>
                            </p:stCondLst>
                            <p:childTnLst>
                              <p:par>
                                <p:cTn id="9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4000"/>
                            </p:stCondLst>
                            <p:childTnLst>
                              <p:par>
                                <p:cTn id="10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65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34" grpId="0" animBg="1"/>
      <p:bldP spid="35" grpId="0"/>
      <p:bldP spid="36" grpId="0"/>
      <p:bldP spid="37" grpId="0"/>
      <p:bldP spid="38" grpId="0"/>
      <p:bldP spid="39" grpId="0"/>
      <p:bldP spid="4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>
            <a:extLst>
              <a:ext uri="{FF2B5EF4-FFF2-40B4-BE49-F238E27FC236}">
                <a16:creationId xmlns:a16="http://schemas.microsoft.com/office/drawing/2014/main" id="{F92B0D22-6050-4072-98C9-3FF97776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281" y="242542"/>
            <a:ext cx="9283960" cy="640275"/>
          </a:xfrm>
        </p:spPr>
        <p:txBody>
          <a:bodyPr>
            <a:normAutofit fontScale="90000"/>
          </a:bodyPr>
          <a:lstStyle/>
          <a:p>
            <a:r>
              <a:rPr lang="sv-SE" b="1" dirty="0" smtClean="0">
                <a:latin typeface="Arial Black" panose="020B0A04020102020204" pitchFamily="34" charset="0"/>
              </a:rPr>
              <a:t>Åpningshånd med to langfarger</a:t>
            </a:r>
            <a:endParaRPr lang="sv-SE" b="1" dirty="0">
              <a:latin typeface="Arial Black" panose="020B0A04020102020204" pitchFamily="34" charset="0"/>
            </a:endParaRPr>
          </a:p>
        </p:txBody>
      </p:sp>
      <p:grpSp>
        <p:nvGrpSpPr>
          <p:cNvPr id="6" name="Grupp 10"/>
          <p:cNvGrpSpPr>
            <a:grpSpLocks/>
          </p:cNvGrpSpPr>
          <p:nvPr/>
        </p:nvGrpSpPr>
        <p:grpSpPr bwMode="auto">
          <a:xfrm>
            <a:off x="1495959" y="2624442"/>
            <a:ext cx="1540942" cy="1570303"/>
            <a:chOff x="1208584" y="1916832"/>
            <a:chExt cx="1540605" cy="1570568"/>
          </a:xfrm>
        </p:grpSpPr>
        <p:sp>
          <p:nvSpPr>
            <p:cNvPr id="7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269300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AK654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Q3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AKQT6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4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8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9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1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2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13" name="Grupp 10"/>
          <p:cNvGrpSpPr>
            <a:grpSpLocks/>
          </p:cNvGrpSpPr>
          <p:nvPr/>
        </p:nvGrpSpPr>
        <p:grpSpPr bwMode="auto">
          <a:xfrm>
            <a:off x="6495567" y="2624442"/>
            <a:ext cx="1412702" cy="1570303"/>
            <a:chOff x="1208584" y="1916832"/>
            <a:chExt cx="1412393" cy="1570568"/>
          </a:xfrm>
        </p:grpSpPr>
        <p:sp>
          <p:nvSpPr>
            <p:cNvPr id="14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141088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Q</a:t>
              </a:r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3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KJ62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98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KJ852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15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16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7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8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9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sp>
        <p:nvSpPr>
          <p:cNvPr id="20" name="textruta 19"/>
          <p:cNvSpPr txBox="1"/>
          <p:nvPr/>
        </p:nvSpPr>
        <p:spPr>
          <a:xfrm>
            <a:off x="964707" y="2095297"/>
            <a:ext cx="21355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Åpningshånd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textruta 20"/>
          <p:cNvSpPr txBox="1"/>
          <p:nvPr/>
        </p:nvSpPr>
        <p:spPr>
          <a:xfrm>
            <a:off x="6292934" y="2095297"/>
            <a:ext cx="1576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Svarhånd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4" name="Platshållare för innehåll 2">
            <a:extLst>
              <a:ext uri="{FF2B5EF4-FFF2-40B4-BE49-F238E27FC236}">
                <a16:creationId xmlns:a16="http://schemas.microsoft.com/office/drawing/2014/main" id="{2C687CE5-A1B8-481D-B443-25D946844A5E}"/>
              </a:ext>
            </a:extLst>
          </p:cNvPr>
          <p:cNvSpPr txBox="1">
            <a:spLocks/>
          </p:cNvSpPr>
          <p:nvPr/>
        </p:nvSpPr>
        <p:spPr>
          <a:xfrm>
            <a:off x="3313334" y="5669005"/>
            <a:ext cx="1042227" cy="578301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91440" tIns="108000" rIns="91440" bIns="45720" rtlCol="0" anchor="ctr" anchorCtr="1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36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661722" y="4306072"/>
            <a:ext cx="2605259" cy="404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400"/>
              </a:lnSpc>
            </a:pPr>
            <a:r>
              <a:rPr lang="sv-SE" sz="2400" dirty="0" smtClean="0"/>
              <a:t>5+</a:t>
            </a:r>
            <a:r>
              <a:rPr lang="sv-SE" sz="2400" b="1" dirty="0" smtClean="0"/>
              <a:t> </a:t>
            </a:r>
            <a:r>
              <a:rPr lang="sv-SE" sz="2400" dirty="0" smtClean="0"/>
              <a:t>spar, 12+ hp</a:t>
            </a:r>
            <a:endParaRPr lang="sv-SE" sz="2400" dirty="0"/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5741227" y="4323370"/>
            <a:ext cx="38910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sv-SE" sz="2400" dirty="0" smtClean="0"/>
              <a:t>Ikke 3+korts trumfstøtte, </a:t>
            </a:r>
            <a:br>
              <a:rPr lang="sv-SE" sz="2400" dirty="0" smtClean="0"/>
            </a:br>
            <a:r>
              <a:rPr lang="sv-SE" sz="2400" dirty="0" smtClean="0"/>
              <a:t>6-11 hp</a:t>
            </a:r>
            <a:endParaRPr lang="sv-SE" sz="2400" dirty="0"/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816390" y="5067933"/>
            <a:ext cx="2450591" cy="404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400"/>
              </a:lnSpc>
            </a:pPr>
            <a:r>
              <a:rPr lang="sv-SE" sz="2400" dirty="0" smtClean="0"/>
              <a:t>4+ ruter, 18+ hp</a:t>
            </a:r>
            <a:endParaRPr lang="sv-SE" sz="2400" dirty="0"/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5741227" y="5093871"/>
            <a:ext cx="3072394" cy="404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sv-SE" sz="2400" dirty="0" smtClean="0">
                <a:solidFill>
                  <a:srgbClr val="C00000"/>
                </a:solidFill>
              </a:rPr>
              <a:t>Forslag til </a:t>
            </a:r>
            <a:r>
              <a:rPr lang="sv-SE" sz="2400" b="1" dirty="0" smtClean="0">
                <a:solidFill>
                  <a:srgbClr val="C00000"/>
                </a:solidFill>
              </a:rPr>
              <a:t>sluttmelding</a:t>
            </a:r>
            <a:endParaRPr lang="sv-SE" sz="2400" b="1" dirty="0">
              <a:solidFill>
                <a:srgbClr val="C00000"/>
              </a:solidFill>
            </a:endParaRPr>
          </a:p>
        </p:txBody>
      </p:sp>
      <p:sp>
        <p:nvSpPr>
          <p:cNvPr id="46" name="Rektangel med rundade hörn 45">
            <a:extLst>
              <a:ext uri="{FF2B5EF4-FFF2-40B4-BE49-F238E27FC236}">
                <a16:creationId xmlns:a16="http://schemas.microsoft.com/office/drawing/2014/main" id="{50440D00-F028-4C73-B2E9-3ECB601C5C56}"/>
              </a:ext>
            </a:extLst>
          </p:cNvPr>
          <p:cNvSpPr/>
          <p:nvPr/>
        </p:nvSpPr>
        <p:spPr>
          <a:xfrm>
            <a:off x="4530363" y="5011802"/>
            <a:ext cx="1087599" cy="561310"/>
          </a:xfrm>
          <a:prstGeom prst="round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72000" rtlCol="0" anchor="ctr"/>
          <a:lstStyle/>
          <a:p>
            <a:pPr algn="ctr"/>
            <a:r>
              <a:rPr lang="sv-SE" sz="2800" b="1" dirty="0">
                <a:latin typeface="Arial Black" panose="020B0A04020102020204" pitchFamily="34" charset="0"/>
              </a:rPr>
              <a:t>3</a:t>
            </a:r>
            <a:r>
              <a:rPr lang="sv-SE" sz="2800" b="1" dirty="0" smtClean="0">
                <a:latin typeface="Arial Black" panose="020B0A04020102020204" pitchFamily="34" charset="0"/>
              </a:rPr>
              <a:t>NT</a:t>
            </a:r>
            <a:endParaRPr lang="sv-SE" sz="2800" b="1" dirty="0">
              <a:latin typeface="Arial Black" panose="020B0A04020102020204" pitchFamily="34" charset="0"/>
            </a:endParaRPr>
          </a:p>
        </p:txBody>
      </p:sp>
      <p:grpSp>
        <p:nvGrpSpPr>
          <p:cNvPr id="32" name="Grupp 31"/>
          <p:cNvGrpSpPr/>
          <p:nvPr/>
        </p:nvGrpSpPr>
        <p:grpSpPr>
          <a:xfrm>
            <a:off x="3278785" y="4230004"/>
            <a:ext cx="1054360" cy="582385"/>
            <a:chOff x="6151981" y="712359"/>
            <a:chExt cx="1054360" cy="582385"/>
          </a:xfrm>
        </p:grpSpPr>
        <p:sp>
          <p:nvSpPr>
            <p:cNvPr id="33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6151981" y="712359"/>
              <a:ext cx="1054360" cy="582385"/>
            </a:xfrm>
            <a:prstGeom prst="roundRect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 smtClean="0">
                  <a:solidFill>
                    <a:srgbClr val="002060"/>
                  </a:solidFill>
                  <a:latin typeface="Arial Black" panose="020B0A04020102020204" pitchFamily="34" charset="0"/>
                </a:rPr>
                <a:t>1</a:t>
              </a:r>
              <a:endParaRPr lang="sv-SE" sz="3400" b="1" dirty="0">
                <a:solidFill>
                  <a:srgbClr val="00206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47" name="Freeform 20" descr="90 %">
              <a:extLst>
                <a:ext uri="{FF2B5EF4-FFF2-40B4-BE49-F238E27FC236}">
                  <a16:creationId xmlns:a16="http://schemas.microsoft.com/office/drawing/2014/main" id="{44F978CB-A69D-490A-B68C-EA40D3B61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0292" y="827419"/>
              <a:ext cx="295203" cy="306874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49" name="Grupp 48"/>
          <p:cNvGrpSpPr/>
          <p:nvPr/>
        </p:nvGrpSpPr>
        <p:grpSpPr>
          <a:xfrm>
            <a:off x="3284334" y="4992102"/>
            <a:ext cx="1054360" cy="582385"/>
            <a:chOff x="3144415" y="3732372"/>
            <a:chExt cx="1054360" cy="582385"/>
          </a:xfrm>
        </p:grpSpPr>
        <p:sp>
          <p:nvSpPr>
            <p:cNvPr id="50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3144415" y="3732372"/>
              <a:ext cx="1054360" cy="582385"/>
            </a:xfrm>
            <a:prstGeom prst="roundRect">
              <a:avLst/>
            </a:prstGeom>
            <a:ln w="57150">
              <a:solidFill>
                <a:srgbClr val="03A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CC6600"/>
                  </a:solidFill>
                  <a:latin typeface="Arial Black" panose="020B0A04020102020204" pitchFamily="34" charset="0"/>
                </a:rPr>
                <a:t>3</a:t>
              </a:r>
            </a:p>
          </p:txBody>
        </p:sp>
        <p:sp>
          <p:nvSpPr>
            <p:cNvPr id="51" name="Freeform 22">
              <a:extLst>
                <a:ext uri="{FF2B5EF4-FFF2-40B4-BE49-F238E27FC236}">
                  <a16:creationId xmlns:a16="http://schemas.microsoft.com/office/drawing/2014/main" id="{ADD459F6-EFDB-4E0C-958A-04E3C3503EA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714266" y="3853679"/>
              <a:ext cx="323485" cy="311988"/>
            </a:xfrm>
            <a:custGeom>
              <a:avLst/>
              <a:gdLst>
                <a:gd name="T0" fmla="*/ 2147483646 w 169"/>
                <a:gd name="T1" fmla="*/ 2147483646 h 183"/>
                <a:gd name="T2" fmla="*/ 2147483646 w 169"/>
                <a:gd name="T3" fmla="*/ 2147483646 h 183"/>
                <a:gd name="T4" fmla="*/ 2147483646 w 169"/>
                <a:gd name="T5" fmla="*/ 2147483646 h 183"/>
                <a:gd name="T6" fmla="*/ 2147483646 w 169"/>
                <a:gd name="T7" fmla="*/ 2147483646 h 183"/>
                <a:gd name="T8" fmla="*/ 2147483646 w 169"/>
                <a:gd name="T9" fmla="*/ 0 h 183"/>
                <a:gd name="T10" fmla="*/ 2147483646 w 169"/>
                <a:gd name="T11" fmla="*/ 2147483646 h 183"/>
                <a:gd name="T12" fmla="*/ 2147483646 w 169"/>
                <a:gd name="T13" fmla="*/ 2147483646 h 183"/>
                <a:gd name="T14" fmla="*/ 2147483646 w 169"/>
                <a:gd name="T15" fmla="*/ 2147483646 h 183"/>
                <a:gd name="T16" fmla="*/ 2147483646 w 169"/>
                <a:gd name="T17" fmla="*/ 2147483646 h 183"/>
                <a:gd name="T18" fmla="*/ 2147483646 w 169"/>
                <a:gd name="T19" fmla="*/ 2147483646 h 183"/>
                <a:gd name="T20" fmla="*/ 2147483646 w 169"/>
                <a:gd name="T21" fmla="*/ 2147483646 h 183"/>
                <a:gd name="T22" fmla="*/ 2147483646 w 169"/>
                <a:gd name="T23" fmla="*/ 2147483646 h 183"/>
                <a:gd name="T24" fmla="*/ 2147483646 w 169"/>
                <a:gd name="T25" fmla="*/ 2147483646 h 183"/>
                <a:gd name="T26" fmla="*/ 2147483646 w 169"/>
                <a:gd name="T27" fmla="*/ 2147483646 h 183"/>
                <a:gd name="T28" fmla="*/ 2147483646 w 169"/>
                <a:gd name="T29" fmla="*/ 2147483646 h 183"/>
                <a:gd name="T30" fmla="*/ 2147483646 w 169"/>
                <a:gd name="T31" fmla="*/ 2147483646 h 183"/>
                <a:gd name="T32" fmla="*/ 2147483646 w 169"/>
                <a:gd name="T33" fmla="*/ 2147483646 h 183"/>
                <a:gd name="T34" fmla="*/ 2147483646 w 169"/>
                <a:gd name="T35" fmla="*/ 2147483646 h 183"/>
                <a:gd name="T36" fmla="*/ 0 w 169"/>
                <a:gd name="T37" fmla="*/ 2147483646 h 183"/>
                <a:gd name="T38" fmla="*/ 2147483646 w 169"/>
                <a:gd name="T39" fmla="*/ 2147483646 h 18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69"/>
                <a:gd name="T61" fmla="*/ 0 h 183"/>
                <a:gd name="T62" fmla="*/ 169 w 169"/>
                <a:gd name="T63" fmla="*/ 183 h 18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69" h="183">
                  <a:moveTo>
                    <a:pt x="1" y="91"/>
                  </a:moveTo>
                  <a:lnTo>
                    <a:pt x="26" y="71"/>
                  </a:lnTo>
                  <a:lnTo>
                    <a:pt x="48" y="49"/>
                  </a:lnTo>
                  <a:lnTo>
                    <a:pt x="67" y="26"/>
                  </a:lnTo>
                  <a:lnTo>
                    <a:pt x="85" y="0"/>
                  </a:lnTo>
                  <a:lnTo>
                    <a:pt x="84" y="1"/>
                  </a:lnTo>
                  <a:lnTo>
                    <a:pt x="101" y="26"/>
                  </a:lnTo>
                  <a:lnTo>
                    <a:pt x="120" y="50"/>
                  </a:lnTo>
                  <a:lnTo>
                    <a:pt x="143" y="71"/>
                  </a:lnTo>
                  <a:lnTo>
                    <a:pt x="168" y="91"/>
                  </a:lnTo>
                  <a:lnTo>
                    <a:pt x="167" y="91"/>
                  </a:lnTo>
                  <a:lnTo>
                    <a:pt x="142" y="111"/>
                  </a:lnTo>
                  <a:lnTo>
                    <a:pt x="120" y="133"/>
                  </a:lnTo>
                  <a:lnTo>
                    <a:pt x="100" y="156"/>
                  </a:lnTo>
                  <a:lnTo>
                    <a:pt x="83" y="182"/>
                  </a:lnTo>
                  <a:lnTo>
                    <a:pt x="66" y="157"/>
                  </a:lnTo>
                  <a:lnTo>
                    <a:pt x="47" y="133"/>
                  </a:lnTo>
                  <a:lnTo>
                    <a:pt x="24" y="111"/>
                  </a:lnTo>
                  <a:lnTo>
                    <a:pt x="0" y="91"/>
                  </a:lnTo>
                  <a:lnTo>
                    <a:pt x="1" y="91"/>
                  </a:lnTo>
                </a:path>
              </a:pathLst>
            </a:custGeom>
            <a:solidFill>
              <a:srgbClr val="FF66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39" name="Rektangel med rundade hörn 44">
            <a:extLst>
              <a:ext uri="{FF2B5EF4-FFF2-40B4-BE49-F238E27FC236}">
                <a16:creationId xmlns:a16="http://schemas.microsoft.com/office/drawing/2014/main" id="{E3C113E2-A58E-49BE-A205-CB27B6E54169}"/>
              </a:ext>
            </a:extLst>
          </p:cNvPr>
          <p:cNvSpPr/>
          <p:nvPr/>
        </p:nvSpPr>
        <p:spPr>
          <a:xfrm>
            <a:off x="4577801" y="4232758"/>
            <a:ext cx="1048321" cy="561310"/>
          </a:xfrm>
          <a:prstGeom prst="roundRect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72000" rtlCol="0" anchor="ctr"/>
          <a:lstStyle/>
          <a:p>
            <a:pPr algn="ctr"/>
            <a:r>
              <a:rPr lang="sv-SE" sz="2800" b="1" dirty="0">
                <a:latin typeface="Arial Black" panose="020B0A04020102020204" pitchFamily="34" charset="0"/>
              </a:rPr>
              <a:t>1</a:t>
            </a:r>
            <a:r>
              <a:rPr lang="sv-SE" sz="2800" b="1" dirty="0" smtClean="0">
                <a:latin typeface="Arial Black" panose="020B0A04020102020204" pitchFamily="34" charset="0"/>
              </a:rPr>
              <a:t>NT</a:t>
            </a:r>
            <a:endParaRPr lang="sv-SE" sz="2400" b="1" dirty="0">
              <a:latin typeface="Arial Black" panose="020B0A04020102020204" pitchFamily="34" charset="0"/>
            </a:endParaRPr>
          </a:p>
        </p:txBody>
      </p:sp>
      <p:sp>
        <p:nvSpPr>
          <p:cNvPr id="40" name="textruta 39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271917" y="759956"/>
            <a:ext cx="883992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Etter 1-over-1 eller 1NT-over-1 viser åpningshånden sin andre farge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v-SE" sz="2400" dirty="0" smtClean="0"/>
              <a:t>på nærmeste nivå  med 12-17 hp samt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v-SE" sz="2400" dirty="0" smtClean="0"/>
              <a:t>med hopp til tretrinnet med 18+ hp. </a:t>
            </a:r>
            <a:r>
              <a:rPr lang="sv-SE" sz="2400" dirty="0" smtClean="0">
                <a:solidFill>
                  <a:schemeClr val="accent6">
                    <a:lumMod val="75000"/>
                  </a:schemeClr>
                </a:solidFill>
              </a:rPr>
              <a:t>Meldingen </a:t>
            </a:r>
            <a:r>
              <a:rPr lang="sv-SE" sz="2400" dirty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sv-SE" sz="2400" dirty="0" smtClean="0">
                <a:solidFill>
                  <a:schemeClr val="accent6">
                    <a:lumMod val="75000"/>
                  </a:schemeClr>
                </a:solidFill>
              </a:rPr>
              <a:t>r krav til </a:t>
            </a:r>
            <a:r>
              <a:rPr lang="sv-SE" sz="2400" b="1" dirty="0" smtClean="0">
                <a:solidFill>
                  <a:schemeClr val="accent6">
                    <a:lumMod val="75000"/>
                  </a:schemeClr>
                </a:solidFill>
              </a:rPr>
              <a:t>utgang</a:t>
            </a:r>
            <a:r>
              <a:rPr lang="sv-SE" sz="2400" dirty="0" smtClean="0"/>
              <a:t>.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2049142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000"/>
                            </p:stCondLst>
                            <p:childTnLst>
                              <p:par>
                                <p:cTn id="7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60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4000"/>
                            </p:stCondLst>
                            <p:childTnLst>
                              <p:par>
                                <p:cTn id="9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60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34" grpId="0" animBg="1"/>
      <p:bldP spid="35" grpId="0"/>
      <p:bldP spid="36" grpId="0"/>
      <p:bldP spid="37" grpId="0"/>
      <p:bldP spid="38" grpId="0"/>
      <p:bldP spid="46" grpId="0" animBg="1"/>
      <p:bldP spid="3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>
            <a:extLst>
              <a:ext uri="{FF2B5EF4-FFF2-40B4-BE49-F238E27FC236}">
                <a16:creationId xmlns:a16="http://schemas.microsoft.com/office/drawing/2014/main" id="{F92B0D22-6050-4072-98C9-3FF97776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176" y="233212"/>
            <a:ext cx="8873511" cy="640275"/>
          </a:xfrm>
        </p:spPr>
        <p:txBody>
          <a:bodyPr>
            <a:normAutofit fontScale="90000"/>
          </a:bodyPr>
          <a:lstStyle/>
          <a:p>
            <a:r>
              <a:rPr lang="sv-SE" b="1" dirty="0" smtClean="0">
                <a:latin typeface="Arial Black" panose="020B0A04020102020204" pitchFamily="34" charset="0"/>
              </a:rPr>
              <a:t>Åpningshånd med en langfarge</a:t>
            </a:r>
            <a:endParaRPr lang="sv-SE" b="1" dirty="0">
              <a:latin typeface="Arial Black" panose="020B0A04020102020204" pitchFamily="34" charset="0"/>
            </a:endParaRPr>
          </a:p>
        </p:txBody>
      </p:sp>
      <p:grpSp>
        <p:nvGrpSpPr>
          <p:cNvPr id="6" name="Grupp 10"/>
          <p:cNvGrpSpPr>
            <a:grpSpLocks/>
          </p:cNvGrpSpPr>
          <p:nvPr/>
        </p:nvGrpSpPr>
        <p:grpSpPr bwMode="auto">
          <a:xfrm>
            <a:off x="1282894" y="2801721"/>
            <a:ext cx="1701243" cy="1570303"/>
            <a:chOff x="1208584" y="1916832"/>
            <a:chExt cx="1700871" cy="1570568"/>
          </a:xfrm>
        </p:grpSpPr>
        <p:sp>
          <p:nvSpPr>
            <p:cNvPr id="7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429566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AQ6542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A43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A6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54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8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9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1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2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13" name="Grupp 10"/>
          <p:cNvGrpSpPr>
            <a:grpSpLocks/>
          </p:cNvGrpSpPr>
          <p:nvPr/>
        </p:nvGrpSpPr>
        <p:grpSpPr bwMode="auto">
          <a:xfrm>
            <a:off x="7125882" y="2801721"/>
            <a:ext cx="1395070" cy="1570303"/>
            <a:chOff x="1208584" y="1916832"/>
            <a:chExt cx="1394765" cy="1570568"/>
          </a:xfrm>
        </p:grpSpPr>
        <p:sp>
          <p:nvSpPr>
            <p:cNvPr id="14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123460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K3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K</a:t>
              </a:r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7652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98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KQ82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15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16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7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8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9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sp>
        <p:nvSpPr>
          <p:cNvPr id="20" name="textruta 19"/>
          <p:cNvSpPr txBox="1"/>
          <p:nvPr/>
        </p:nvSpPr>
        <p:spPr>
          <a:xfrm>
            <a:off x="964707" y="2272581"/>
            <a:ext cx="21355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Åpningshånd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textruta 20"/>
          <p:cNvSpPr txBox="1"/>
          <p:nvPr/>
        </p:nvSpPr>
        <p:spPr>
          <a:xfrm>
            <a:off x="6923249" y="2272581"/>
            <a:ext cx="1576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Svarhånd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4" name="Platshållare för innehåll 2">
            <a:extLst>
              <a:ext uri="{FF2B5EF4-FFF2-40B4-BE49-F238E27FC236}">
                <a16:creationId xmlns:a16="http://schemas.microsoft.com/office/drawing/2014/main" id="{2C687CE5-A1B8-481D-B443-25D946844A5E}"/>
              </a:ext>
            </a:extLst>
          </p:cNvPr>
          <p:cNvSpPr txBox="1">
            <a:spLocks/>
          </p:cNvSpPr>
          <p:nvPr/>
        </p:nvSpPr>
        <p:spPr>
          <a:xfrm>
            <a:off x="4975793" y="5631683"/>
            <a:ext cx="1042227" cy="578301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91440" tIns="108000" rIns="91440" bIns="45720" rtlCol="0" anchor="ctr" anchorCtr="1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36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955112" y="4347897"/>
            <a:ext cx="25044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400"/>
              </a:lnSpc>
            </a:pPr>
            <a:r>
              <a:rPr lang="sv-SE" sz="2400" dirty="0" smtClean="0"/>
              <a:t>5+ spar, 12+ hp</a:t>
            </a:r>
            <a:endParaRPr lang="sv-SE" sz="2400" dirty="0"/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6090191" y="4350517"/>
            <a:ext cx="32837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sv-SE" sz="2400" dirty="0" smtClean="0"/>
              <a:t>Ukjent fordeling, 6-11 hp</a:t>
            </a:r>
            <a:endParaRPr lang="sv-SE" sz="2400" dirty="0"/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617536" y="5066898"/>
            <a:ext cx="28420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400"/>
              </a:lnSpc>
            </a:pPr>
            <a:r>
              <a:rPr lang="sv-SE" sz="2400" dirty="0" smtClean="0"/>
              <a:t>6+ spar, 12-14 hp</a:t>
            </a:r>
            <a:endParaRPr lang="sv-SE" sz="2400" dirty="0"/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6118472" y="4877144"/>
            <a:ext cx="2723870" cy="712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sv-SE" sz="2400" dirty="0" smtClean="0"/>
              <a:t>2-spar, 10-11 hp</a:t>
            </a:r>
            <a:r>
              <a:rPr lang="sv-SE" sz="2400" b="1" dirty="0">
                <a:solidFill>
                  <a:srgbClr val="FF9933"/>
                </a:solidFill>
              </a:rPr>
              <a:t> </a:t>
            </a:r>
            <a:endParaRPr lang="sv-SE" sz="2400" b="1" dirty="0" smtClean="0">
              <a:solidFill>
                <a:srgbClr val="FF9933"/>
              </a:solidFill>
            </a:endParaRPr>
          </a:p>
          <a:p>
            <a:pPr>
              <a:lnSpc>
                <a:spcPts val="2400"/>
              </a:lnSpc>
            </a:pPr>
            <a:r>
              <a:rPr lang="sv-SE" sz="2400" b="1" dirty="0" smtClean="0">
                <a:solidFill>
                  <a:srgbClr val="FF9933"/>
                </a:solidFill>
              </a:rPr>
              <a:t>Invitt</a:t>
            </a:r>
            <a:r>
              <a:rPr lang="sv-SE" sz="2400" dirty="0" smtClean="0">
                <a:solidFill>
                  <a:srgbClr val="FF9933"/>
                </a:solidFill>
              </a:rPr>
              <a:t> til utgang</a:t>
            </a:r>
            <a:endParaRPr lang="sv-SE" sz="2400" dirty="0">
              <a:solidFill>
                <a:srgbClr val="FF9933"/>
              </a:solidFill>
            </a:endParaRPr>
          </a:p>
        </p:txBody>
      </p:sp>
      <p:grpSp>
        <p:nvGrpSpPr>
          <p:cNvPr id="51" name="Grupp 50"/>
          <p:cNvGrpSpPr/>
          <p:nvPr/>
        </p:nvGrpSpPr>
        <p:grpSpPr>
          <a:xfrm>
            <a:off x="3537326" y="4239331"/>
            <a:ext cx="1054360" cy="582385"/>
            <a:chOff x="6151981" y="712359"/>
            <a:chExt cx="1054360" cy="582385"/>
          </a:xfrm>
        </p:grpSpPr>
        <p:sp>
          <p:nvSpPr>
            <p:cNvPr id="52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6151981" y="712359"/>
              <a:ext cx="1054360" cy="582385"/>
            </a:xfrm>
            <a:prstGeom prst="roundRect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002060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53" name="Freeform 20" descr="90 %">
              <a:extLst>
                <a:ext uri="{FF2B5EF4-FFF2-40B4-BE49-F238E27FC236}">
                  <a16:creationId xmlns:a16="http://schemas.microsoft.com/office/drawing/2014/main" id="{44F978CB-A69D-490A-B68C-EA40D3B61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0292" y="827419"/>
              <a:ext cx="295203" cy="306874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42" name="Grupp 41"/>
          <p:cNvGrpSpPr/>
          <p:nvPr/>
        </p:nvGrpSpPr>
        <p:grpSpPr>
          <a:xfrm>
            <a:off x="4947275" y="4942047"/>
            <a:ext cx="1054360" cy="582385"/>
            <a:chOff x="6183083" y="1685852"/>
            <a:chExt cx="1054360" cy="582385"/>
          </a:xfrm>
        </p:grpSpPr>
        <p:sp>
          <p:nvSpPr>
            <p:cNvPr id="43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6183083" y="1685852"/>
              <a:ext cx="1054360" cy="582385"/>
            </a:xfrm>
            <a:prstGeom prst="roundRect">
              <a:avLst/>
            </a:prstGeom>
            <a:ln w="57150">
              <a:solidFill>
                <a:srgbClr val="FF9933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002060"/>
                  </a:solidFill>
                  <a:latin typeface="Arial Black" panose="020B0A04020102020204" pitchFamily="34" charset="0"/>
                </a:rPr>
                <a:t>3</a:t>
              </a:r>
            </a:p>
          </p:txBody>
        </p:sp>
        <p:sp>
          <p:nvSpPr>
            <p:cNvPr id="44" name="Freeform 20" descr="90 %">
              <a:extLst>
                <a:ext uri="{FF2B5EF4-FFF2-40B4-BE49-F238E27FC236}">
                  <a16:creationId xmlns:a16="http://schemas.microsoft.com/office/drawing/2014/main" id="{44F978CB-A69D-490A-B68C-EA40D3B61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31394" y="1800912"/>
              <a:ext cx="295203" cy="306874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48" name="Grupp 47"/>
          <p:cNvGrpSpPr/>
          <p:nvPr/>
        </p:nvGrpSpPr>
        <p:grpSpPr>
          <a:xfrm>
            <a:off x="3543548" y="5645146"/>
            <a:ext cx="1054360" cy="582385"/>
            <a:chOff x="6167534" y="2752654"/>
            <a:chExt cx="1054360" cy="582385"/>
          </a:xfrm>
        </p:grpSpPr>
        <p:sp>
          <p:nvSpPr>
            <p:cNvPr id="49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6167534" y="2752654"/>
              <a:ext cx="1054360" cy="582385"/>
            </a:xfrm>
            <a:prstGeom prst="roundRect">
              <a:avLst/>
            </a:prstGeom>
            <a:ln w="5715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002060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  <p:sp>
          <p:nvSpPr>
            <p:cNvPr id="50" name="Freeform 20" descr="90 %">
              <a:extLst>
                <a:ext uri="{FF2B5EF4-FFF2-40B4-BE49-F238E27FC236}">
                  <a16:creationId xmlns:a16="http://schemas.microsoft.com/office/drawing/2014/main" id="{44F978CB-A69D-490A-B68C-EA40D3B61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15845" y="2867714"/>
              <a:ext cx="295203" cy="306874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64" name="textruta 63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498765" y="5749058"/>
            <a:ext cx="2960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400"/>
              </a:lnSpc>
            </a:pPr>
            <a:r>
              <a:rPr lang="sv-SE" sz="2400" dirty="0" smtClean="0"/>
              <a:t>Jeg har 14 hp. Maks!</a:t>
            </a:r>
            <a:endParaRPr lang="sv-SE" sz="2400" dirty="0"/>
          </a:p>
        </p:txBody>
      </p:sp>
      <p:grpSp>
        <p:nvGrpSpPr>
          <p:cNvPr id="45" name="Grupp 44"/>
          <p:cNvGrpSpPr/>
          <p:nvPr/>
        </p:nvGrpSpPr>
        <p:grpSpPr>
          <a:xfrm>
            <a:off x="3548761" y="4931912"/>
            <a:ext cx="1054360" cy="582385"/>
            <a:chOff x="6131705" y="749681"/>
            <a:chExt cx="1054360" cy="582385"/>
          </a:xfrm>
        </p:grpSpPr>
        <p:sp>
          <p:nvSpPr>
            <p:cNvPr id="46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6131705" y="749681"/>
              <a:ext cx="1054360" cy="582385"/>
            </a:xfrm>
            <a:prstGeom prst="roundRect">
              <a:avLst/>
            </a:prstGeom>
            <a:ln w="571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002060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47" name="Freeform 20" descr="90 %">
              <a:extLst>
                <a:ext uri="{FF2B5EF4-FFF2-40B4-BE49-F238E27FC236}">
                  <a16:creationId xmlns:a16="http://schemas.microsoft.com/office/drawing/2014/main" id="{44F978CB-A69D-490A-B68C-EA40D3B61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653639" y="864741"/>
              <a:ext cx="295203" cy="306874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55" name="Rektangel med rundade hörn 44">
            <a:extLst>
              <a:ext uri="{FF2B5EF4-FFF2-40B4-BE49-F238E27FC236}">
                <a16:creationId xmlns:a16="http://schemas.microsoft.com/office/drawing/2014/main" id="{E3C113E2-A58E-49BE-A205-CB27B6E54169}"/>
              </a:ext>
            </a:extLst>
          </p:cNvPr>
          <p:cNvSpPr/>
          <p:nvPr/>
        </p:nvSpPr>
        <p:spPr>
          <a:xfrm>
            <a:off x="4954872" y="4270174"/>
            <a:ext cx="1048321" cy="561310"/>
          </a:xfrm>
          <a:prstGeom prst="roundRect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72000" rtlCol="0" anchor="ctr"/>
          <a:lstStyle/>
          <a:p>
            <a:pPr algn="ctr"/>
            <a:r>
              <a:rPr lang="sv-SE" sz="2800" b="1" dirty="0">
                <a:latin typeface="Arial Black" panose="020B0A04020102020204" pitchFamily="34" charset="0"/>
              </a:rPr>
              <a:t>1</a:t>
            </a:r>
            <a:r>
              <a:rPr lang="sv-SE" sz="2800" b="1" dirty="0" smtClean="0">
                <a:latin typeface="Arial Black" panose="020B0A04020102020204" pitchFamily="34" charset="0"/>
              </a:rPr>
              <a:t>NT</a:t>
            </a:r>
            <a:endParaRPr lang="sv-SE" sz="2400" b="1" dirty="0">
              <a:latin typeface="Arial Black" panose="020B0A04020102020204" pitchFamily="34" charset="0"/>
            </a:endParaRPr>
          </a:p>
        </p:txBody>
      </p:sp>
      <p:sp>
        <p:nvSpPr>
          <p:cNvPr id="39" name="textruta 38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271917" y="759956"/>
            <a:ext cx="968970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Etter 1-over-1 eller 1NT-over-1 melder åpningshånden om igjen sin 6+ farge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v-SE" sz="2400" dirty="0" smtClean="0"/>
              <a:t>på nærmeste nivå med 12-14 hp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v-SE" sz="2400" dirty="0" smtClean="0"/>
              <a:t>med hopp til 3-trinnet med 15-17 hp samt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v-SE" sz="2400" dirty="0" smtClean="0"/>
              <a:t>til 4-trinnet med 18+ hp.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1938534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000"/>
                            </p:stCondLst>
                            <p:childTnLst>
                              <p:par>
                                <p:cTn id="6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0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000"/>
                            </p:stCondLst>
                            <p:childTnLst>
                              <p:par>
                                <p:cTn id="8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000"/>
                            </p:stCondLst>
                            <p:childTnLst>
                              <p:par>
                                <p:cTn id="8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4000"/>
                            </p:stCondLst>
                            <p:childTnLst>
                              <p:par>
                                <p:cTn id="9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6000"/>
                            </p:stCondLst>
                            <p:childTnLst>
                              <p:par>
                                <p:cTn id="10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34" grpId="0" animBg="1"/>
      <p:bldP spid="35" grpId="0"/>
      <p:bldP spid="36" grpId="0"/>
      <p:bldP spid="37" grpId="0"/>
      <p:bldP spid="38" grpId="0"/>
      <p:bldP spid="64" grpId="0"/>
      <p:bldP spid="5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2B0D22-6050-4072-98C9-3FF97776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363" y="280286"/>
            <a:ext cx="8543925" cy="784944"/>
          </a:xfrm>
        </p:spPr>
        <p:txBody>
          <a:bodyPr>
            <a:normAutofit/>
          </a:bodyPr>
          <a:lstStyle/>
          <a:p>
            <a:pPr>
              <a:tabLst>
                <a:tab pos="361950" algn="l"/>
              </a:tabLst>
            </a:pPr>
            <a:r>
              <a:rPr lang="sv-SE" sz="4000" b="1" dirty="0" smtClean="0">
                <a:latin typeface="Arial Black" panose="020B0A04020102020204" pitchFamily="34" charset="0"/>
              </a:rPr>
              <a:t>Sammenfatning av leksjon 5</a:t>
            </a:r>
            <a:endParaRPr lang="sv-SE" sz="4000" b="1" dirty="0">
              <a:latin typeface="Arial Black" panose="020B0A04020102020204" pitchFamily="34" charset="0"/>
            </a:endParaRPr>
          </a:p>
        </p:txBody>
      </p:sp>
      <p:sp>
        <p:nvSpPr>
          <p:cNvPr id="37" name="textruta 36"/>
          <p:cNvSpPr txBox="1"/>
          <p:nvPr/>
        </p:nvSpPr>
        <p:spPr>
          <a:xfrm>
            <a:off x="762717" y="1286190"/>
            <a:ext cx="4699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Svarhåndens første melding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738942" y="1815432"/>
            <a:ext cx="921476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1614488" algn="l"/>
                <a:tab pos="6102350" algn="l"/>
              </a:tabLst>
            </a:pPr>
            <a:r>
              <a:rPr lang="sv-SE" sz="2400" b="1" dirty="0" smtClean="0"/>
              <a:t>1-over-1</a:t>
            </a:r>
            <a:r>
              <a:rPr lang="sv-SE" sz="2400" dirty="0" smtClean="0"/>
              <a:t>	6+ hp, 4+korts farge</a:t>
            </a:r>
            <a:r>
              <a:rPr lang="sv-SE" sz="2400" dirty="0">
                <a:solidFill>
                  <a:srgbClr val="03A600"/>
                </a:solidFill>
              </a:rPr>
              <a:t>	</a:t>
            </a:r>
            <a:r>
              <a:rPr lang="sv-SE" sz="2400" dirty="0" smtClean="0">
                <a:solidFill>
                  <a:srgbClr val="03A600"/>
                </a:solidFill>
              </a:rPr>
              <a:t>Krav for en </a:t>
            </a:r>
            <a:r>
              <a:rPr lang="sv-SE" sz="2400" b="1" dirty="0" smtClean="0">
                <a:solidFill>
                  <a:srgbClr val="03A600"/>
                </a:solidFill>
              </a:rPr>
              <a:t>runde</a:t>
            </a:r>
          </a:p>
          <a:p>
            <a:pPr>
              <a:tabLst>
                <a:tab pos="1614488" algn="l"/>
                <a:tab pos="6102350" algn="l"/>
              </a:tabLst>
            </a:pPr>
            <a:r>
              <a:rPr lang="sv-SE" sz="2400" b="1" dirty="0" smtClean="0"/>
              <a:t>1NT-over-1</a:t>
            </a:r>
            <a:r>
              <a:rPr lang="sv-SE" sz="2400" dirty="0" smtClean="0"/>
              <a:t> 	6-11 hp, ikke 3+ trumfstøtte,</a:t>
            </a:r>
            <a:br>
              <a:rPr lang="sv-SE" sz="2400" dirty="0" smtClean="0"/>
            </a:br>
            <a:r>
              <a:rPr lang="sv-SE" sz="2400" dirty="0" smtClean="0"/>
              <a:t>	ingen meldbar farge </a:t>
            </a:r>
            <a:r>
              <a:rPr lang="sv-SE" sz="2400" smtClean="0"/>
              <a:t>på </a:t>
            </a:r>
            <a:r>
              <a:rPr lang="sv-SE" sz="2400" smtClean="0"/>
              <a:t>1-</a:t>
            </a:r>
            <a:r>
              <a:rPr lang="sv-SE" sz="2400" smtClean="0"/>
              <a:t>trinnet</a:t>
            </a:r>
            <a:r>
              <a:rPr lang="sv-SE" sz="2400" dirty="0" smtClean="0"/>
              <a:t>	</a:t>
            </a:r>
            <a:r>
              <a:rPr lang="sv-SE" sz="2400" dirty="0" smtClean="0">
                <a:solidFill>
                  <a:srgbClr val="C00000"/>
                </a:solidFill>
              </a:rPr>
              <a:t>Meldingen </a:t>
            </a:r>
            <a:r>
              <a:rPr lang="sv-SE" sz="2400" dirty="0">
                <a:solidFill>
                  <a:srgbClr val="C00000"/>
                </a:solidFill>
              </a:rPr>
              <a:t>e</a:t>
            </a:r>
            <a:r>
              <a:rPr lang="sv-SE" sz="2400" dirty="0" smtClean="0">
                <a:solidFill>
                  <a:srgbClr val="C00000"/>
                </a:solidFill>
              </a:rPr>
              <a:t>r </a:t>
            </a:r>
            <a:r>
              <a:rPr lang="sv-SE" sz="2400" b="1" dirty="0" smtClean="0">
                <a:solidFill>
                  <a:srgbClr val="C00000"/>
                </a:solidFill>
              </a:rPr>
              <a:t>ikke krav</a:t>
            </a:r>
          </a:p>
          <a:p>
            <a:pPr>
              <a:tabLst>
                <a:tab pos="1614488" algn="l"/>
                <a:tab pos="6102350" algn="l"/>
              </a:tabLst>
            </a:pPr>
            <a:r>
              <a:rPr lang="sv-SE" sz="2400" b="1" dirty="0" smtClean="0"/>
              <a:t>2-over-1</a:t>
            </a:r>
            <a:r>
              <a:rPr lang="sv-SE" sz="2400" dirty="0" smtClean="0"/>
              <a:t>	12+hp, 4+korts farge</a:t>
            </a:r>
            <a:r>
              <a:rPr lang="sv-SE" sz="2400" dirty="0" smtClean="0">
                <a:solidFill>
                  <a:srgbClr val="03A600"/>
                </a:solidFill>
              </a:rPr>
              <a:t>	Krav til </a:t>
            </a:r>
            <a:r>
              <a:rPr lang="sv-SE" sz="2400" b="1" dirty="0" smtClean="0">
                <a:solidFill>
                  <a:srgbClr val="03A600"/>
                </a:solidFill>
              </a:rPr>
              <a:t>utgang</a:t>
            </a:r>
          </a:p>
        </p:txBody>
      </p:sp>
      <p:sp>
        <p:nvSpPr>
          <p:cNvPr id="43" name="textruta 42"/>
          <p:cNvSpPr txBox="1"/>
          <p:nvPr/>
        </p:nvSpPr>
        <p:spPr>
          <a:xfrm>
            <a:off x="855462" y="2044301"/>
            <a:ext cx="184731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textruta 17"/>
          <p:cNvSpPr txBox="1"/>
          <p:nvPr/>
        </p:nvSpPr>
        <p:spPr>
          <a:xfrm>
            <a:off x="725009" y="3476812"/>
            <a:ext cx="8969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Åpningshåndens andre melding etter 1-over-1 </a:t>
            </a:r>
            <a:r>
              <a:rPr lang="sv-SE" sz="2800" dirty="0" smtClean="0">
                <a:solidFill>
                  <a:schemeClr val="accent1">
                    <a:lumMod val="75000"/>
                  </a:schemeClr>
                </a:solidFill>
              </a:rPr>
              <a:t>(1NT-over-1)</a:t>
            </a:r>
            <a:endParaRPr lang="sv-SE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729611" y="3920066"/>
            <a:ext cx="850938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2957513" algn="l"/>
                <a:tab pos="4665663" algn="l"/>
                <a:tab pos="6102350" algn="l"/>
                <a:tab pos="7529513" algn="l"/>
              </a:tabLst>
            </a:pPr>
            <a:r>
              <a:rPr lang="sv-SE" sz="2400" dirty="0" smtClean="0"/>
              <a:t>Åpningshånden viser sin </a:t>
            </a:r>
            <a:r>
              <a:rPr lang="sv-SE" sz="2400" b="1" dirty="0" smtClean="0"/>
              <a:t>håndtype</a:t>
            </a:r>
            <a:r>
              <a:rPr lang="sv-SE" sz="2400" dirty="0" smtClean="0"/>
              <a:t> etter følgende prioritering:</a:t>
            </a:r>
          </a:p>
          <a:p>
            <a:pPr>
              <a:tabLst>
                <a:tab pos="2957513" algn="l"/>
                <a:tab pos="4665663" algn="l"/>
                <a:tab pos="6102350" algn="l"/>
                <a:tab pos="7529513" algn="l"/>
              </a:tabLst>
            </a:pPr>
            <a:r>
              <a:rPr lang="sv-SE" sz="2400" dirty="0" smtClean="0"/>
              <a:t>		</a:t>
            </a:r>
            <a:r>
              <a:rPr lang="sv-SE" sz="2000" b="1" dirty="0" smtClean="0"/>
              <a:t>12-14 hp	15-17 hp 	18+ hp</a:t>
            </a:r>
          </a:p>
          <a:p>
            <a:pPr marL="457200" indent="-457200">
              <a:buFont typeface="+mj-lt"/>
              <a:buAutoNum type="arabicPeriod"/>
              <a:tabLst>
                <a:tab pos="1343025" algn="l"/>
                <a:tab pos="2957513" algn="l"/>
                <a:tab pos="4841875" algn="l"/>
                <a:tab pos="6280150" algn="l"/>
                <a:tab pos="7716838" algn="l"/>
              </a:tabLst>
            </a:pPr>
            <a:r>
              <a:rPr lang="sv-SE" sz="2400" b="1" dirty="0" smtClean="0"/>
              <a:t>Trumfstøtte</a:t>
            </a:r>
            <a:r>
              <a:rPr lang="sv-SE" sz="2400" dirty="0" smtClean="0"/>
              <a:t>	1Hj - 1Sp; 	2Sp	3Sp	4Sp</a:t>
            </a:r>
          </a:p>
          <a:p>
            <a:pPr marL="457200" indent="-457200">
              <a:buFont typeface="+mj-lt"/>
              <a:buAutoNum type="arabicPeriod"/>
              <a:tabLst>
                <a:tab pos="1343025" algn="l"/>
                <a:tab pos="2957513" algn="l"/>
                <a:tab pos="4841875" algn="l"/>
                <a:tab pos="6280150" algn="l"/>
                <a:tab pos="7716838" algn="l"/>
              </a:tabLst>
            </a:pPr>
            <a:r>
              <a:rPr lang="sv-SE" sz="2400" b="1" dirty="0" smtClean="0"/>
              <a:t>Tofargehånd</a:t>
            </a:r>
            <a:r>
              <a:rPr lang="sv-SE" sz="2400" dirty="0" smtClean="0"/>
              <a:t>	1Hj - 1Sp; 	2Kl	2Kl	3Kl</a:t>
            </a:r>
          </a:p>
          <a:p>
            <a:pPr marL="457200" indent="-457200">
              <a:buFont typeface="+mj-lt"/>
              <a:buAutoNum type="arabicPeriod"/>
              <a:tabLst>
                <a:tab pos="1343025" algn="l"/>
                <a:tab pos="2957513" algn="l"/>
                <a:tab pos="4841875" algn="l"/>
                <a:tab pos="6280150" algn="l"/>
                <a:tab pos="7716838" algn="l"/>
              </a:tabLst>
            </a:pPr>
            <a:r>
              <a:rPr lang="sv-SE" sz="2400" b="1" dirty="0" smtClean="0"/>
              <a:t>Enfargehånd</a:t>
            </a:r>
            <a:r>
              <a:rPr lang="sv-SE" sz="2400" dirty="0" smtClean="0"/>
              <a:t>	1Hj - 1Sp; 	2Hj	3Hj	4Hj</a:t>
            </a:r>
          </a:p>
          <a:p>
            <a:pPr marL="457200" indent="-457200">
              <a:buFont typeface="+mj-lt"/>
              <a:buAutoNum type="arabicPeriod"/>
              <a:tabLst>
                <a:tab pos="1343025" algn="l"/>
                <a:tab pos="2957513" algn="l"/>
                <a:tab pos="4841875" algn="l"/>
                <a:tab pos="6280150" algn="l"/>
                <a:tab pos="7716838" algn="l"/>
              </a:tabLst>
            </a:pPr>
            <a:r>
              <a:rPr lang="sv-SE" sz="2400" b="1" dirty="0" smtClean="0"/>
              <a:t>Balansert hånd</a:t>
            </a:r>
            <a:r>
              <a:rPr lang="sv-SE" sz="2400" dirty="0" smtClean="0"/>
              <a:t>	1Hj - 1Sp; 	1NT		2NT</a:t>
            </a:r>
          </a:p>
        </p:txBody>
      </p:sp>
    </p:spTree>
    <p:extLst>
      <p:ext uri="{BB962C8B-B14F-4D97-AF65-F5344CB8AC3E}">
        <p14:creationId xmlns:p14="http://schemas.microsoft.com/office/powerpoint/2010/main" val="3785414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18" grpId="0"/>
    </p:bldLst>
  </p:timing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4140</TotalTime>
  <Words>392</Words>
  <Application>Microsoft Office PowerPoint</Application>
  <PresentationFormat>A4 (210 x 297 mm)</PresentationFormat>
  <Paragraphs>153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9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8" baseType="lpstr">
      <vt:lpstr>MS PGothic</vt:lpstr>
      <vt:lpstr>Arial</vt:lpstr>
      <vt:lpstr>Arial Black</vt:lpstr>
      <vt:lpstr>Berlin Sans FB Demi</vt:lpstr>
      <vt:lpstr>Calibri</vt:lpstr>
      <vt:lpstr>Calibri Light</vt:lpstr>
      <vt:lpstr>Comic Sans MS</vt:lpstr>
      <vt:lpstr>Tahoma</vt:lpstr>
      <vt:lpstr>Wingdings</vt:lpstr>
      <vt:lpstr>Office-tema</vt:lpstr>
      <vt:lpstr>PowerPoint-presentasjon</vt:lpstr>
      <vt:lpstr>Svarhånden: 2-over-1</vt:lpstr>
      <vt:lpstr>Svarhåndens 2-over-1 melding</vt:lpstr>
      <vt:lpstr>Et eksempel på 2-over-1</vt:lpstr>
      <vt:lpstr>Svarhånden: 1NT-over-1</vt:lpstr>
      <vt:lpstr>Åpningshånd med to langfarger</vt:lpstr>
      <vt:lpstr>Åpningshånd med en langfarge</vt:lpstr>
      <vt:lpstr>Sammenfatning av leksjon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Janne</dc:creator>
  <cp:lastModifiedBy>Elisabeth Solum</cp:lastModifiedBy>
  <cp:revision>279</cp:revision>
  <cp:lastPrinted>2017-10-11T17:29:46Z</cp:lastPrinted>
  <dcterms:created xsi:type="dcterms:W3CDTF">2017-05-29T10:48:30Z</dcterms:created>
  <dcterms:modified xsi:type="dcterms:W3CDTF">2018-08-17T07:19:44Z</dcterms:modified>
</cp:coreProperties>
</file>