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5" r:id="rId1"/>
  </p:sldMasterIdLst>
  <p:notesMasterIdLst>
    <p:notesMasterId r:id="rId10"/>
  </p:notesMasterIdLst>
  <p:handoutMasterIdLst>
    <p:handoutMasterId r:id="rId11"/>
  </p:handoutMasterIdLst>
  <p:sldIdLst>
    <p:sldId id="257" r:id="rId2"/>
    <p:sldId id="281" r:id="rId3"/>
    <p:sldId id="283" r:id="rId4"/>
    <p:sldId id="284" r:id="rId5"/>
    <p:sldId id="287" r:id="rId6"/>
    <p:sldId id="285" r:id="rId7"/>
    <p:sldId id="286" r:id="rId8"/>
    <p:sldId id="262" r:id="rId9"/>
  </p:sldIdLst>
  <p:sldSz cx="9906000" cy="6858000" type="A4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FF99"/>
    <a:srgbClr val="03A600"/>
    <a:srgbClr val="FF9933"/>
    <a:srgbClr val="CC6600"/>
    <a:srgbClr val="0CB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3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0" y="60"/>
      </p:cViewPr>
      <p:guideLst>
        <p:guide orient="horz" pos="2160"/>
        <p:guide pos="312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F0290B62-E77B-4BCC-98DF-92F1F395F1C1}" type="datetimeFigureOut">
              <a:rPr lang="sv-SE" smtClean="0"/>
              <a:pPr/>
              <a:t>2018-08-17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DF7C7995-1D95-438D-ABFD-546A3A88981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4584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815" y="0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r">
              <a:defRPr sz="1200"/>
            </a:lvl1pPr>
          </a:lstStyle>
          <a:p>
            <a:fld id="{0A22FDB1-FA32-46E9-909C-E4625520D210}" type="datetimeFigureOut">
              <a:rPr lang="sv-SE" smtClean="0"/>
              <a:pPr/>
              <a:t>2018-08-17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43" tIns="45222" rIns="90443" bIns="45222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4" y="4777745"/>
            <a:ext cx="5437827" cy="3908064"/>
          </a:xfrm>
          <a:prstGeom prst="rect">
            <a:avLst/>
          </a:prstGeom>
        </p:spPr>
        <p:txBody>
          <a:bodyPr vert="horz" lIns="90443" tIns="45222" rIns="90443" bIns="45222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9677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815" y="9429677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r">
              <a:defRPr sz="1200"/>
            </a:lvl1pPr>
          </a:lstStyle>
          <a:p>
            <a:fld id="{73A71CA2-67C2-4ABA-BBFD-D5CEB1A5960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4449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 6"/>
          <p:cNvGrpSpPr/>
          <p:nvPr userDrawn="1"/>
        </p:nvGrpSpPr>
        <p:grpSpPr>
          <a:xfrm>
            <a:off x="1668000" y="1404000"/>
            <a:ext cx="6615000" cy="2538664"/>
            <a:chOff x="1287000" y="1404000"/>
            <a:chExt cx="6615000" cy="2538664"/>
          </a:xfrm>
        </p:grpSpPr>
        <p:sp>
          <p:nvSpPr>
            <p:cNvPr id="8" name="textruta 7"/>
            <p:cNvSpPr txBox="1"/>
            <p:nvPr/>
          </p:nvSpPr>
          <p:spPr>
            <a:xfrm>
              <a:off x="1287000" y="1404000"/>
              <a:ext cx="6615000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1500" dirty="0">
                  <a:latin typeface="Berlin Sans FB Demi" panose="020E0802020502020306" pitchFamily="34" charset="0"/>
                </a:rPr>
                <a:t>BRIDGE</a:t>
              </a:r>
              <a:endParaRPr lang="sv-SE" sz="8000" dirty="0">
                <a:latin typeface="Berlin Sans FB Demi" panose="020E0802020502020306" pitchFamily="34" charset="0"/>
              </a:endParaRPr>
            </a:p>
          </p:txBody>
        </p:sp>
        <p:sp>
          <p:nvSpPr>
            <p:cNvPr id="9" name="textruta 8"/>
            <p:cNvSpPr txBox="1"/>
            <p:nvPr/>
          </p:nvSpPr>
          <p:spPr>
            <a:xfrm>
              <a:off x="2031940" y="3204000"/>
              <a:ext cx="5125121" cy="73866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4200" dirty="0">
                  <a:solidFill>
                    <a:schemeClr val="bg1"/>
                  </a:solidFill>
                  <a:latin typeface="Berlin Sans FB Demi" panose="020E0802020502020306" pitchFamily="34" charset="0"/>
                </a:rPr>
                <a:t>THE #1 MIND SPORT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30489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0595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5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6577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4000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2018-08-17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775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Rektangel med rundade hörn 6"/>
          <p:cNvSpPr/>
          <p:nvPr userDrawn="1"/>
        </p:nvSpPr>
        <p:spPr>
          <a:xfrm>
            <a:off x="199875" y="189000"/>
            <a:ext cx="9506250" cy="6120000"/>
          </a:xfrm>
          <a:prstGeom prst="roundRect">
            <a:avLst>
              <a:gd name="adj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>
              <a:solidFill>
                <a:schemeClr val="bg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408000" y="6400802"/>
            <a:ext cx="1111587" cy="30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sv-SE" altLang="sv-SE" sz="1400" b="0" dirty="0">
                <a:latin typeface="+mn-lt"/>
              </a:rPr>
              <a:t>Lektion </a:t>
            </a:r>
            <a:r>
              <a:rPr lang="sv-SE" altLang="sv-SE" sz="1400" b="0" dirty="0" smtClean="0">
                <a:latin typeface="+mn-lt"/>
              </a:rPr>
              <a:t>4:</a:t>
            </a:r>
            <a:fld id="{780EAF18-22EA-4865-8736-E91E12192CD1}" type="slidenum">
              <a:rPr lang="sv-SE" altLang="sv-SE" sz="1400" b="0" smtClean="0">
                <a:latin typeface="+mn-lt"/>
              </a:rPr>
              <a:pPr>
                <a:defRPr/>
              </a:pPr>
              <a:t>‹#›</a:t>
            </a:fld>
            <a:endParaRPr lang="sv-SE" altLang="sv-SE" sz="800" b="0" dirty="0">
              <a:latin typeface="+mn-lt"/>
            </a:endParaRPr>
          </a:p>
        </p:txBody>
      </p:sp>
      <p:sp>
        <p:nvSpPr>
          <p:cNvPr id="10" name="textruta 9"/>
          <p:cNvSpPr txBox="1"/>
          <p:nvPr userDrawn="1"/>
        </p:nvSpPr>
        <p:spPr>
          <a:xfrm>
            <a:off x="2763215" y="6309000"/>
            <a:ext cx="416416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THE #1 MIND SPORT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528937" y="1854001"/>
            <a:ext cx="8975972" cy="4277963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Ø"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98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7" name="Rektangel med rundade hörn 6"/>
          <p:cNvSpPr/>
          <p:nvPr userDrawn="1"/>
        </p:nvSpPr>
        <p:spPr>
          <a:xfrm>
            <a:off x="199875" y="189000"/>
            <a:ext cx="9506250" cy="6120000"/>
          </a:xfrm>
          <a:prstGeom prst="roundRect">
            <a:avLst>
              <a:gd name="adj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>
              <a:solidFill>
                <a:schemeClr val="bg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408000" y="6400802"/>
            <a:ext cx="1111587" cy="30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sv-SE" altLang="sv-SE" sz="1400" b="0" dirty="0">
                <a:latin typeface="+mn-lt"/>
              </a:rPr>
              <a:t>Lektion </a:t>
            </a:r>
            <a:r>
              <a:rPr lang="sv-SE" altLang="sv-SE" sz="1400" b="0" dirty="0" smtClean="0">
                <a:latin typeface="+mn-lt"/>
              </a:rPr>
              <a:t>4:</a:t>
            </a:r>
            <a:fld id="{780EAF18-22EA-4865-8736-E91E12192CD1}" type="slidenum">
              <a:rPr lang="sv-SE" altLang="sv-SE" sz="1400" b="0" smtClean="0">
                <a:latin typeface="+mn-lt"/>
              </a:rPr>
              <a:pPr>
                <a:defRPr/>
              </a:pPr>
              <a:t>‹#›</a:t>
            </a:fld>
            <a:endParaRPr lang="sv-SE" altLang="sv-SE" sz="800" b="0" dirty="0">
              <a:latin typeface="+mn-lt"/>
            </a:endParaRPr>
          </a:p>
        </p:txBody>
      </p:sp>
      <p:sp>
        <p:nvSpPr>
          <p:cNvPr id="10" name="textruta 9"/>
          <p:cNvSpPr txBox="1"/>
          <p:nvPr userDrawn="1"/>
        </p:nvSpPr>
        <p:spPr>
          <a:xfrm>
            <a:off x="2763215" y="6309000"/>
            <a:ext cx="416416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THE #1 MIND SPORT</a:t>
            </a:r>
          </a:p>
        </p:txBody>
      </p:sp>
    </p:spTree>
    <p:extLst>
      <p:ext uri="{BB962C8B-B14F-4D97-AF65-F5344CB8AC3E}">
        <p14:creationId xmlns:p14="http://schemas.microsoft.com/office/powerpoint/2010/main" val="2648997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9087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0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2979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2018-08-17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2488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2018-08-17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2913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2018-08-17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0312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0954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8D90E-A4D4-46F5-A7CD-6C21E29186FD}" type="datetimeFigureOut">
              <a:rPr lang="sv-SE" smtClean="0"/>
              <a:pPr/>
              <a:t>2018-08-17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11"/>
          <a:stretch/>
        </p:blipFill>
        <p:spPr>
          <a:xfrm>
            <a:off x="-1" y="0"/>
            <a:ext cx="9916007" cy="6858000"/>
          </a:xfrm>
          <a:prstGeom prst="rect">
            <a:avLst/>
          </a:prstGeom>
        </p:spPr>
      </p:pic>
      <p:pic>
        <p:nvPicPr>
          <p:cNvPr id="9" name="Bildobjekt 3" descr="SvenskBridge_CMYK.eps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313"/>
          <a:stretch>
            <a:fillRect/>
          </a:stretch>
        </p:blipFill>
        <p:spPr bwMode="auto">
          <a:xfrm>
            <a:off x="9123962" y="6354000"/>
            <a:ext cx="554038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698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8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84" r:id="rId14"/>
    <p:sldLayoutId id="2147483699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4294967295"/>
          </p:nvPr>
        </p:nvSpPr>
        <p:spPr>
          <a:xfrm>
            <a:off x="2139781" y="4262816"/>
            <a:ext cx="5592866" cy="99031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v-SE" dirty="0" smtClean="0">
                <a:latin typeface="Arial Black" panose="020B0A04020102020204" pitchFamily="34" charset="0"/>
              </a:rPr>
              <a:t>Andre grandmeldinger</a:t>
            </a:r>
          </a:p>
          <a:p>
            <a:pPr marL="0" indent="0" algn="ctr">
              <a:buNone/>
            </a:pPr>
            <a:r>
              <a:rPr lang="sv-SE" dirty="0" smtClean="0">
                <a:latin typeface="Arial Black" panose="020B0A04020102020204" pitchFamily="34" charset="0"/>
              </a:rPr>
              <a:t>Innmeldinger</a:t>
            </a:r>
            <a:endParaRPr lang="sv-SE" dirty="0">
              <a:latin typeface="Arial Black" panose="020B0A04020102020204" pitchFamily="34" charset="0"/>
            </a:endParaRPr>
          </a:p>
        </p:txBody>
      </p:sp>
      <p:sp>
        <p:nvSpPr>
          <p:cNvPr id="4" name="Underrubrik 2"/>
          <p:cNvSpPr txBox="1">
            <a:spLocks/>
          </p:cNvSpPr>
          <p:nvPr/>
        </p:nvSpPr>
        <p:spPr>
          <a:xfrm>
            <a:off x="138001" y="6398150"/>
            <a:ext cx="1665000" cy="4058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v-SE" sz="1800" dirty="0" smtClean="0">
                <a:latin typeface="Arial Black" pitchFamily="34" charset="0"/>
              </a:rPr>
              <a:t>Leksjon 4</a:t>
            </a:r>
            <a:endParaRPr lang="sv-SE" sz="18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72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60" y="1817381"/>
            <a:ext cx="4520898" cy="4202847"/>
          </a:xfrm>
          <a:prstGeom prst="rect">
            <a:avLst/>
          </a:prstGeom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D456DC99-E85C-45B2-8096-A9A47DCB6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846" y="209831"/>
            <a:ext cx="8543925" cy="702211"/>
          </a:xfrm>
        </p:spPr>
        <p:txBody>
          <a:bodyPr>
            <a:normAutofit/>
          </a:bodyPr>
          <a:lstStyle/>
          <a:p>
            <a:r>
              <a:rPr lang="sv-SE" sz="4000" b="1" dirty="0" smtClean="0"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Andre balanserte hender</a:t>
            </a:r>
            <a:endParaRPr lang="sv-SE" sz="4000" b="1" dirty="0">
              <a:latin typeface="Arial Black" panose="020B0A04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3" name="Grupp 12"/>
          <p:cNvGrpSpPr/>
          <p:nvPr/>
        </p:nvGrpSpPr>
        <p:grpSpPr>
          <a:xfrm>
            <a:off x="4214200" y="1942753"/>
            <a:ext cx="5173070" cy="461665"/>
            <a:chOff x="4875254" y="1917682"/>
            <a:chExt cx="4609315" cy="461665"/>
          </a:xfrm>
        </p:grpSpPr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DE450D8B-8E5C-468D-81FB-EDCA9A20B8C1}"/>
                </a:ext>
              </a:extLst>
            </p:cNvPr>
            <p:cNvSpPr txBox="1"/>
            <p:nvPr/>
          </p:nvSpPr>
          <p:spPr>
            <a:xfrm>
              <a:off x="4875254" y="1917682"/>
              <a:ext cx="36730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400" dirty="0" smtClean="0"/>
                <a:t>Åpningshåndens </a:t>
              </a:r>
              <a:r>
                <a:rPr lang="sv-SE" sz="2400" dirty="0" smtClean="0"/>
                <a:t>første </a:t>
              </a:r>
              <a:r>
                <a:rPr lang="sv-SE" sz="2400" dirty="0" smtClean="0"/>
                <a:t>melding</a:t>
              </a:r>
              <a:endParaRPr lang="sv-SE" sz="2400" dirty="0"/>
            </a:p>
          </p:txBody>
        </p:sp>
        <p:grpSp>
          <p:nvGrpSpPr>
            <p:cNvPr id="15" name="Grupp 14"/>
            <p:cNvGrpSpPr/>
            <p:nvPr/>
          </p:nvGrpSpPr>
          <p:grpSpPr>
            <a:xfrm>
              <a:off x="8717901" y="1954071"/>
              <a:ext cx="766668" cy="420445"/>
              <a:chOff x="7691532" y="739488"/>
              <a:chExt cx="766668" cy="420445"/>
            </a:xfrm>
          </p:grpSpPr>
          <p:sp>
            <p:nvSpPr>
              <p:cNvPr id="16" name="Rektangel med rundade hörn 46">
                <a:extLst>
                  <a:ext uri="{FF2B5EF4-FFF2-40B4-BE49-F238E27FC236}">
                    <a16:creationId xmlns:a16="http://schemas.microsoft.com/office/drawing/2014/main" id="{6798C1D6-62AE-4ED3-86A4-B1FD5C4CBC39}"/>
                  </a:ext>
                </a:extLst>
              </p:cNvPr>
              <p:cNvSpPr/>
              <p:nvPr/>
            </p:nvSpPr>
            <p:spPr>
              <a:xfrm>
                <a:off x="7691532" y="739488"/>
                <a:ext cx="766668" cy="420445"/>
              </a:xfrm>
              <a:prstGeom prst="roundRect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1</a:t>
                </a:r>
              </a:p>
            </p:txBody>
          </p:sp>
          <p:sp>
            <p:nvSpPr>
              <p:cNvPr id="17" name="Freeform 21">
                <a:extLst>
                  <a:ext uri="{FF2B5EF4-FFF2-40B4-BE49-F238E27FC236}">
                    <a16:creationId xmlns:a16="http://schemas.microsoft.com/office/drawing/2014/main" id="{1535FB28-4CF4-4DCF-9CB9-3BE494ED959D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8089474" y="844424"/>
                <a:ext cx="216325" cy="220766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</p:grpSp>
      <p:sp>
        <p:nvSpPr>
          <p:cNvPr id="8" name="textruta 7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5013802" y="3480064"/>
            <a:ext cx="4493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viser åpningshåndens gjenmelding</a:t>
            </a:r>
            <a:endParaRPr lang="sv-SE" sz="2400" dirty="0"/>
          </a:p>
        </p:txBody>
      </p:sp>
      <p:grpSp>
        <p:nvGrpSpPr>
          <p:cNvPr id="2" name="Grupp 1"/>
          <p:cNvGrpSpPr/>
          <p:nvPr/>
        </p:nvGrpSpPr>
        <p:grpSpPr>
          <a:xfrm>
            <a:off x="4437562" y="2721620"/>
            <a:ext cx="4949707" cy="469171"/>
            <a:chOff x="4783266" y="2592312"/>
            <a:chExt cx="3978414" cy="469171"/>
          </a:xfrm>
        </p:grpSpPr>
        <p:sp>
          <p:nvSpPr>
            <p:cNvPr id="7" name="textruta 6">
              <a:extLst>
                <a:ext uri="{FF2B5EF4-FFF2-40B4-BE49-F238E27FC236}">
                  <a16:creationId xmlns:a16="http://schemas.microsoft.com/office/drawing/2014/main" id="{DE450D8B-8E5C-468D-81FB-EDCA9A20B8C1}"/>
                </a:ext>
              </a:extLst>
            </p:cNvPr>
            <p:cNvSpPr txBox="1"/>
            <p:nvPr/>
          </p:nvSpPr>
          <p:spPr>
            <a:xfrm>
              <a:off x="4783266" y="2592312"/>
              <a:ext cx="28222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400" dirty="0" smtClean="0"/>
                <a:t>Etter svarhåndens melding</a:t>
              </a:r>
              <a:endParaRPr lang="sv-SE" sz="2400" dirty="0"/>
            </a:p>
          </p:txBody>
        </p:sp>
        <p:grpSp>
          <p:nvGrpSpPr>
            <p:cNvPr id="23" name="Grupp 22"/>
            <p:cNvGrpSpPr/>
            <p:nvPr/>
          </p:nvGrpSpPr>
          <p:grpSpPr>
            <a:xfrm>
              <a:off x="7979461" y="2638462"/>
              <a:ext cx="782219" cy="423021"/>
              <a:chOff x="6304381" y="3794233"/>
              <a:chExt cx="782219" cy="423021"/>
            </a:xfrm>
          </p:grpSpPr>
          <p:sp>
            <p:nvSpPr>
              <p:cNvPr id="24" name="Rektangel med rundade hörn 46">
                <a:extLst>
                  <a:ext uri="{FF2B5EF4-FFF2-40B4-BE49-F238E27FC236}">
                    <a16:creationId xmlns:a16="http://schemas.microsoft.com/office/drawing/2014/main" id="{6798C1D6-62AE-4ED3-86A4-B1FD5C4CBC39}"/>
                  </a:ext>
                </a:extLst>
              </p:cNvPr>
              <p:cNvSpPr/>
              <p:nvPr/>
            </p:nvSpPr>
            <p:spPr>
              <a:xfrm>
                <a:off x="6304381" y="3794233"/>
                <a:ext cx="782219" cy="423021"/>
              </a:xfrm>
              <a:prstGeom prst="roundRect">
                <a:avLst/>
              </a:prstGeom>
              <a:ln w="38100">
                <a:solidFill>
                  <a:srgbClr val="03A6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002060"/>
                    </a:solidFill>
                    <a:latin typeface="Arial Black" panose="020B0A04020102020204" pitchFamily="34" charset="0"/>
                  </a:rPr>
                  <a:t>1</a:t>
                </a:r>
              </a:p>
            </p:txBody>
          </p:sp>
          <p:sp>
            <p:nvSpPr>
              <p:cNvPr id="25" name="Freeform 20" descr="90 %">
                <a:extLst>
                  <a:ext uri="{FF2B5EF4-FFF2-40B4-BE49-F238E27FC236}">
                    <a16:creationId xmlns:a16="http://schemas.microsoft.com/office/drawing/2014/main" id="{44F978CB-A69D-490A-B68C-EA40D3B618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02832" y="3894053"/>
                <a:ext cx="210037" cy="218341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</p:grpSp>
      <p:sp>
        <p:nvSpPr>
          <p:cNvPr id="18" name="textruta 17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1161386" y="5816456"/>
            <a:ext cx="27526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b="1" dirty="0" smtClean="0">
                <a:solidFill>
                  <a:srgbClr val="002060"/>
                </a:solidFill>
              </a:rPr>
              <a:t>Balansert hånd</a:t>
            </a:r>
            <a:endParaRPr lang="sv-SE" sz="3200" b="1" dirty="0">
              <a:solidFill>
                <a:srgbClr val="002060"/>
              </a:solidFill>
            </a:endParaRPr>
          </a:p>
        </p:txBody>
      </p:sp>
      <p:sp>
        <p:nvSpPr>
          <p:cNvPr id="26" name="textruta 25"/>
          <p:cNvSpPr txBox="1"/>
          <p:nvPr/>
        </p:nvSpPr>
        <p:spPr>
          <a:xfrm>
            <a:off x="964707" y="1116804"/>
            <a:ext cx="21355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Åpningshånd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1" name="Grupp 10"/>
          <p:cNvGrpSpPr/>
          <p:nvPr/>
        </p:nvGrpSpPr>
        <p:grpSpPr>
          <a:xfrm>
            <a:off x="5755392" y="5106522"/>
            <a:ext cx="2319229" cy="476723"/>
            <a:chOff x="6182903" y="5332153"/>
            <a:chExt cx="2319229" cy="476723"/>
          </a:xfrm>
        </p:grpSpPr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DE450D8B-8E5C-468D-81FB-EDCA9A20B8C1}"/>
                </a:ext>
              </a:extLst>
            </p:cNvPr>
            <p:cNvSpPr txBox="1"/>
            <p:nvPr/>
          </p:nvSpPr>
          <p:spPr>
            <a:xfrm>
              <a:off x="7208188" y="5339682"/>
              <a:ext cx="12939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400" dirty="0" smtClean="0"/>
                <a:t>18-19 hp</a:t>
              </a:r>
              <a:endParaRPr lang="sv-SE" sz="2400" dirty="0"/>
            </a:p>
          </p:txBody>
        </p:sp>
        <p:sp>
          <p:nvSpPr>
            <p:cNvPr id="27" name="Rektangel med rundade hörn 44">
              <a:extLst>
                <a:ext uri="{FF2B5EF4-FFF2-40B4-BE49-F238E27FC236}">
                  <a16:creationId xmlns:a16="http://schemas.microsoft.com/office/drawing/2014/main" id="{E3C113E2-A58E-49BE-A205-CB27B6E54169}"/>
                </a:ext>
              </a:extLst>
            </p:cNvPr>
            <p:cNvSpPr/>
            <p:nvPr/>
          </p:nvSpPr>
          <p:spPr>
            <a:xfrm>
              <a:off x="6182903" y="5332153"/>
              <a:ext cx="920630" cy="476723"/>
            </a:xfrm>
            <a:prstGeom prst="roundRect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algn="ctr"/>
              <a:r>
                <a:rPr lang="sv-SE" sz="2400" b="1" dirty="0">
                  <a:latin typeface="Arial Black" panose="020B0A04020102020204" pitchFamily="34" charset="0"/>
                </a:rPr>
                <a:t>2NT</a:t>
              </a:r>
              <a:endParaRPr lang="sv-SE" sz="2000" b="1" dirty="0">
                <a:latin typeface="Arial Black" panose="020B0A04020102020204" pitchFamily="34" charset="0"/>
              </a:endParaRPr>
            </a:p>
          </p:txBody>
        </p:sp>
      </p:grpSp>
      <p:grpSp>
        <p:nvGrpSpPr>
          <p:cNvPr id="4" name="Grupp 3"/>
          <p:cNvGrpSpPr/>
          <p:nvPr/>
        </p:nvGrpSpPr>
        <p:grpSpPr>
          <a:xfrm>
            <a:off x="5748220" y="4447959"/>
            <a:ext cx="2388548" cy="476723"/>
            <a:chOff x="6163853" y="4661709"/>
            <a:chExt cx="2388548" cy="476723"/>
          </a:xfrm>
        </p:grpSpPr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DE450D8B-8E5C-468D-81FB-EDCA9A20B8C1}"/>
                </a:ext>
              </a:extLst>
            </p:cNvPr>
            <p:cNvSpPr txBox="1"/>
            <p:nvPr/>
          </p:nvSpPr>
          <p:spPr>
            <a:xfrm>
              <a:off x="7189527" y="4669238"/>
              <a:ext cx="13628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400" dirty="0" smtClean="0"/>
                <a:t>12-14 hp </a:t>
              </a:r>
              <a:endParaRPr lang="sv-SE" sz="2400" dirty="0"/>
            </a:p>
          </p:txBody>
        </p:sp>
        <p:sp>
          <p:nvSpPr>
            <p:cNvPr id="28" name="Rektangel med rundade hörn 44">
              <a:extLst>
                <a:ext uri="{FF2B5EF4-FFF2-40B4-BE49-F238E27FC236}">
                  <a16:creationId xmlns:a16="http://schemas.microsoft.com/office/drawing/2014/main" id="{E3C113E2-A58E-49BE-A205-CB27B6E54169}"/>
                </a:ext>
              </a:extLst>
            </p:cNvPr>
            <p:cNvSpPr/>
            <p:nvPr/>
          </p:nvSpPr>
          <p:spPr>
            <a:xfrm>
              <a:off x="6163853" y="4661709"/>
              <a:ext cx="920630" cy="476723"/>
            </a:xfrm>
            <a:prstGeom prst="roundRect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algn="ctr"/>
              <a:r>
                <a:rPr lang="sv-SE" sz="2400" b="1" dirty="0">
                  <a:latin typeface="Arial Black" panose="020B0A04020102020204" pitchFamily="34" charset="0"/>
                </a:rPr>
                <a:t>1</a:t>
              </a:r>
              <a:r>
                <a:rPr lang="sv-SE" sz="2400" b="1" dirty="0" smtClean="0">
                  <a:latin typeface="Arial Black" panose="020B0A04020102020204" pitchFamily="34" charset="0"/>
                </a:rPr>
                <a:t>NT</a:t>
              </a:r>
              <a:endParaRPr lang="sv-SE" sz="2000" b="1" dirty="0"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4217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>
            <a:extLst>
              <a:ext uri="{FF2B5EF4-FFF2-40B4-BE49-F238E27FC236}">
                <a16:creationId xmlns:a16="http://schemas.microsoft.com/office/drawing/2014/main" id="{F92B0D22-6050-4072-98C9-3FF97776C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745" y="270537"/>
            <a:ext cx="8929494" cy="640275"/>
          </a:xfrm>
        </p:spPr>
        <p:txBody>
          <a:bodyPr>
            <a:normAutofit fontScale="90000"/>
          </a:bodyPr>
          <a:lstStyle/>
          <a:p>
            <a:r>
              <a:rPr lang="sv-SE" b="1" dirty="0" smtClean="0">
                <a:latin typeface="Arial Black" panose="020B0A04020102020204" pitchFamily="34" charset="0"/>
              </a:rPr>
              <a:t>Et eksempel</a:t>
            </a:r>
            <a:endParaRPr lang="sv-SE" b="1" dirty="0">
              <a:latin typeface="Arial Black" panose="020B0A04020102020204" pitchFamily="34" charset="0"/>
            </a:endParaRPr>
          </a:p>
        </p:txBody>
      </p:sp>
      <p:grpSp>
        <p:nvGrpSpPr>
          <p:cNvPr id="6" name="Grupp 10"/>
          <p:cNvGrpSpPr>
            <a:grpSpLocks/>
          </p:cNvGrpSpPr>
          <p:nvPr/>
        </p:nvGrpSpPr>
        <p:grpSpPr bwMode="auto">
          <a:xfrm>
            <a:off x="1646879" y="1868656"/>
            <a:ext cx="1494456" cy="1570303"/>
            <a:chOff x="1208584" y="1916832"/>
            <a:chExt cx="1494129" cy="1570568"/>
          </a:xfrm>
        </p:grpSpPr>
        <p:sp>
          <p:nvSpPr>
            <p:cNvPr id="7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222824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A94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KQJ32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A9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982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8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9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1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2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grpSp>
        <p:nvGrpSpPr>
          <p:cNvPr id="13" name="Grupp 10"/>
          <p:cNvGrpSpPr>
            <a:grpSpLocks/>
          </p:cNvGrpSpPr>
          <p:nvPr/>
        </p:nvGrpSpPr>
        <p:grpSpPr bwMode="auto">
          <a:xfrm>
            <a:off x="6371279" y="1868656"/>
            <a:ext cx="1334155" cy="1570303"/>
            <a:chOff x="1208584" y="1916832"/>
            <a:chExt cx="1333863" cy="1570568"/>
          </a:xfrm>
        </p:grpSpPr>
        <p:sp>
          <p:nvSpPr>
            <p:cNvPr id="14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062558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KJ82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T4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QJT6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AQ7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15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16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7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8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9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sp>
        <p:nvSpPr>
          <p:cNvPr id="20" name="textruta 19"/>
          <p:cNvSpPr txBox="1"/>
          <p:nvPr/>
        </p:nvSpPr>
        <p:spPr>
          <a:xfrm>
            <a:off x="1115627" y="1236876"/>
            <a:ext cx="21355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Åpningshånd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textruta 20"/>
          <p:cNvSpPr txBox="1"/>
          <p:nvPr/>
        </p:nvSpPr>
        <p:spPr>
          <a:xfrm>
            <a:off x="6168646" y="1236876"/>
            <a:ext cx="1576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Svarhånd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Platshållare för innehåll 2">
            <a:extLst>
              <a:ext uri="{FF2B5EF4-FFF2-40B4-BE49-F238E27FC236}">
                <a16:creationId xmlns:a16="http://schemas.microsoft.com/office/drawing/2014/main" id="{2C687CE5-A1B8-481D-B443-25D946844A5E}"/>
              </a:ext>
            </a:extLst>
          </p:cNvPr>
          <p:cNvSpPr txBox="1">
            <a:spLocks/>
          </p:cNvSpPr>
          <p:nvPr/>
        </p:nvSpPr>
        <p:spPr>
          <a:xfrm>
            <a:off x="3402112" y="5454400"/>
            <a:ext cx="1042227" cy="578301"/>
          </a:xfrm>
          <a:prstGeom prst="rect">
            <a:avLst/>
          </a:prstGeom>
          <a:solidFill>
            <a:srgbClr val="0CB303"/>
          </a:solidFill>
          <a:ln>
            <a:solidFill>
              <a:srgbClr val="0CB303"/>
            </a:solidFill>
          </a:ln>
        </p:spPr>
        <p:txBody>
          <a:bodyPr vert="horz" lIns="91440" tIns="108000" rIns="91440" bIns="45720" rtlCol="0" anchor="ctr" anchorCtr="1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3600" b="1" dirty="0">
                <a:solidFill>
                  <a:schemeClr val="bg1"/>
                </a:solidFill>
                <a:latin typeface="Arial Black" panose="020B0A04020102020204" pitchFamily="34" charset="0"/>
              </a:rPr>
              <a:t>Pass</a:t>
            </a:r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665018" y="3846601"/>
            <a:ext cx="2584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400"/>
              </a:lnSpc>
            </a:pPr>
            <a:r>
              <a:rPr lang="sv-SE" sz="2400" dirty="0" smtClean="0"/>
              <a:t>5+ hjerter, 12+ hp</a:t>
            </a:r>
            <a:endParaRPr lang="sv-SE" sz="2400" dirty="0"/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5892145" y="3686797"/>
            <a:ext cx="37845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sv-SE" sz="2400" dirty="0" smtClean="0"/>
              <a:t>Ikke 3-korts trumfstøtte, </a:t>
            </a:r>
          </a:p>
          <a:p>
            <a:pPr>
              <a:lnSpc>
                <a:spcPts val="2400"/>
              </a:lnSpc>
            </a:pPr>
            <a:r>
              <a:rPr lang="sv-SE" sz="2400" dirty="0" smtClean="0"/>
              <a:t>6+ hp, meld den </a:t>
            </a:r>
            <a:r>
              <a:rPr lang="sv-SE" sz="2400" b="1" dirty="0" smtClean="0"/>
              <a:t>nærmeste </a:t>
            </a:r>
            <a:r>
              <a:rPr lang="sv-SE" sz="2400" b="1" dirty="0" smtClean="0"/>
              <a:t>4-korts </a:t>
            </a:r>
            <a:r>
              <a:rPr lang="sv-SE" sz="2400" dirty="0" smtClean="0"/>
              <a:t>fargen</a:t>
            </a:r>
            <a:endParaRPr lang="sv-SE" sz="2400" dirty="0"/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229337" y="4581373"/>
            <a:ext cx="3019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sv-SE" sz="2400" dirty="0"/>
              <a:t>I</a:t>
            </a:r>
            <a:r>
              <a:rPr lang="sv-SE" sz="2400" dirty="0" smtClean="0"/>
              <a:t>kke 4-korts trumf-støtte, balansert hånd, 12-14 hp</a:t>
            </a:r>
            <a:endParaRPr lang="sv-SE" sz="2400" dirty="0"/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5892145" y="4699802"/>
            <a:ext cx="3261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sv-SE" sz="2400" dirty="0" smtClean="0"/>
              <a:t>Styrke finnes for utgang</a:t>
            </a:r>
            <a:endParaRPr lang="sv-SE" sz="2400" dirty="0"/>
          </a:p>
        </p:txBody>
      </p:sp>
      <p:grpSp>
        <p:nvGrpSpPr>
          <p:cNvPr id="39" name="Grupp 38"/>
          <p:cNvGrpSpPr/>
          <p:nvPr/>
        </p:nvGrpSpPr>
        <p:grpSpPr>
          <a:xfrm>
            <a:off x="3357325" y="3744809"/>
            <a:ext cx="1054360" cy="582385"/>
            <a:chOff x="7691532" y="731021"/>
            <a:chExt cx="1054360" cy="582385"/>
          </a:xfrm>
        </p:grpSpPr>
        <p:sp>
          <p:nvSpPr>
            <p:cNvPr id="40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7691532" y="731021"/>
              <a:ext cx="1054360" cy="582385"/>
            </a:xfrm>
            <a:prstGeom prst="roundRect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marL="93663"/>
              <a:r>
                <a:rPr lang="sv-SE" sz="3400" b="1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41" name="Freeform 21">
              <a:extLst>
                <a:ext uri="{FF2B5EF4-FFF2-40B4-BE49-F238E27FC236}">
                  <a16:creationId xmlns:a16="http://schemas.microsoft.com/office/drawing/2014/main" id="{1535FB28-4CF4-4DCF-9CB9-3BE494ED959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8241875" y="856278"/>
              <a:ext cx="304041" cy="310284"/>
            </a:xfrm>
            <a:custGeom>
              <a:avLst/>
              <a:gdLst>
                <a:gd name="T0" fmla="*/ 2147483646 w 159"/>
                <a:gd name="T1" fmla="*/ 2147483646 h 182"/>
                <a:gd name="T2" fmla="*/ 2147483646 w 159"/>
                <a:gd name="T3" fmla="*/ 2147483646 h 182"/>
                <a:gd name="T4" fmla="*/ 2147483646 w 159"/>
                <a:gd name="T5" fmla="*/ 2147483646 h 182"/>
                <a:gd name="T6" fmla="*/ 2147483646 w 159"/>
                <a:gd name="T7" fmla="*/ 2147483646 h 182"/>
                <a:gd name="T8" fmla="*/ 2147483646 w 159"/>
                <a:gd name="T9" fmla="*/ 2147483646 h 182"/>
                <a:gd name="T10" fmla="*/ 2147483646 w 159"/>
                <a:gd name="T11" fmla="*/ 2147483646 h 182"/>
                <a:gd name="T12" fmla="*/ 2147483646 w 159"/>
                <a:gd name="T13" fmla="*/ 2147483646 h 182"/>
                <a:gd name="T14" fmla="*/ 2147483646 w 159"/>
                <a:gd name="T15" fmla="*/ 2147483646 h 182"/>
                <a:gd name="T16" fmla="*/ 2147483646 w 159"/>
                <a:gd name="T17" fmla="*/ 2147483646 h 182"/>
                <a:gd name="T18" fmla="*/ 2147483646 w 159"/>
                <a:gd name="T19" fmla="*/ 2147483646 h 182"/>
                <a:gd name="T20" fmla="*/ 2147483646 w 159"/>
                <a:gd name="T21" fmla="*/ 2147483646 h 182"/>
                <a:gd name="T22" fmla="*/ 2147483646 w 159"/>
                <a:gd name="T23" fmla="*/ 2147483646 h 182"/>
                <a:gd name="T24" fmla="*/ 2147483646 w 159"/>
                <a:gd name="T25" fmla="*/ 2147483646 h 182"/>
                <a:gd name="T26" fmla="*/ 2147483646 w 159"/>
                <a:gd name="T27" fmla="*/ 2147483646 h 182"/>
                <a:gd name="T28" fmla="*/ 2147483646 w 159"/>
                <a:gd name="T29" fmla="*/ 0 h 182"/>
                <a:gd name="T30" fmla="*/ 2147483646 w 159"/>
                <a:gd name="T31" fmla="*/ 0 h 182"/>
                <a:gd name="T32" fmla="*/ 2147483646 w 159"/>
                <a:gd name="T33" fmla="*/ 2147483646 h 182"/>
                <a:gd name="T34" fmla="*/ 2147483646 w 159"/>
                <a:gd name="T35" fmla="*/ 2147483646 h 182"/>
                <a:gd name="T36" fmla="*/ 2147483646 w 159"/>
                <a:gd name="T37" fmla="*/ 2147483646 h 182"/>
                <a:gd name="T38" fmla="*/ 2147483646 w 159"/>
                <a:gd name="T39" fmla="*/ 2147483646 h 182"/>
                <a:gd name="T40" fmla="*/ 2147483646 w 159"/>
                <a:gd name="T41" fmla="*/ 2147483646 h 182"/>
                <a:gd name="T42" fmla="*/ 2147483646 w 159"/>
                <a:gd name="T43" fmla="*/ 2147483646 h 182"/>
                <a:gd name="T44" fmla="*/ 2147483646 w 159"/>
                <a:gd name="T45" fmla="*/ 2147483646 h 182"/>
                <a:gd name="T46" fmla="*/ 2147483646 w 159"/>
                <a:gd name="T47" fmla="*/ 2147483646 h 182"/>
                <a:gd name="T48" fmla="*/ 2147483646 w 159"/>
                <a:gd name="T49" fmla="*/ 2147483646 h 182"/>
                <a:gd name="T50" fmla="*/ 2147483646 w 159"/>
                <a:gd name="T51" fmla="*/ 2147483646 h 182"/>
                <a:gd name="T52" fmla="*/ 2147483646 w 159"/>
                <a:gd name="T53" fmla="*/ 2147483646 h 182"/>
                <a:gd name="T54" fmla="*/ 2147483646 w 159"/>
                <a:gd name="T55" fmla="*/ 2147483646 h 182"/>
                <a:gd name="T56" fmla="*/ 2147483646 w 159"/>
                <a:gd name="T57" fmla="*/ 2147483646 h 182"/>
                <a:gd name="T58" fmla="*/ 2147483646 w 159"/>
                <a:gd name="T59" fmla="*/ 2147483646 h 182"/>
                <a:gd name="T60" fmla="*/ 2147483646 w 159"/>
                <a:gd name="T61" fmla="*/ 0 h 182"/>
                <a:gd name="T62" fmla="*/ 2147483646 w 159"/>
                <a:gd name="T63" fmla="*/ 0 h 182"/>
                <a:gd name="T64" fmla="*/ 2147483646 w 159"/>
                <a:gd name="T65" fmla="*/ 2147483646 h 182"/>
                <a:gd name="T66" fmla="*/ 2147483646 w 159"/>
                <a:gd name="T67" fmla="*/ 2147483646 h 182"/>
                <a:gd name="T68" fmla="*/ 2147483646 w 159"/>
                <a:gd name="T69" fmla="*/ 2147483646 h 182"/>
                <a:gd name="T70" fmla="*/ 2147483646 w 159"/>
                <a:gd name="T71" fmla="*/ 2147483646 h 182"/>
                <a:gd name="T72" fmla="*/ 2147483646 w 159"/>
                <a:gd name="T73" fmla="*/ 2147483646 h 182"/>
                <a:gd name="T74" fmla="*/ 0 w 159"/>
                <a:gd name="T75" fmla="*/ 2147483646 h 182"/>
                <a:gd name="T76" fmla="*/ 2147483646 w 159"/>
                <a:gd name="T77" fmla="*/ 2147483646 h 182"/>
                <a:gd name="T78" fmla="*/ 2147483646 w 159"/>
                <a:gd name="T79" fmla="*/ 2147483646 h 182"/>
                <a:gd name="T80" fmla="*/ 2147483646 w 159"/>
                <a:gd name="T81" fmla="*/ 2147483646 h 182"/>
                <a:gd name="T82" fmla="*/ 2147483646 w 159"/>
                <a:gd name="T83" fmla="*/ 2147483646 h 182"/>
                <a:gd name="T84" fmla="*/ 2147483646 w 159"/>
                <a:gd name="T85" fmla="*/ 2147483646 h 182"/>
                <a:gd name="T86" fmla="*/ 2147483646 w 159"/>
                <a:gd name="T87" fmla="*/ 2147483646 h 182"/>
                <a:gd name="T88" fmla="*/ 2147483646 w 159"/>
                <a:gd name="T89" fmla="*/ 2147483646 h 182"/>
                <a:gd name="T90" fmla="*/ 2147483646 w 159"/>
                <a:gd name="T91" fmla="*/ 2147483646 h 18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9"/>
                <a:gd name="T139" fmla="*/ 0 h 182"/>
                <a:gd name="T140" fmla="*/ 159 w 159"/>
                <a:gd name="T141" fmla="*/ 182 h 18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9" h="182">
                  <a:moveTo>
                    <a:pt x="80" y="181"/>
                  </a:moveTo>
                  <a:lnTo>
                    <a:pt x="111" y="135"/>
                  </a:lnTo>
                  <a:lnTo>
                    <a:pt x="109" y="135"/>
                  </a:lnTo>
                  <a:lnTo>
                    <a:pt x="132" y="107"/>
                  </a:lnTo>
                  <a:lnTo>
                    <a:pt x="151" y="75"/>
                  </a:lnTo>
                  <a:lnTo>
                    <a:pt x="151" y="76"/>
                  </a:lnTo>
                  <a:lnTo>
                    <a:pt x="156" y="62"/>
                  </a:lnTo>
                  <a:lnTo>
                    <a:pt x="158" y="45"/>
                  </a:lnTo>
                  <a:lnTo>
                    <a:pt x="158" y="41"/>
                  </a:lnTo>
                  <a:lnTo>
                    <a:pt x="157" y="38"/>
                  </a:lnTo>
                  <a:lnTo>
                    <a:pt x="156" y="30"/>
                  </a:lnTo>
                  <a:lnTo>
                    <a:pt x="151" y="14"/>
                  </a:lnTo>
                  <a:lnTo>
                    <a:pt x="145" y="8"/>
                  </a:lnTo>
                  <a:lnTo>
                    <a:pt x="138" y="4"/>
                  </a:lnTo>
                  <a:lnTo>
                    <a:pt x="122" y="0"/>
                  </a:lnTo>
                  <a:lnTo>
                    <a:pt x="119" y="0"/>
                  </a:lnTo>
                  <a:lnTo>
                    <a:pt x="115" y="1"/>
                  </a:lnTo>
                  <a:lnTo>
                    <a:pt x="107" y="3"/>
                  </a:lnTo>
                  <a:lnTo>
                    <a:pt x="100" y="8"/>
                  </a:lnTo>
                  <a:lnTo>
                    <a:pt x="94" y="14"/>
                  </a:lnTo>
                  <a:lnTo>
                    <a:pt x="95" y="14"/>
                  </a:lnTo>
                  <a:lnTo>
                    <a:pt x="87" y="35"/>
                  </a:lnTo>
                  <a:lnTo>
                    <a:pt x="84" y="41"/>
                  </a:lnTo>
                  <a:lnTo>
                    <a:pt x="79" y="43"/>
                  </a:lnTo>
                  <a:lnTo>
                    <a:pt x="74" y="41"/>
                  </a:lnTo>
                  <a:lnTo>
                    <a:pt x="71" y="35"/>
                  </a:lnTo>
                  <a:lnTo>
                    <a:pt x="62" y="14"/>
                  </a:lnTo>
                  <a:lnTo>
                    <a:pt x="63" y="14"/>
                  </a:lnTo>
                  <a:lnTo>
                    <a:pt x="57" y="8"/>
                  </a:lnTo>
                  <a:lnTo>
                    <a:pt x="51" y="4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7" y="1"/>
                  </a:lnTo>
                  <a:lnTo>
                    <a:pt x="20" y="3"/>
                  </a:lnTo>
                  <a:lnTo>
                    <a:pt x="13" y="8"/>
                  </a:lnTo>
                  <a:lnTo>
                    <a:pt x="7" y="14"/>
                  </a:lnTo>
                  <a:lnTo>
                    <a:pt x="2" y="30"/>
                  </a:lnTo>
                  <a:lnTo>
                    <a:pt x="0" y="45"/>
                  </a:lnTo>
                  <a:lnTo>
                    <a:pt x="1" y="61"/>
                  </a:lnTo>
                  <a:lnTo>
                    <a:pt x="7" y="76"/>
                  </a:lnTo>
                  <a:lnTo>
                    <a:pt x="6" y="75"/>
                  </a:lnTo>
                  <a:lnTo>
                    <a:pt x="26" y="106"/>
                  </a:lnTo>
                  <a:lnTo>
                    <a:pt x="48" y="135"/>
                  </a:lnTo>
                  <a:lnTo>
                    <a:pt x="47" y="135"/>
                  </a:lnTo>
                  <a:lnTo>
                    <a:pt x="78" y="181"/>
                  </a:lnTo>
                  <a:lnTo>
                    <a:pt x="80" y="181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42" name="Grupp 41"/>
          <p:cNvGrpSpPr/>
          <p:nvPr/>
        </p:nvGrpSpPr>
        <p:grpSpPr>
          <a:xfrm>
            <a:off x="4704283" y="3754143"/>
            <a:ext cx="1054360" cy="582385"/>
            <a:chOff x="6226627" y="3754143"/>
            <a:chExt cx="1054360" cy="582385"/>
          </a:xfrm>
        </p:grpSpPr>
        <p:sp>
          <p:nvSpPr>
            <p:cNvPr id="43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6226627" y="3754143"/>
              <a:ext cx="1054360" cy="582385"/>
            </a:xfrm>
            <a:prstGeom prst="roundRect">
              <a:avLst/>
            </a:prstGeom>
            <a:ln w="57150">
              <a:solidFill>
                <a:srgbClr val="03A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marL="93663"/>
              <a:r>
                <a:rPr lang="sv-SE" sz="3400" b="1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44" name="Freeform 20" descr="90 %">
              <a:extLst>
                <a:ext uri="{FF2B5EF4-FFF2-40B4-BE49-F238E27FC236}">
                  <a16:creationId xmlns:a16="http://schemas.microsoft.com/office/drawing/2014/main" id="{44F978CB-A69D-490A-B68C-EA40D3B61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4938" y="3869203"/>
              <a:ext cx="295203" cy="306874"/>
            </a:xfrm>
            <a:custGeom>
              <a:avLst/>
              <a:gdLst>
                <a:gd name="T0" fmla="*/ 2147483646 w 154"/>
                <a:gd name="T1" fmla="*/ 2147483646 h 180"/>
                <a:gd name="T2" fmla="*/ 2147483646 w 154"/>
                <a:gd name="T3" fmla="*/ 2147483646 h 180"/>
                <a:gd name="T4" fmla="*/ 2147483646 w 154"/>
                <a:gd name="T5" fmla="*/ 2147483646 h 180"/>
                <a:gd name="T6" fmla="*/ 2147483646 w 154"/>
                <a:gd name="T7" fmla="*/ 2147483646 h 180"/>
                <a:gd name="T8" fmla="*/ 2147483646 w 154"/>
                <a:gd name="T9" fmla="*/ 2147483646 h 180"/>
                <a:gd name="T10" fmla="*/ 2147483646 w 154"/>
                <a:gd name="T11" fmla="*/ 2147483646 h 180"/>
                <a:gd name="T12" fmla="*/ 2147483646 w 154"/>
                <a:gd name="T13" fmla="*/ 2147483646 h 180"/>
                <a:gd name="T14" fmla="*/ 2147483646 w 154"/>
                <a:gd name="T15" fmla="*/ 2147483646 h 180"/>
                <a:gd name="T16" fmla="*/ 2147483646 w 154"/>
                <a:gd name="T17" fmla="*/ 2147483646 h 180"/>
                <a:gd name="T18" fmla="*/ 2147483646 w 154"/>
                <a:gd name="T19" fmla="*/ 2147483646 h 180"/>
                <a:gd name="T20" fmla="*/ 2147483646 w 154"/>
                <a:gd name="T21" fmla="*/ 2147483646 h 180"/>
                <a:gd name="T22" fmla="*/ 2147483646 w 154"/>
                <a:gd name="T23" fmla="*/ 2147483646 h 180"/>
                <a:gd name="T24" fmla="*/ 2147483646 w 154"/>
                <a:gd name="T25" fmla="*/ 2147483646 h 180"/>
                <a:gd name="T26" fmla="*/ 2147483646 w 154"/>
                <a:gd name="T27" fmla="*/ 2147483646 h 180"/>
                <a:gd name="T28" fmla="*/ 2147483646 w 154"/>
                <a:gd name="T29" fmla="*/ 2147483646 h 180"/>
                <a:gd name="T30" fmla="*/ 2147483646 w 154"/>
                <a:gd name="T31" fmla="*/ 2147483646 h 180"/>
                <a:gd name="T32" fmla="*/ 2147483646 w 154"/>
                <a:gd name="T33" fmla="*/ 2147483646 h 180"/>
                <a:gd name="T34" fmla="*/ 2147483646 w 154"/>
                <a:gd name="T35" fmla="*/ 2147483646 h 180"/>
                <a:gd name="T36" fmla="*/ 2147483646 w 154"/>
                <a:gd name="T37" fmla="*/ 2147483646 h 180"/>
                <a:gd name="T38" fmla="*/ 2147483646 w 154"/>
                <a:gd name="T39" fmla="*/ 2147483646 h 180"/>
                <a:gd name="T40" fmla="*/ 2147483646 w 154"/>
                <a:gd name="T41" fmla="*/ 2147483646 h 180"/>
                <a:gd name="T42" fmla="*/ 2147483646 w 154"/>
                <a:gd name="T43" fmla="*/ 2147483646 h 180"/>
                <a:gd name="T44" fmla="*/ 2147483646 w 154"/>
                <a:gd name="T45" fmla="*/ 2147483646 h 180"/>
                <a:gd name="T46" fmla="*/ 2147483646 w 154"/>
                <a:gd name="T47" fmla="*/ 2147483646 h 180"/>
                <a:gd name="T48" fmla="*/ 2147483646 w 154"/>
                <a:gd name="T49" fmla="*/ 2147483646 h 180"/>
                <a:gd name="T50" fmla="*/ 2147483646 w 154"/>
                <a:gd name="T51" fmla="*/ 2147483646 h 180"/>
                <a:gd name="T52" fmla="*/ 2147483646 w 154"/>
                <a:gd name="T53" fmla="*/ 2147483646 h 180"/>
                <a:gd name="T54" fmla="*/ 2147483646 w 154"/>
                <a:gd name="T55" fmla="*/ 2147483646 h 180"/>
                <a:gd name="T56" fmla="*/ 2147483646 w 154"/>
                <a:gd name="T57" fmla="*/ 0 h 180"/>
                <a:gd name="T58" fmla="*/ 2147483646 w 154"/>
                <a:gd name="T59" fmla="*/ 2147483646 h 180"/>
                <a:gd name="T60" fmla="*/ 2147483646 w 154"/>
                <a:gd name="T61" fmla="*/ 2147483646 h 180"/>
                <a:gd name="T62" fmla="*/ 2147483646 w 154"/>
                <a:gd name="T63" fmla="*/ 2147483646 h 180"/>
                <a:gd name="T64" fmla="*/ 2147483646 w 154"/>
                <a:gd name="T65" fmla="*/ 2147483646 h 180"/>
                <a:gd name="T66" fmla="*/ 2147483646 w 154"/>
                <a:gd name="T67" fmla="*/ 2147483646 h 180"/>
                <a:gd name="T68" fmla="*/ 2147483646 w 154"/>
                <a:gd name="T69" fmla="*/ 2147483646 h 180"/>
                <a:gd name="T70" fmla="*/ 0 w 154"/>
                <a:gd name="T71" fmla="*/ 2147483646 h 180"/>
                <a:gd name="T72" fmla="*/ 2147483646 w 154"/>
                <a:gd name="T73" fmla="*/ 2147483646 h 180"/>
                <a:gd name="T74" fmla="*/ 2147483646 w 154"/>
                <a:gd name="T75" fmla="*/ 2147483646 h 180"/>
                <a:gd name="T76" fmla="*/ 2147483646 w 154"/>
                <a:gd name="T77" fmla="*/ 2147483646 h 180"/>
                <a:gd name="T78" fmla="*/ 2147483646 w 154"/>
                <a:gd name="T79" fmla="*/ 2147483646 h 180"/>
                <a:gd name="T80" fmla="*/ 2147483646 w 154"/>
                <a:gd name="T81" fmla="*/ 2147483646 h 180"/>
                <a:gd name="T82" fmla="*/ 2147483646 w 154"/>
                <a:gd name="T83" fmla="*/ 2147483646 h 180"/>
                <a:gd name="T84" fmla="*/ 2147483646 w 154"/>
                <a:gd name="T85" fmla="*/ 2147483646 h 180"/>
                <a:gd name="T86" fmla="*/ 2147483646 w 154"/>
                <a:gd name="T87" fmla="*/ 2147483646 h 180"/>
                <a:gd name="T88" fmla="*/ 2147483646 w 154"/>
                <a:gd name="T89" fmla="*/ 2147483646 h 180"/>
                <a:gd name="T90" fmla="*/ 2147483646 w 154"/>
                <a:gd name="T91" fmla="*/ 2147483646 h 180"/>
                <a:gd name="T92" fmla="*/ 2147483646 w 154"/>
                <a:gd name="T93" fmla="*/ 2147483646 h 180"/>
                <a:gd name="T94" fmla="*/ 2147483646 w 154"/>
                <a:gd name="T95" fmla="*/ 2147483646 h 180"/>
                <a:gd name="T96" fmla="*/ 2147483646 w 154"/>
                <a:gd name="T97" fmla="*/ 2147483646 h 180"/>
                <a:gd name="T98" fmla="*/ 2147483646 w 154"/>
                <a:gd name="T99" fmla="*/ 2147483646 h 180"/>
                <a:gd name="T100" fmla="*/ 2147483646 w 154"/>
                <a:gd name="T101" fmla="*/ 2147483646 h 180"/>
                <a:gd name="T102" fmla="*/ 2147483646 w 154"/>
                <a:gd name="T103" fmla="*/ 2147483646 h 180"/>
                <a:gd name="T104" fmla="*/ 2147483646 w 154"/>
                <a:gd name="T105" fmla="*/ 2147483646 h 180"/>
                <a:gd name="T106" fmla="*/ 2147483646 w 154"/>
                <a:gd name="T107" fmla="*/ 2147483646 h 180"/>
                <a:gd name="T108" fmla="*/ 2147483646 w 154"/>
                <a:gd name="T109" fmla="*/ 2147483646 h 180"/>
                <a:gd name="T110" fmla="*/ 2147483646 w 154"/>
                <a:gd name="T111" fmla="*/ 2147483646 h 18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4"/>
                <a:gd name="T169" fmla="*/ 0 h 180"/>
                <a:gd name="T170" fmla="*/ 154 w 154"/>
                <a:gd name="T171" fmla="*/ 180 h 18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4" h="180">
                  <a:moveTo>
                    <a:pt x="78" y="179"/>
                  </a:moveTo>
                  <a:lnTo>
                    <a:pt x="97" y="179"/>
                  </a:lnTo>
                  <a:lnTo>
                    <a:pt x="97" y="178"/>
                  </a:lnTo>
                  <a:lnTo>
                    <a:pt x="89" y="166"/>
                  </a:lnTo>
                  <a:lnTo>
                    <a:pt x="86" y="153"/>
                  </a:lnTo>
                  <a:lnTo>
                    <a:pt x="86" y="130"/>
                  </a:lnTo>
                  <a:lnTo>
                    <a:pt x="87" y="130"/>
                  </a:lnTo>
                  <a:lnTo>
                    <a:pt x="93" y="148"/>
                  </a:lnTo>
                  <a:lnTo>
                    <a:pt x="99" y="155"/>
                  </a:lnTo>
                  <a:lnTo>
                    <a:pt x="106" y="160"/>
                  </a:lnTo>
                  <a:lnTo>
                    <a:pt x="114" y="163"/>
                  </a:lnTo>
                  <a:lnTo>
                    <a:pt x="119" y="164"/>
                  </a:lnTo>
                  <a:lnTo>
                    <a:pt x="123" y="165"/>
                  </a:lnTo>
                  <a:lnTo>
                    <a:pt x="131" y="163"/>
                  </a:lnTo>
                  <a:lnTo>
                    <a:pt x="140" y="159"/>
                  </a:lnTo>
                  <a:lnTo>
                    <a:pt x="140" y="158"/>
                  </a:lnTo>
                  <a:lnTo>
                    <a:pt x="150" y="143"/>
                  </a:lnTo>
                  <a:lnTo>
                    <a:pt x="153" y="126"/>
                  </a:lnTo>
                  <a:lnTo>
                    <a:pt x="153" y="121"/>
                  </a:lnTo>
                  <a:lnTo>
                    <a:pt x="152" y="117"/>
                  </a:lnTo>
                  <a:lnTo>
                    <a:pt x="150" y="108"/>
                  </a:lnTo>
                  <a:lnTo>
                    <a:pt x="140" y="93"/>
                  </a:lnTo>
                  <a:lnTo>
                    <a:pt x="140" y="94"/>
                  </a:lnTo>
                  <a:lnTo>
                    <a:pt x="115" y="58"/>
                  </a:lnTo>
                  <a:lnTo>
                    <a:pt x="117" y="59"/>
                  </a:lnTo>
                  <a:lnTo>
                    <a:pt x="95" y="31"/>
                  </a:lnTo>
                  <a:lnTo>
                    <a:pt x="77" y="1"/>
                  </a:lnTo>
                  <a:lnTo>
                    <a:pt x="76" y="0"/>
                  </a:lnTo>
                  <a:lnTo>
                    <a:pt x="58" y="31"/>
                  </a:lnTo>
                  <a:lnTo>
                    <a:pt x="37" y="59"/>
                  </a:lnTo>
                  <a:lnTo>
                    <a:pt x="38" y="58"/>
                  </a:lnTo>
                  <a:lnTo>
                    <a:pt x="13" y="94"/>
                  </a:lnTo>
                  <a:lnTo>
                    <a:pt x="13" y="93"/>
                  </a:lnTo>
                  <a:lnTo>
                    <a:pt x="3" y="108"/>
                  </a:lnTo>
                  <a:lnTo>
                    <a:pt x="0" y="125"/>
                  </a:lnTo>
                  <a:lnTo>
                    <a:pt x="3" y="143"/>
                  </a:lnTo>
                  <a:lnTo>
                    <a:pt x="13" y="158"/>
                  </a:lnTo>
                  <a:lnTo>
                    <a:pt x="21" y="163"/>
                  </a:lnTo>
                  <a:lnTo>
                    <a:pt x="30" y="164"/>
                  </a:lnTo>
                  <a:lnTo>
                    <a:pt x="34" y="164"/>
                  </a:lnTo>
                  <a:lnTo>
                    <a:pt x="39" y="163"/>
                  </a:lnTo>
                  <a:lnTo>
                    <a:pt x="47" y="160"/>
                  </a:lnTo>
                  <a:lnTo>
                    <a:pt x="54" y="155"/>
                  </a:lnTo>
                  <a:lnTo>
                    <a:pt x="60" y="148"/>
                  </a:lnTo>
                  <a:lnTo>
                    <a:pt x="64" y="140"/>
                  </a:lnTo>
                  <a:lnTo>
                    <a:pt x="66" y="130"/>
                  </a:lnTo>
                  <a:lnTo>
                    <a:pt x="67" y="130"/>
                  </a:lnTo>
                  <a:lnTo>
                    <a:pt x="67" y="153"/>
                  </a:lnTo>
                  <a:lnTo>
                    <a:pt x="64" y="166"/>
                  </a:lnTo>
                  <a:lnTo>
                    <a:pt x="56" y="178"/>
                  </a:lnTo>
                  <a:lnTo>
                    <a:pt x="56" y="179"/>
                  </a:lnTo>
                  <a:lnTo>
                    <a:pt x="76" y="179"/>
                  </a:lnTo>
                  <a:lnTo>
                    <a:pt x="78" y="179"/>
                  </a:lnTo>
                </a:path>
              </a:pathLst>
            </a:custGeom>
            <a:pattFill prst="pct90">
              <a:fgClr>
                <a:srgbClr val="000080"/>
              </a:fgClr>
              <a:bgClr>
                <a:schemeClr val="tx1"/>
              </a:bgClr>
            </a:patt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46" name="Rektangel med rundade hörn 45">
            <a:extLst>
              <a:ext uri="{FF2B5EF4-FFF2-40B4-BE49-F238E27FC236}">
                <a16:creationId xmlns:a16="http://schemas.microsoft.com/office/drawing/2014/main" id="{50440D00-F028-4C73-B2E9-3ECB601C5C56}"/>
              </a:ext>
            </a:extLst>
          </p:cNvPr>
          <p:cNvSpPr/>
          <p:nvPr/>
        </p:nvSpPr>
        <p:spPr>
          <a:xfrm>
            <a:off x="4699036" y="4610101"/>
            <a:ext cx="1087599" cy="561310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72000" rtlCol="0" anchor="ctr"/>
          <a:lstStyle/>
          <a:p>
            <a:pPr algn="ctr"/>
            <a:r>
              <a:rPr lang="sv-SE" sz="2800" b="1" dirty="0">
                <a:latin typeface="Arial Black" panose="020B0A04020102020204" pitchFamily="34" charset="0"/>
              </a:rPr>
              <a:t>3</a:t>
            </a:r>
            <a:r>
              <a:rPr lang="sv-SE" sz="2800" b="1" dirty="0" smtClean="0">
                <a:latin typeface="Arial Black" panose="020B0A04020102020204" pitchFamily="34" charset="0"/>
              </a:rPr>
              <a:t>NT</a:t>
            </a:r>
            <a:endParaRPr lang="sv-SE" sz="2800" b="1" dirty="0">
              <a:latin typeface="Arial Black" panose="020B0A04020102020204" pitchFamily="34" charset="0"/>
            </a:endParaRPr>
          </a:p>
        </p:txBody>
      </p:sp>
      <p:sp>
        <p:nvSpPr>
          <p:cNvPr id="33" name="Rektangel med rundade hörn 44">
            <a:extLst>
              <a:ext uri="{FF2B5EF4-FFF2-40B4-BE49-F238E27FC236}">
                <a16:creationId xmlns:a16="http://schemas.microsoft.com/office/drawing/2014/main" id="{E3C113E2-A58E-49BE-A205-CB27B6E54169}"/>
              </a:ext>
            </a:extLst>
          </p:cNvPr>
          <p:cNvSpPr/>
          <p:nvPr/>
        </p:nvSpPr>
        <p:spPr>
          <a:xfrm>
            <a:off x="3390711" y="4606689"/>
            <a:ext cx="1048321" cy="561310"/>
          </a:xfrm>
          <a:prstGeom prst="roundRect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72000" rtlCol="0" anchor="ctr"/>
          <a:lstStyle/>
          <a:p>
            <a:pPr algn="ctr"/>
            <a:r>
              <a:rPr lang="sv-SE" sz="2800" b="1" dirty="0">
                <a:latin typeface="Arial Black" panose="020B0A04020102020204" pitchFamily="34" charset="0"/>
              </a:rPr>
              <a:t>1</a:t>
            </a:r>
            <a:r>
              <a:rPr lang="sv-SE" sz="2800" b="1" dirty="0" smtClean="0">
                <a:latin typeface="Arial Black" panose="020B0A04020102020204" pitchFamily="34" charset="0"/>
              </a:rPr>
              <a:t>NT</a:t>
            </a:r>
            <a:endParaRPr lang="sv-SE" sz="24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82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1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100"/>
                            </p:stCondLst>
                            <p:childTnLst>
                              <p:par>
                                <p:cTn id="18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1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  <p:bldP spid="36" grpId="0"/>
      <p:bldP spid="37" grpId="0"/>
      <p:bldP spid="38" grpId="0"/>
      <p:bldP spid="46" grpId="0" animBg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>
            <a:extLst>
              <a:ext uri="{FF2B5EF4-FFF2-40B4-BE49-F238E27FC236}">
                <a16:creationId xmlns:a16="http://schemas.microsoft.com/office/drawing/2014/main" id="{F92B0D22-6050-4072-98C9-3FF97776C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834" y="251874"/>
            <a:ext cx="8929494" cy="640275"/>
          </a:xfrm>
        </p:spPr>
        <p:txBody>
          <a:bodyPr>
            <a:normAutofit fontScale="90000"/>
          </a:bodyPr>
          <a:lstStyle/>
          <a:p>
            <a:r>
              <a:rPr lang="sv-SE" b="1" dirty="0" smtClean="0">
                <a:latin typeface="Arial Black" panose="020B0A04020102020204" pitchFamily="34" charset="0"/>
              </a:rPr>
              <a:t>Et eksempel til</a:t>
            </a:r>
            <a:endParaRPr lang="sv-SE" b="1" dirty="0">
              <a:latin typeface="Arial Black" panose="020B0A04020102020204" pitchFamily="34" charset="0"/>
            </a:endParaRPr>
          </a:p>
        </p:txBody>
      </p:sp>
      <p:grpSp>
        <p:nvGrpSpPr>
          <p:cNvPr id="6" name="Grupp 10"/>
          <p:cNvGrpSpPr>
            <a:grpSpLocks/>
          </p:cNvGrpSpPr>
          <p:nvPr/>
        </p:nvGrpSpPr>
        <p:grpSpPr bwMode="auto">
          <a:xfrm>
            <a:off x="2037497" y="1868656"/>
            <a:ext cx="1494456" cy="1570303"/>
            <a:chOff x="1208584" y="1916832"/>
            <a:chExt cx="1494129" cy="1570568"/>
          </a:xfrm>
        </p:grpSpPr>
        <p:sp>
          <p:nvSpPr>
            <p:cNvPr id="7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222824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AQ4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KQJ32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A9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K</a:t>
              </a:r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82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8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9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1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2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grpSp>
        <p:nvGrpSpPr>
          <p:cNvPr id="13" name="Grupp 10"/>
          <p:cNvGrpSpPr>
            <a:grpSpLocks/>
          </p:cNvGrpSpPr>
          <p:nvPr/>
        </p:nvGrpSpPr>
        <p:grpSpPr bwMode="auto">
          <a:xfrm>
            <a:off x="6300258" y="1868656"/>
            <a:ext cx="1316522" cy="1570303"/>
            <a:chOff x="1208584" y="1916832"/>
            <a:chExt cx="1316234" cy="1570568"/>
          </a:xfrm>
        </p:grpSpPr>
        <p:sp>
          <p:nvSpPr>
            <p:cNvPr id="14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044929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KJ82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T4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KQT6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AQ7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15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16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7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8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9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sp>
        <p:nvSpPr>
          <p:cNvPr id="20" name="textruta 19"/>
          <p:cNvSpPr txBox="1"/>
          <p:nvPr/>
        </p:nvSpPr>
        <p:spPr>
          <a:xfrm>
            <a:off x="1506245" y="1236876"/>
            <a:ext cx="21355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Åpningshånd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textruta 20"/>
          <p:cNvSpPr txBox="1"/>
          <p:nvPr/>
        </p:nvSpPr>
        <p:spPr>
          <a:xfrm>
            <a:off x="6097625" y="1236876"/>
            <a:ext cx="1576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Svarhånd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Platshållare för innehåll 2">
            <a:extLst>
              <a:ext uri="{FF2B5EF4-FFF2-40B4-BE49-F238E27FC236}">
                <a16:creationId xmlns:a16="http://schemas.microsoft.com/office/drawing/2014/main" id="{2C687CE5-A1B8-481D-B443-25D946844A5E}"/>
              </a:ext>
            </a:extLst>
          </p:cNvPr>
          <p:cNvSpPr txBox="1">
            <a:spLocks/>
          </p:cNvSpPr>
          <p:nvPr/>
        </p:nvSpPr>
        <p:spPr>
          <a:xfrm>
            <a:off x="3508644" y="5454400"/>
            <a:ext cx="1042227" cy="578301"/>
          </a:xfrm>
          <a:prstGeom prst="rect">
            <a:avLst/>
          </a:prstGeom>
          <a:solidFill>
            <a:srgbClr val="0CB303"/>
          </a:solidFill>
          <a:ln>
            <a:solidFill>
              <a:srgbClr val="0CB303"/>
            </a:solidFill>
          </a:ln>
        </p:spPr>
        <p:txBody>
          <a:bodyPr vert="horz" lIns="91440" tIns="108000" rIns="91440" bIns="45720" rtlCol="0" anchor="ctr" anchorCtr="1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3600" b="1" dirty="0">
                <a:solidFill>
                  <a:schemeClr val="bg1"/>
                </a:solidFill>
                <a:latin typeface="Arial Black" panose="020B0A04020102020204" pitchFamily="34" charset="0"/>
              </a:rPr>
              <a:t>Pass</a:t>
            </a:r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769735" y="3828844"/>
            <a:ext cx="2605259" cy="404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400"/>
              </a:lnSpc>
            </a:pPr>
            <a:r>
              <a:rPr lang="sv-SE" sz="2400" dirty="0" smtClean="0"/>
              <a:t>5+ hjerter, 12+ hp</a:t>
            </a:r>
            <a:endParaRPr lang="sv-SE" sz="2400" dirty="0"/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5918781" y="3722310"/>
            <a:ext cx="3784510" cy="712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sv-SE" sz="2400" dirty="0" smtClean="0"/>
              <a:t>Den </a:t>
            </a:r>
            <a:r>
              <a:rPr lang="sv-SE" sz="2400" b="1" dirty="0" smtClean="0"/>
              <a:t>nærmeste 4-korts </a:t>
            </a:r>
            <a:r>
              <a:rPr lang="sv-SE" sz="2400" dirty="0" smtClean="0"/>
              <a:t>fargen, 6+ hp</a:t>
            </a:r>
            <a:endParaRPr lang="sv-SE" sz="2400" dirty="0"/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292963" y="4536985"/>
            <a:ext cx="3082031" cy="1019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sv-SE" sz="2400" dirty="0" smtClean="0"/>
              <a:t>Ikke 4-korts trumfstøtte, balansert hånd, 18-19 hp</a:t>
            </a:r>
            <a:endParaRPr lang="sv-SE" sz="2400" dirty="0"/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5918781" y="4690811"/>
            <a:ext cx="3072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sv-SE" sz="2400" dirty="0" smtClean="0"/>
              <a:t>Styrke finnes for slem</a:t>
            </a:r>
            <a:endParaRPr lang="sv-SE" sz="2400" dirty="0"/>
          </a:p>
        </p:txBody>
      </p:sp>
      <p:grpSp>
        <p:nvGrpSpPr>
          <p:cNvPr id="39" name="Grupp 38"/>
          <p:cNvGrpSpPr/>
          <p:nvPr/>
        </p:nvGrpSpPr>
        <p:grpSpPr>
          <a:xfrm>
            <a:off x="3446103" y="3744809"/>
            <a:ext cx="1054360" cy="582385"/>
            <a:chOff x="7691532" y="731021"/>
            <a:chExt cx="1054360" cy="582385"/>
          </a:xfrm>
        </p:grpSpPr>
        <p:sp>
          <p:nvSpPr>
            <p:cNvPr id="40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7691532" y="731021"/>
              <a:ext cx="1054360" cy="582385"/>
            </a:xfrm>
            <a:prstGeom prst="roundRect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marL="93663"/>
              <a:r>
                <a:rPr lang="sv-SE" sz="3400" b="1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41" name="Freeform 21">
              <a:extLst>
                <a:ext uri="{FF2B5EF4-FFF2-40B4-BE49-F238E27FC236}">
                  <a16:creationId xmlns:a16="http://schemas.microsoft.com/office/drawing/2014/main" id="{1535FB28-4CF4-4DCF-9CB9-3BE494ED959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8241875" y="856278"/>
              <a:ext cx="304041" cy="310284"/>
            </a:xfrm>
            <a:custGeom>
              <a:avLst/>
              <a:gdLst>
                <a:gd name="T0" fmla="*/ 2147483646 w 159"/>
                <a:gd name="T1" fmla="*/ 2147483646 h 182"/>
                <a:gd name="T2" fmla="*/ 2147483646 w 159"/>
                <a:gd name="T3" fmla="*/ 2147483646 h 182"/>
                <a:gd name="T4" fmla="*/ 2147483646 w 159"/>
                <a:gd name="T5" fmla="*/ 2147483646 h 182"/>
                <a:gd name="T6" fmla="*/ 2147483646 w 159"/>
                <a:gd name="T7" fmla="*/ 2147483646 h 182"/>
                <a:gd name="T8" fmla="*/ 2147483646 w 159"/>
                <a:gd name="T9" fmla="*/ 2147483646 h 182"/>
                <a:gd name="T10" fmla="*/ 2147483646 w 159"/>
                <a:gd name="T11" fmla="*/ 2147483646 h 182"/>
                <a:gd name="T12" fmla="*/ 2147483646 w 159"/>
                <a:gd name="T13" fmla="*/ 2147483646 h 182"/>
                <a:gd name="T14" fmla="*/ 2147483646 w 159"/>
                <a:gd name="T15" fmla="*/ 2147483646 h 182"/>
                <a:gd name="T16" fmla="*/ 2147483646 w 159"/>
                <a:gd name="T17" fmla="*/ 2147483646 h 182"/>
                <a:gd name="T18" fmla="*/ 2147483646 w 159"/>
                <a:gd name="T19" fmla="*/ 2147483646 h 182"/>
                <a:gd name="T20" fmla="*/ 2147483646 w 159"/>
                <a:gd name="T21" fmla="*/ 2147483646 h 182"/>
                <a:gd name="T22" fmla="*/ 2147483646 w 159"/>
                <a:gd name="T23" fmla="*/ 2147483646 h 182"/>
                <a:gd name="T24" fmla="*/ 2147483646 w 159"/>
                <a:gd name="T25" fmla="*/ 2147483646 h 182"/>
                <a:gd name="T26" fmla="*/ 2147483646 w 159"/>
                <a:gd name="T27" fmla="*/ 2147483646 h 182"/>
                <a:gd name="T28" fmla="*/ 2147483646 w 159"/>
                <a:gd name="T29" fmla="*/ 0 h 182"/>
                <a:gd name="T30" fmla="*/ 2147483646 w 159"/>
                <a:gd name="T31" fmla="*/ 0 h 182"/>
                <a:gd name="T32" fmla="*/ 2147483646 w 159"/>
                <a:gd name="T33" fmla="*/ 2147483646 h 182"/>
                <a:gd name="T34" fmla="*/ 2147483646 w 159"/>
                <a:gd name="T35" fmla="*/ 2147483646 h 182"/>
                <a:gd name="T36" fmla="*/ 2147483646 w 159"/>
                <a:gd name="T37" fmla="*/ 2147483646 h 182"/>
                <a:gd name="T38" fmla="*/ 2147483646 w 159"/>
                <a:gd name="T39" fmla="*/ 2147483646 h 182"/>
                <a:gd name="T40" fmla="*/ 2147483646 w 159"/>
                <a:gd name="T41" fmla="*/ 2147483646 h 182"/>
                <a:gd name="T42" fmla="*/ 2147483646 w 159"/>
                <a:gd name="T43" fmla="*/ 2147483646 h 182"/>
                <a:gd name="T44" fmla="*/ 2147483646 w 159"/>
                <a:gd name="T45" fmla="*/ 2147483646 h 182"/>
                <a:gd name="T46" fmla="*/ 2147483646 w 159"/>
                <a:gd name="T47" fmla="*/ 2147483646 h 182"/>
                <a:gd name="T48" fmla="*/ 2147483646 w 159"/>
                <a:gd name="T49" fmla="*/ 2147483646 h 182"/>
                <a:gd name="T50" fmla="*/ 2147483646 w 159"/>
                <a:gd name="T51" fmla="*/ 2147483646 h 182"/>
                <a:gd name="T52" fmla="*/ 2147483646 w 159"/>
                <a:gd name="T53" fmla="*/ 2147483646 h 182"/>
                <a:gd name="T54" fmla="*/ 2147483646 w 159"/>
                <a:gd name="T55" fmla="*/ 2147483646 h 182"/>
                <a:gd name="T56" fmla="*/ 2147483646 w 159"/>
                <a:gd name="T57" fmla="*/ 2147483646 h 182"/>
                <a:gd name="T58" fmla="*/ 2147483646 w 159"/>
                <a:gd name="T59" fmla="*/ 2147483646 h 182"/>
                <a:gd name="T60" fmla="*/ 2147483646 w 159"/>
                <a:gd name="T61" fmla="*/ 0 h 182"/>
                <a:gd name="T62" fmla="*/ 2147483646 w 159"/>
                <a:gd name="T63" fmla="*/ 0 h 182"/>
                <a:gd name="T64" fmla="*/ 2147483646 w 159"/>
                <a:gd name="T65" fmla="*/ 2147483646 h 182"/>
                <a:gd name="T66" fmla="*/ 2147483646 w 159"/>
                <a:gd name="T67" fmla="*/ 2147483646 h 182"/>
                <a:gd name="T68" fmla="*/ 2147483646 w 159"/>
                <a:gd name="T69" fmla="*/ 2147483646 h 182"/>
                <a:gd name="T70" fmla="*/ 2147483646 w 159"/>
                <a:gd name="T71" fmla="*/ 2147483646 h 182"/>
                <a:gd name="T72" fmla="*/ 2147483646 w 159"/>
                <a:gd name="T73" fmla="*/ 2147483646 h 182"/>
                <a:gd name="T74" fmla="*/ 0 w 159"/>
                <a:gd name="T75" fmla="*/ 2147483646 h 182"/>
                <a:gd name="T76" fmla="*/ 2147483646 w 159"/>
                <a:gd name="T77" fmla="*/ 2147483646 h 182"/>
                <a:gd name="T78" fmla="*/ 2147483646 w 159"/>
                <a:gd name="T79" fmla="*/ 2147483646 h 182"/>
                <a:gd name="T80" fmla="*/ 2147483646 w 159"/>
                <a:gd name="T81" fmla="*/ 2147483646 h 182"/>
                <a:gd name="T82" fmla="*/ 2147483646 w 159"/>
                <a:gd name="T83" fmla="*/ 2147483646 h 182"/>
                <a:gd name="T84" fmla="*/ 2147483646 w 159"/>
                <a:gd name="T85" fmla="*/ 2147483646 h 182"/>
                <a:gd name="T86" fmla="*/ 2147483646 w 159"/>
                <a:gd name="T87" fmla="*/ 2147483646 h 182"/>
                <a:gd name="T88" fmla="*/ 2147483646 w 159"/>
                <a:gd name="T89" fmla="*/ 2147483646 h 182"/>
                <a:gd name="T90" fmla="*/ 2147483646 w 159"/>
                <a:gd name="T91" fmla="*/ 2147483646 h 18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9"/>
                <a:gd name="T139" fmla="*/ 0 h 182"/>
                <a:gd name="T140" fmla="*/ 159 w 159"/>
                <a:gd name="T141" fmla="*/ 182 h 18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9" h="182">
                  <a:moveTo>
                    <a:pt x="80" y="181"/>
                  </a:moveTo>
                  <a:lnTo>
                    <a:pt x="111" y="135"/>
                  </a:lnTo>
                  <a:lnTo>
                    <a:pt x="109" y="135"/>
                  </a:lnTo>
                  <a:lnTo>
                    <a:pt x="132" y="107"/>
                  </a:lnTo>
                  <a:lnTo>
                    <a:pt x="151" y="75"/>
                  </a:lnTo>
                  <a:lnTo>
                    <a:pt x="151" y="76"/>
                  </a:lnTo>
                  <a:lnTo>
                    <a:pt x="156" y="62"/>
                  </a:lnTo>
                  <a:lnTo>
                    <a:pt x="158" y="45"/>
                  </a:lnTo>
                  <a:lnTo>
                    <a:pt x="158" y="41"/>
                  </a:lnTo>
                  <a:lnTo>
                    <a:pt x="157" y="38"/>
                  </a:lnTo>
                  <a:lnTo>
                    <a:pt x="156" y="30"/>
                  </a:lnTo>
                  <a:lnTo>
                    <a:pt x="151" y="14"/>
                  </a:lnTo>
                  <a:lnTo>
                    <a:pt x="145" y="8"/>
                  </a:lnTo>
                  <a:lnTo>
                    <a:pt x="138" y="4"/>
                  </a:lnTo>
                  <a:lnTo>
                    <a:pt x="122" y="0"/>
                  </a:lnTo>
                  <a:lnTo>
                    <a:pt x="119" y="0"/>
                  </a:lnTo>
                  <a:lnTo>
                    <a:pt x="115" y="1"/>
                  </a:lnTo>
                  <a:lnTo>
                    <a:pt x="107" y="3"/>
                  </a:lnTo>
                  <a:lnTo>
                    <a:pt x="100" y="8"/>
                  </a:lnTo>
                  <a:lnTo>
                    <a:pt x="94" y="14"/>
                  </a:lnTo>
                  <a:lnTo>
                    <a:pt x="95" y="14"/>
                  </a:lnTo>
                  <a:lnTo>
                    <a:pt x="87" y="35"/>
                  </a:lnTo>
                  <a:lnTo>
                    <a:pt x="84" y="41"/>
                  </a:lnTo>
                  <a:lnTo>
                    <a:pt x="79" y="43"/>
                  </a:lnTo>
                  <a:lnTo>
                    <a:pt x="74" y="41"/>
                  </a:lnTo>
                  <a:lnTo>
                    <a:pt x="71" y="35"/>
                  </a:lnTo>
                  <a:lnTo>
                    <a:pt x="62" y="14"/>
                  </a:lnTo>
                  <a:lnTo>
                    <a:pt x="63" y="14"/>
                  </a:lnTo>
                  <a:lnTo>
                    <a:pt x="57" y="8"/>
                  </a:lnTo>
                  <a:lnTo>
                    <a:pt x="51" y="4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7" y="1"/>
                  </a:lnTo>
                  <a:lnTo>
                    <a:pt x="20" y="3"/>
                  </a:lnTo>
                  <a:lnTo>
                    <a:pt x="13" y="8"/>
                  </a:lnTo>
                  <a:lnTo>
                    <a:pt x="7" y="14"/>
                  </a:lnTo>
                  <a:lnTo>
                    <a:pt x="2" y="30"/>
                  </a:lnTo>
                  <a:lnTo>
                    <a:pt x="0" y="45"/>
                  </a:lnTo>
                  <a:lnTo>
                    <a:pt x="1" y="61"/>
                  </a:lnTo>
                  <a:lnTo>
                    <a:pt x="7" y="76"/>
                  </a:lnTo>
                  <a:lnTo>
                    <a:pt x="6" y="75"/>
                  </a:lnTo>
                  <a:lnTo>
                    <a:pt x="26" y="106"/>
                  </a:lnTo>
                  <a:lnTo>
                    <a:pt x="48" y="135"/>
                  </a:lnTo>
                  <a:lnTo>
                    <a:pt x="47" y="135"/>
                  </a:lnTo>
                  <a:lnTo>
                    <a:pt x="78" y="181"/>
                  </a:lnTo>
                  <a:lnTo>
                    <a:pt x="80" y="181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42" name="Grupp 41"/>
          <p:cNvGrpSpPr/>
          <p:nvPr/>
        </p:nvGrpSpPr>
        <p:grpSpPr>
          <a:xfrm>
            <a:off x="4775306" y="3754143"/>
            <a:ext cx="1054360" cy="582385"/>
            <a:chOff x="6226627" y="3754143"/>
            <a:chExt cx="1054360" cy="582385"/>
          </a:xfrm>
        </p:grpSpPr>
        <p:sp>
          <p:nvSpPr>
            <p:cNvPr id="43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6226627" y="3754143"/>
              <a:ext cx="1054360" cy="582385"/>
            </a:xfrm>
            <a:prstGeom prst="roundRect">
              <a:avLst/>
            </a:prstGeom>
            <a:ln w="57150">
              <a:solidFill>
                <a:srgbClr val="03A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marL="93663"/>
              <a:r>
                <a:rPr lang="sv-SE" sz="3400" b="1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44" name="Freeform 20" descr="90 %">
              <a:extLst>
                <a:ext uri="{FF2B5EF4-FFF2-40B4-BE49-F238E27FC236}">
                  <a16:creationId xmlns:a16="http://schemas.microsoft.com/office/drawing/2014/main" id="{44F978CB-A69D-490A-B68C-EA40D3B61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4938" y="3869203"/>
              <a:ext cx="295203" cy="306874"/>
            </a:xfrm>
            <a:custGeom>
              <a:avLst/>
              <a:gdLst>
                <a:gd name="T0" fmla="*/ 2147483646 w 154"/>
                <a:gd name="T1" fmla="*/ 2147483646 h 180"/>
                <a:gd name="T2" fmla="*/ 2147483646 w 154"/>
                <a:gd name="T3" fmla="*/ 2147483646 h 180"/>
                <a:gd name="T4" fmla="*/ 2147483646 w 154"/>
                <a:gd name="T5" fmla="*/ 2147483646 h 180"/>
                <a:gd name="T6" fmla="*/ 2147483646 w 154"/>
                <a:gd name="T7" fmla="*/ 2147483646 h 180"/>
                <a:gd name="T8" fmla="*/ 2147483646 w 154"/>
                <a:gd name="T9" fmla="*/ 2147483646 h 180"/>
                <a:gd name="T10" fmla="*/ 2147483646 w 154"/>
                <a:gd name="T11" fmla="*/ 2147483646 h 180"/>
                <a:gd name="T12" fmla="*/ 2147483646 w 154"/>
                <a:gd name="T13" fmla="*/ 2147483646 h 180"/>
                <a:gd name="T14" fmla="*/ 2147483646 w 154"/>
                <a:gd name="T15" fmla="*/ 2147483646 h 180"/>
                <a:gd name="T16" fmla="*/ 2147483646 w 154"/>
                <a:gd name="T17" fmla="*/ 2147483646 h 180"/>
                <a:gd name="T18" fmla="*/ 2147483646 w 154"/>
                <a:gd name="T19" fmla="*/ 2147483646 h 180"/>
                <a:gd name="T20" fmla="*/ 2147483646 w 154"/>
                <a:gd name="T21" fmla="*/ 2147483646 h 180"/>
                <a:gd name="T22" fmla="*/ 2147483646 w 154"/>
                <a:gd name="T23" fmla="*/ 2147483646 h 180"/>
                <a:gd name="T24" fmla="*/ 2147483646 w 154"/>
                <a:gd name="T25" fmla="*/ 2147483646 h 180"/>
                <a:gd name="T26" fmla="*/ 2147483646 w 154"/>
                <a:gd name="T27" fmla="*/ 2147483646 h 180"/>
                <a:gd name="T28" fmla="*/ 2147483646 w 154"/>
                <a:gd name="T29" fmla="*/ 2147483646 h 180"/>
                <a:gd name="T30" fmla="*/ 2147483646 w 154"/>
                <a:gd name="T31" fmla="*/ 2147483646 h 180"/>
                <a:gd name="T32" fmla="*/ 2147483646 w 154"/>
                <a:gd name="T33" fmla="*/ 2147483646 h 180"/>
                <a:gd name="T34" fmla="*/ 2147483646 w 154"/>
                <a:gd name="T35" fmla="*/ 2147483646 h 180"/>
                <a:gd name="T36" fmla="*/ 2147483646 w 154"/>
                <a:gd name="T37" fmla="*/ 2147483646 h 180"/>
                <a:gd name="T38" fmla="*/ 2147483646 w 154"/>
                <a:gd name="T39" fmla="*/ 2147483646 h 180"/>
                <a:gd name="T40" fmla="*/ 2147483646 w 154"/>
                <a:gd name="T41" fmla="*/ 2147483646 h 180"/>
                <a:gd name="T42" fmla="*/ 2147483646 w 154"/>
                <a:gd name="T43" fmla="*/ 2147483646 h 180"/>
                <a:gd name="T44" fmla="*/ 2147483646 w 154"/>
                <a:gd name="T45" fmla="*/ 2147483646 h 180"/>
                <a:gd name="T46" fmla="*/ 2147483646 w 154"/>
                <a:gd name="T47" fmla="*/ 2147483646 h 180"/>
                <a:gd name="T48" fmla="*/ 2147483646 w 154"/>
                <a:gd name="T49" fmla="*/ 2147483646 h 180"/>
                <a:gd name="T50" fmla="*/ 2147483646 w 154"/>
                <a:gd name="T51" fmla="*/ 2147483646 h 180"/>
                <a:gd name="T52" fmla="*/ 2147483646 w 154"/>
                <a:gd name="T53" fmla="*/ 2147483646 h 180"/>
                <a:gd name="T54" fmla="*/ 2147483646 w 154"/>
                <a:gd name="T55" fmla="*/ 2147483646 h 180"/>
                <a:gd name="T56" fmla="*/ 2147483646 w 154"/>
                <a:gd name="T57" fmla="*/ 0 h 180"/>
                <a:gd name="T58" fmla="*/ 2147483646 w 154"/>
                <a:gd name="T59" fmla="*/ 2147483646 h 180"/>
                <a:gd name="T60" fmla="*/ 2147483646 w 154"/>
                <a:gd name="T61" fmla="*/ 2147483646 h 180"/>
                <a:gd name="T62" fmla="*/ 2147483646 w 154"/>
                <a:gd name="T63" fmla="*/ 2147483646 h 180"/>
                <a:gd name="T64" fmla="*/ 2147483646 w 154"/>
                <a:gd name="T65" fmla="*/ 2147483646 h 180"/>
                <a:gd name="T66" fmla="*/ 2147483646 w 154"/>
                <a:gd name="T67" fmla="*/ 2147483646 h 180"/>
                <a:gd name="T68" fmla="*/ 2147483646 w 154"/>
                <a:gd name="T69" fmla="*/ 2147483646 h 180"/>
                <a:gd name="T70" fmla="*/ 0 w 154"/>
                <a:gd name="T71" fmla="*/ 2147483646 h 180"/>
                <a:gd name="T72" fmla="*/ 2147483646 w 154"/>
                <a:gd name="T73" fmla="*/ 2147483646 h 180"/>
                <a:gd name="T74" fmla="*/ 2147483646 w 154"/>
                <a:gd name="T75" fmla="*/ 2147483646 h 180"/>
                <a:gd name="T76" fmla="*/ 2147483646 w 154"/>
                <a:gd name="T77" fmla="*/ 2147483646 h 180"/>
                <a:gd name="T78" fmla="*/ 2147483646 w 154"/>
                <a:gd name="T79" fmla="*/ 2147483646 h 180"/>
                <a:gd name="T80" fmla="*/ 2147483646 w 154"/>
                <a:gd name="T81" fmla="*/ 2147483646 h 180"/>
                <a:gd name="T82" fmla="*/ 2147483646 w 154"/>
                <a:gd name="T83" fmla="*/ 2147483646 h 180"/>
                <a:gd name="T84" fmla="*/ 2147483646 w 154"/>
                <a:gd name="T85" fmla="*/ 2147483646 h 180"/>
                <a:gd name="T86" fmla="*/ 2147483646 w 154"/>
                <a:gd name="T87" fmla="*/ 2147483646 h 180"/>
                <a:gd name="T88" fmla="*/ 2147483646 w 154"/>
                <a:gd name="T89" fmla="*/ 2147483646 h 180"/>
                <a:gd name="T90" fmla="*/ 2147483646 w 154"/>
                <a:gd name="T91" fmla="*/ 2147483646 h 180"/>
                <a:gd name="T92" fmla="*/ 2147483646 w 154"/>
                <a:gd name="T93" fmla="*/ 2147483646 h 180"/>
                <a:gd name="T94" fmla="*/ 2147483646 w 154"/>
                <a:gd name="T95" fmla="*/ 2147483646 h 180"/>
                <a:gd name="T96" fmla="*/ 2147483646 w 154"/>
                <a:gd name="T97" fmla="*/ 2147483646 h 180"/>
                <a:gd name="T98" fmla="*/ 2147483646 w 154"/>
                <a:gd name="T99" fmla="*/ 2147483646 h 180"/>
                <a:gd name="T100" fmla="*/ 2147483646 w 154"/>
                <a:gd name="T101" fmla="*/ 2147483646 h 180"/>
                <a:gd name="T102" fmla="*/ 2147483646 w 154"/>
                <a:gd name="T103" fmla="*/ 2147483646 h 180"/>
                <a:gd name="T104" fmla="*/ 2147483646 w 154"/>
                <a:gd name="T105" fmla="*/ 2147483646 h 180"/>
                <a:gd name="T106" fmla="*/ 2147483646 w 154"/>
                <a:gd name="T107" fmla="*/ 2147483646 h 180"/>
                <a:gd name="T108" fmla="*/ 2147483646 w 154"/>
                <a:gd name="T109" fmla="*/ 2147483646 h 180"/>
                <a:gd name="T110" fmla="*/ 2147483646 w 154"/>
                <a:gd name="T111" fmla="*/ 2147483646 h 18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4"/>
                <a:gd name="T169" fmla="*/ 0 h 180"/>
                <a:gd name="T170" fmla="*/ 154 w 154"/>
                <a:gd name="T171" fmla="*/ 180 h 18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4" h="180">
                  <a:moveTo>
                    <a:pt x="78" y="179"/>
                  </a:moveTo>
                  <a:lnTo>
                    <a:pt x="97" y="179"/>
                  </a:lnTo>
                  <a:lnTo>
                    <a:pt x="97" y="178"/>
                  </a:lnTo>
                  <a:lnTo>
                    <a:pt x="89" y="166"/>
                  </a:lnTo>
                  <a:lnTo>
                    <a:pt x="86" y="153"/>
                  </a:lnTo>
                  <a:lnTo>
                    <a:pt x="86" y="130"/>
                  </a:lnTo>
                  <a:lnTo>
                    <a:pt x="87" y="130"/>
                  </a:lnTo>
                  <a:lnTo>
                    <a:pt x="93" y="148"/>
                  </a:lnTo>
                  <a:lnTo>
                    <a:pt x="99" y="155"/>
                  </a:lnTo>
                  <a:lnTo>
                    <a:pt x="106" y="160"/>
                  </a:lnTo>
                  <a:lnTo>
                    <a:pt x="114" y="163"/>
                  </a:lnTo>
                  <a:lnTo>
                    <a:pt x="119" y="164"/>
                  </a:lnTo>
                  <a:lnTo>
                    <a:pt x="123" y="165"/>
                  </a:lnTo>
                  <a:lnTo>
                    <a:pt x="131" y="163"/>
                  </a:lnTo>
                  <a:lnTo>
                    <a:pt x="140" y="159"/>
                  </a:lnTo>
                  <a:lnTo>
                    <a:pt x="140" y="158"/>
                  </a:lnTo>
                  <a:lnTo>
                    <a:pt x="150" y="143"/>
                  </a:lnTo>
                  <a:lnTo>
                    <a:pt x="153" y="126"/>
                  </a:lnTo>
                  <a:lnTo>
                    <a:pt x="153" y="121"/>
                  </a:lnTo>
                  <a:lnTo>
                    <a:pt x="152" y="117"/>
                  </a:lnTo>
                  <a:lnTo>
                    <a:pt x="150" y="108"/>
                  </a:lnTo>
                  <a:lnTo>
                    <a:pt x="140" y="93"/>
                  </a:lnTo>
                  <a:lnTo>
                    <a:pt x="140" y="94"/>
                  </a:lnTo>
                  <a:lnTo>
                    <a:pt x="115" y="58"/>
                  </a:lnTo>
                  <a:lnTo>
                    <a:pt x="117" y="59"/>
                  </a:lnTo>
                  <a:lnTo>
                    <a:pt x="95" y="31"/>
                  </a:lnTo>
                  <a:lnTo>
                    <a:pt x="77" y="1"/>
                  </a:lnTo>
                  <a:lnTo>
                    <a:pt x="76" y="0"/>
                  </a:lnTo>
                  <a:lnTo>
                    <a:pt x="58" y="31"/>
                  </a:lnTo>
                  <a:lnTo>
                    <a:pt x="37" y="59"/>
                  </a:lnTo>
                  <a:lnTo>
                    <a:pt x="38" y="58"/>
                  </a:lnTo>
                  <a:lnTo>
                    <a:pt x="13" y="94"/>
                  </a:lnTo>
                  <a:lnTo>
                    <a:pt x="13" y="93"/>
                  </a:lnTo>
                  <a:lnTo>
                    <a:pt x="3" y="108"/>
                  </a:lnTo>
                  <a:lnTo>
                    <a:pt x="0" y="125"/>
                  </a:lnTo>
                  <a:lnTo>
                    <a:pt x="3" y="143"/>
                  </a:lnTo>
                  <a:lnTo>
                    <a:pt x="13" y="158"/>
                  </a:lnTo>
                  <a:lnTo>
                    <a:pt x="21" y="163"/>
                  </a:lnTo>
                  <a:lnTo>
                    <a:pt x="30" y="164"/>
                  </a:lnTo>
                  <a:lnTo>
                    <a:pt x="34" y="164"/>
                  </a:lnTo>
                  <a:lnTo>
                    <a:pt x="39" y="163"/>
                  </a:lnTo>
                  <a:lnTo>
                    <a:pt x="47" y="160"/>
                  </a:lnTo>
                  <a:lnTo>
                    <a:pt x="54" y="155"/>
                  </a:lnTo>
                  <a:lnTo>
                    <a:pt x="60" y="148"/>
                  </a:lnTo>
                  <a:lnTo>
                    <a:pt x="64" y="140"/>
                  </a:lnTo>
                  <a:lnTo>
                    <a:pt x="66" y="130"/>
                  </a:lnTo>
                  <a:lnTo>
                    <a:pt x="67" y="130"/>
                  </a:lnTo>
                  <a:lnTo>
                    <a:pt x="67" y="153"/>
                  </a:lnTo>
                  <a:lnTo>
                    <a:pt x="64" y="166"/>
                  </a:lnTo>
                  <a:lnTo>
                    <a:pt x="56" y="178"/>
                  </a:lnTo>
                  <a:lnTo>
                    <a:pt x="56" y="179"/>
                  </a:lnTo>
                  <a:lnTo>
                    <a:pt x="76" y="179"/>
                  </a:lnTo>
                  <a:lnTo>
                    <a:pt x="78" y="179"/>
                  </a:lnTo>
                </a:path>
              </a:pathLst>
            </a:custGeom>
            <a:pattFill prst="pct90">
              <a:fgClr>
                <a:srgbClr val="000080"/>
              </a:fgClr>
              <a:bgClr>
                <a:schemeClr val="tx1"/>
              </a:bgClr>
            </a:patt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46" name="Rektangel med rundade hörn 45">
            <a:extLst>
              <a:ext uri="{FF2B5EF4-FFF2-40B4-BE49-F238E27FC236}">
                <a16:creationId xmlns:a16="http://schemas.microsoft.com/office/drawing/2014/main" id="{50440D00-F028-4C73-B2E9-3ECB601C5C56}"/>
              </a:ext>
            </a:extLst>
          </p:cNvPr>
          <p:cNvSpPr/>
          <p:nvPr/>
        </p:nvSpPr>
        <p:spPr>
          <a:xfrm>
            <a:off x="4770059" y="4610101"/>
            <a:ext cx="1087599" cy="561310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72000" rtlCol="0" anchor="ctr"/>
          <a:lstStyle/>
          <a:p>
            <a:pPr algn="ctr"/>
            <a:r>
              <a:rPr lang="sv-SE" sz="2800" b="1" dirty="0">
                <a:latin typeface="Arial Black" panose="020B0A04020102020204" pitchFamily="34" charset="0"/>
              </a:rPr>
              <a:t>6</a:t>
            </a:r>
            <a:r>
              <a:rPr lang="sv-SE" sz="2800" b="1" dirty="0" smtClean="0">
                <a:latin typeface="Arial Black" panose="020B0A04020102020204" pitchFamily="34" charset="0"/>
              </a:rPr>
              <a:t>NT</a:t>
            </a:r>
            <a:endParaRPr lang="sv-SE" sz="2800" b="1" dirty="0">
              <a:latin typeface="Arial Black" panose="020B0A04020102020204" pitchFamily="34" charset="0"/>
            </a:endParaRPr>
          </a:p>
        </p:txBody>
      </p:sp>
      <p:sp>
        <p:nvSpPr>
          <p:cNvPr id="32" name="Rektangel med rundade hörn 44">
            <a:extLst>
              <a:ext uri="{FF2B5EF4-FFF2-40B4-BE49-F238E27FC236}">
                <a16:creationId xmlns:a16="http://schemas.microsoft.com/office/drawing/2014/main" id="{E3C113E2-A58E-49BE-A205-CB27B6E54169}"/>
              </a:ext>
            </a:extLst>
          </p:cNvPr>
          <p:cNvSpPr/>
          <p:nvPr/>
        </p:nvSpPr>
        <p:spPr>
          <a:xfrm>
            <a:off x="3495486" y="4606689"/>
            <a:ext cx="1048321" cy="561310"/>
          </a:xfrm>
          <a:prstGeom prst="roundRect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72000" rtlCol="0" anchor="ctr"/>
          <a:lstStyle/>
          <a:p>
            <a:pPr algn="ctr"/>
            <a:r>
              <a:rPr lang="sv-SE" sz="2800" b="1" dirty="0">
                <a:latin typeface="Arial Black" panose="020B0A04020102020204" pitchFamily="34" charset="0"/>
              </a:rPr>
              <a:t>2NT</a:t>
            </a:r>
            <a:endParaRPr lang="sv-SE" sz="24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14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  <p:bldP spid="36" grpId="0"/>
      <p:bldP spid="37" grpId="0"/>
      <p:bldP spid="38" grpId="0"/>
      <p:bldP spid="46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680" y="1751325"/>
            <a:ext cx="7607843" cy="4313572"/>
          </a:xfrm>
          <a:prstGeom prst="rect">
            <a:avLst/>
          </a:prstGeom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D456DC99-E85C-45B2-8096-A9A47DCB6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836" y="237822"/>
            <a:ext cx="8543925" cy="723229"/>
          </a:xfrm>
        </p:spPr>
        <p:txBody>
          <a:bodyPr>
            <a:normAutofit/>
          </a:bodyPr>
          <a:lstStyle/>
          <a:p>
            <a:r>
              <a:rPr lang="sv-SE" sz="4000" b="1" dirty="0" smtClean="0"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Innmelding</a:t>
            </a:r>
            <a:endParaRPr lang="sv-SE" sz="4000" b="1" dirty="0">
              <a:latin typeface="Arial Black" panose="020B0A04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723528" y="5936400"/>
            <a:ext cx="68774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sv-SE" sz="2400" dirty="0" smtClean="0"/>
              <a:t>En </a:t>
            </a:r>
            <a:r>
              <a:rPr lang="sv-SE" sz="2400" b="1" dirty="0" smtClean="0"/>
              <a:t>bra</a:t>
            </a:r>
            <a:r>
              <a:rPr lang="sv-SE" sz="2400" dirty="0" smtClean="0"/>
              <a:t> 5+korts farge inneholder </a:t>
            </a:r>
            <a:r>
              <a:rPr lang="sv-SE" sz="2800" b="1" dirty="0" smtClean="0">
                <a:solidFill>
                  <a:schemeClr val="accent1">
                    <a:lumMod val="50000"/>
                  </a:schemeClr>
                </a:solidFill>
              </a:rPr>
              <a:t>to topphonnører</a:t>
            </a:r>
            <a:r>
              <a:rPr lang="sv-SE" sz="2400" dirty="0" smtClean="0"/>
              <a:t>.</a:t>
            </a:r>
            <a:endParaRPr lang="sv-SE" sz="2400" dirty="0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0702" y="1874624"/>
            <a:ext cx="1551699" cy="653972"/>
          </a:xfrm>
          <a:prstGeom prst="rect">
            <a:avLst/>
          </a:prstGeom>
        </p:spPr>
      </p:pic>
      <p:sp>
        <p:nvSpPr>
          <p:cNvPr id="17" name="textruta 16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661323" y="1143576"/>
            <a:ext cx="8292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sv-SE" sz="2400" dirty="0" smtClean="0"/>
              <a:t>Når spilleren foran deg har åpnet, kan du gjøre en </a:t>
            </a:r>
            <a:r>
              <a:rPr lang="sv-SE" sz="2800" b="1" dirty="0" smtClean="0">
                <a:solidFill>
                  <a:schemeClr val="accent1">
                    <a:lumMod val="50000"/>
                  </a:schemeClr>
                </a:solidFill>
              </a:rPr>
              <a:t>innmelding</a:t>
            </a:r>
            <a:r>
              <a:rPr lang="sv-SE" sz="2400" dirty="0" smtClean="0"/>
              <a:t>.</a:t>
            </a:r>
            <a:endParaRPr lang="sv-SE" sz="2400" dirty="0"/>
          </a:p>
        </p:txBody>
      </p:sp>
      <p:sp>
        <p:nvSpPr>
          <p:cNvPr id="18" name="Platshållare för innehåll 4">
            <a:extLst>
              <a:ext uri="{FF2B5EF4-FFF2-40B4-BE49-F238E27FC236}">
                <a16:creationId xmlns:a16="http://schemas.microsoft.com/office/drawing/2014/main" id="{D44737C3-B8BF-45B5-803F-F815EF38E3EA}"/>
              </a:ext>
            </a:extLst>
          </p:cNvPr>
          <p:cNvSpPr txBox="1">
            <a:spLocks/>
          </p:cNvSpPr>
          <p:nvPr/>
        </p:nvSpPr>
        <p:spPr>
          <a:xfrm>
            <a:off x="477136" y="2463287"/>
            <a:ext cx="1071746" cy="5038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sv-S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Krav:</a:t>
            </a:r>
            <a:endParaRPr lang="sv-S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Platshållare för innehåll 4">
            <a:extLst>
              <a:ext uri="{FF2B5EF4-FFF2-40B4-BE49-F238E27FC236}">
                <a16:creationId xmlns:a16="http://schemas.microsoft.com/office/drawing/2014/main" id="{D44737C3-B8BF-45B5-803F-F815EF38E3EA}"/>
              </a:ext>
            </a:extLst>
          </p:cNvPr>
          <p:cNvSpPr txBox="1">
            <a:spLocks/>
          </p:cNvSpPr>
          <p:nvPr/>
        </p:nvSpPr>
        <p:spPr>
          <a:xfrm>
            <a:off x="457200" y="3035565"/>
            <a:ext cx="2000992" cy="14804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9875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sv-SE" sz="2400" dirty="0"/>
              <a:t>E</a:t>
            </a:r>
            <a:r>
              <a:rPr lang="sv-SE" sz="2400" dirty="0" smtClean="0"/>
              <a:t>n </a:t>
            </a:r>
            <a:r>
              <a:rPr lang="sv-SE" sz="2400" b="1" dirty="0" smtClean="0"/>
              <a:t>bra </a:t>
            </a:r>
            <a:r>
              <a:rPr lang="sv-SE" sz="2400" dirty="0" smtClean="0"/>
              <a:t/>
            </a:r>
            <a:br>
              <a:rPr lang="sv-SE" sz="2400" dirty="0" smtClean="0"/>
            </a:br>
            <a:r>
              <a:rPr lang="sv-SE" sz="2400" dirty="0" smtClean="0"/>
              <a:t>5+kortsfarge</a:t>
            </a:r>
          </a:p>
          <a:p>
            <a:pPr marL="269875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sv-SE" sz="2400" dirty="0" smtClean="0"/>
              <a:t>10+ hp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67028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>
            <a:extLst>
              <a:ext uri="{FF2B5EF4-FFF2-40B4-BE49-F238E27FC236}">
                <a16:creationId xmlns:a16="http://schemas.microsoft.com/office/drawing/2014/main" id="{F92B0D22-6050-4072-98C9-3FF97776C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836" y="233214"/>
            <a:ext cx="3885026" cy="640275"/>
          </a:xfrm>
        </p:spPr>
        <p:txBody>
          <a:bodyPr>
            <a:normAutofit fontScale="90000"/>
          </a:bodyPr>
          <a:lstStyle/>
          <a:p>
            <a:r>
              <a:rPr lang="sv-SE" b="1" dirty="0" smtClean="0">
                <a:latin typeface="Arial Black" panose="020B0A04020102020204" pitchFamily="34" charset="0"/>
              </a:rPr>
              <a:t>Et eksempel</a:t>
            </a:r>
            <a:endParaRPr lang="sv-SE" b="1" dirty="0">
              <a:latin typeface="Arial Black" panose="020B0A04020102020204" pitchFamily="34" charset="0"/>
            </a:endParaRPr>
          </a:p>
        </p:txBody>
      </p:sp>
      <p:grpSp>
        <p:nvGrpSpPr>
          <p:cNvPr id="6" name="Grupp 10"/>
          <p:cNvGrpSpPr>
            <a:grpSpLocks/>
          </p:cNvGrpSpPr>
          <p:nvPr/>
        </p:nvGrpSpPr>
        <p:grpSpPr bwMode="auto">
          <a:xfrm>
            <a:off x="2031338" y="1680485"/>
            <a:ext cx="1513692" cy="1570303"/>
            <a:chOff x="1208584" y="1916832"/>
            <a:chExt cx="1513361" cy="1570568"/>
          </a:xfrm>
        </p:grpSpPr>
        <p:sp>
          <p:nvSpPr>
            <p:cNvPr id="7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242056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K7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AQ942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JT5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K53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8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9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1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2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grpSp>
        <p:nvGrpSpPr>
          <p:cNvPr id="13" name="Grupp 10"/>
          <p:cNvGrpSpPr>
            <a:grpSpLocks/>
          </p:cNvGrpSpPr>
          <p:nvPr/>
        </p:nvGrpSpPr>
        <p:grpSpPr bwMode="auto">
          <a:xfrm>
            <a:off x="3498995" y="2918343"/>
            <a:ext cx="1540942" cy="1570303"/>
            <a:chOff x="1208584" y="1916832"/>
            <a:chExt cx="1540605" cy="1570568"/>
          </a:xfrm>
        </p:grpSpPr>
        <p:sp>
          <p:nvSpPr>
            <p:cNvPr id="14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269300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AQT84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T3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KQ6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J76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15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16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7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8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9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grpSp>
        <p:nvGrpSpPr>
          <p:cNvPr id="32" name="Grupp 10"/>
          <p:cNvGrpSpPr>
            <a:grpSpLocks/>
          </p:cNvGrpSpPr>
          <p:nvPr/>
        </p:nvGrpSpPr>
        <p:grpSpPr bwMode="auto">
          <a:xfrm>
            <a:off x="2082013" y="4240181"/>
            <a:ext cx="1244387" cy="1570303"/>
            <a:chOff x="1208584" y="1916832"/>
            <a:chExt cx="1244115" cy="1570568"/>
          </a:xfrm>
        </p:grpSpPr>
        <p:sp>
          <p:nvSpPr>
            <p:cNvPr id="33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972810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65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J765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A987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Q42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47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48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9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50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51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grpSp>
        <p:nvGrpSpPr>
          <p:cNvPr id="52" name="Grupp 10"/>
          <p:cNvGrpSpPr>
            <a:grpSpLocks/>
          </p:cNvGrpSpPr>
          <p:nvPr/>
        </p:nvGrpSpPr>
        <p:grpSpPr bwMode="auto">
          <a:xfrm>
            <a:off x="510674" y="2918343"/>
            <a:ext cx="1271638" cy="1570303"/>
            <a:chOff x="1208584" y="1916832"/>
            <a:chExt cx="1271360" cy="1570568"/>
          </a:xfrm>
        </p:grpSpPr>
        <p:sp>
          <p:nvSpPr>
            <p:cNvPr id="53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000055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J932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K8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432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AT98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54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55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56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57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58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sp>
        <p:nvSpPr>
          <p:cNvPr id="2" name="Rektangel med rundade hörn 1"/>
          <p:cNvSpPr/>
          <p:nvPr/>
        </p:nvSpPr>
        <p:spPr>
          <a:xfrm>
            <a:off x="2158362" y="3246294"/>
            <a:ext cx="923731" cy="914400"/>
          </a:xfrm>
          <a:prstGeom prst="roundRect">
            <a:avLst/>
          </a:prstGeom>
          <a:solidFill>
            <a:srgbClr val="03A6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bIns="576000" rtlCol="0" anchor="ctr"/>
          <a:lstStyle/>
          <a:p>
            <a:pPr algn="ctr"/>
            <a:r>
              <a:rPr lang="sv-SE" b="1" dirty="0" smtClean="0">
                <a:ln w="0"/>
                <a:solidFill>
                  <a:srgbClr val="FFFF99"/>
                </a:solidFill>
              </a:rPr>
              <a:t>Giver</a:t>
            </a:r>
            <a:endParaRPr lang="sv-SE" b="1" dirty="0">
              <a:ln w="0"/>
              <a:solidFill>
                <a:srgbClr val="FFFF99"/>
              </a:solidFill>
            </a:endParaRPr>
          </a:p>
        </p:txBody>
      </p:sp>
      <p:grpSp>
        <p:nvGrpSpPr>
          <p:cNvPr id="59" name="Grupp 58"/>
          <p:cNvGrpSpPr/>
          <p:nvPr/>
        </p:nvGrpSpPr>
        <p:grpSpPr>
          <a:xfrm>
            <a:off x="6556697" y="1728643"/>
            <a:ext cx="766668" cy="420445"/>
            <a:chOff x="7691532" y="739488"/>
            <a:chExt cx="766668" cy="420445"/>
          </a:xfrm>
        </p:grpSpPr>
        <p:sp>
          <p:nvSpPr>
            <p:cNvPr id="60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7691532" y="739488"/>
              <a:ext cx="766668" cy="420445"/>
            </a:xfrm>
            <a:prstGeom prst="roundRect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61" name="Freeform 21">
              <a:extLst>
                <a:ext uri="{FF2B5EF4-FFF2-40B4-BE49-F238E27FC236}">
                  <a16:creationId xmlns:a16="http://schemas.microsoft.com/office/drawing/2014/main" id="{1535FB28-4CF4-4DCF-9CB9-3BE494ED959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8089474" y="844424"/>
              <a:ext cx="216325" cy="220766"/>
            </a:xfrm>
            <a:custGeom>
              <a:avLst/>
              <a:gdLst>
                <a:gd name="T0" fmla="*/ 2147483646 w 159"/>
                <a:gd name="T1" fmla="*/ 2147483646 h 182"/>
                <a:gd name="T2" fmla="*/ 2147483646 w 159"/>
                <a:gd name="T3" fmla="*/ 2147483646 h 182"/>
                <a:gd name="T4" fmla="*/ 2147483646 w 159"/>
                <a:gd name="T5" fmla="*/ 2147483646 h 182"/>
                <a:gd name="T6" fmla="*/ 2147483646 w 159"/>
                <a:gd name="T7" fmla="*/ 2147483646 h 182"/>
                <a:gd name="T8" fmla="*/ 2147483646 w 159"/>
                <a:gd name="T9" fmla="*/ 2147483646 h 182"/>
                <a:gd name="T10" fmla="*/ 2147483646 w 159"/>
                <a:gd name="T11" fmla="*/ 2147483646 h 182"/>
                <a:gd name="T12" fmla="*/ 2147483646 w 159"/>
                <a:gd name="T13" fmla="*/ 2147483646 h 182"/>
                <a:gd name="T14" fmla="*/ 2147483646 w 159"/>
                <a:gd name="T15" fmla="*/ 2147483646 h 182"/>
                <a:gd name="T16" fmla="*/ 2147483646 w 159"/>
                <a:gd name="T17" fmla="*/ 2147483646 h 182"/>
                <a:gd name="T18" fmla="*/ 2147483646 w 159"/>
                <a:gd name="T19" fmla="*/ 2147483646 h 182"/>
                <a:gd name="T20" fmla="*/ 2147483646 w 159"/>
                <a:gd name="T21" fmla="*/ 2147483646 h 182"/>
                <a:gd name="T22" fmla="*/ 2147483646 w 159"/>
                <a:gd name="T23" fmla="*/ 2147483646 h 182"/>
                <a:gd name="T24" fmla="*/ 2147483646 w 159"/>
                <a:gd name="T25" fmla="*/ 2147483646 h 182"/>
                <a:gd name="T26" fmla="*/ 2147483646 w 159"/>
                <a:gd name="T27" fmla="*/ 2147483646 h 182"/>
                <a:gd name="T28" fmla="*/ 2147483646 w 159"/>
                <a:gd name="T29" fmla="*/ 0 h 182"/>
                <a:gd name="T30" fmla="*/ 2147483646 w 159"/>
                <a:gd name="T31" fmla="*/ 0 h 182"/>
                <a:gd name="T32" fmla="*/ 2147483646 w 159"/>
                <a:gd name="T33" fmla="*/ 2147483646 h 182"/>
                <a:gd name="T34" fmla="*/ 2147483646 w 159"/>
                <a:gd name="T35" fmla="*/ 2147483646 h 182"/>
                <a:gd name="T36" fmla="*/ 2147483646 w 159"/>
                <a:gd name="T37" fmla="*/ 2147483646 h 182"/>
                <a:gd name="T38" fmla="*/ 2147483646 w 159"/>
                <a:gd name="T39" fmla="*/ 2147483646 h 182"/>
                <a:gd name="T40" fmla="*/ 2147483646 w 159"/>
                <a:gd name="T41" fmla="*/ 2147483646 h 182"/>
                <a:gd name="T42" fmla="*/ 2147483646 w 159"/>
                <a:gd name="T43" fmla="*/ 2147483646 h 182"/>
                <a:gd name="T44" fmla="*/ 2147483646 w 159"/>
                <a:gd name="T45" fmla="*/ 2147483646 h 182"/>
                <a:gd name="T46" fmla="*/ 2147483646 w 159"/>
                <a:gd name="T47" fmla="*/ 2147483646 h 182"/>
                <a:gd name="T48" fmla="*/ 2147483646 w 159"/>
                <a:gd name="T49" fmla="*/ 2147483646 h 182"/>
                <a:gd name="T50" fmla="*/ 2147483646 w 159"/>
                <a:gd name="T51" fmla="*/ 2147483646 h 182"/>
                <a:gd name="T52" fmla="*/ 2147483646 w 159"/>
                <a:gd name="T53" fmla="*/ 2147483646 h 182"/>
                <a:gd name="T54" fmla="*/ 2147483646 w 159"/>
                <a:gd name="T55" fmla="*/ 2147483646 h 182"/>
                <a:gd name="T56" fmla="*/ 2147483646 w 159"/>
                <a:gd name="T57" fmla="*/ 2147483646 h 182"/>
                <a:gd name="T58" fmla="*/ 2147483646 w 159"/>
                <a:gd name="T59" fmla="*/ 2147483646 h 182"/>
                <a:gd name="T60" fmla="*/ 2147483646 w 159"/>
                <a:gd name="T61" fmla="*/ 0 h 182"/>
                <a:gd name="T62" fmla="*/ 2147483646 w 159"/>
                <a:gd name="T63" fmla="*/ 0 h 182"/>
                <a:gd name="T64" fmla="*/ 2147483646 w 159"/>
                <a:gd name="T65" fmla="*/ 2147483646 h 182"/>
                <a:gd name="T66" fmla="*/ 2147483646 w 159"/>
                <a:gd name="T67" fmla="*/ 2147483646 h 182"/>
                <a:gd name="T68" fmla="*/ 2147483646 w 159"/>
                <a:gd name="T69" fmla="*/ 2147483646 h 182"/>
                <a:gd name="T70" fmla="*/ 2147483646 w 159"/>
                <a:gd name="T71" fmla="*/ 2147483646 h 182"/>
                <a:gd name="T72" fmla="*/ 2147483646 w 159"/>
                <a:gd name="T73" fmla="*/ 2147483646 h 182"/>
                <a:gd name="T74" fmla="*/ 0 w 159"/>
                <a:gd name="T75" fmla="*/ 2147483646 h 182"/>
                <a:gd name="T76" fmla="*/ 2147483646 w 159"/>
                <a:gd name="T77" fmla="*/ 2147483646 h 182"/>
                <a:gd name="T78" fmla="*/ 2147483646 w 159"/>
                <a:gd name="T79" fmla="*/ 2147483646 h 182"/>
                <a:gd name="T80" fmla="*/ 2147483646 w 159"/>
                <a:gd name="T81" fmla="*/ 2147483646 h 182"/>
                <a:gd name="T82" fmla="*/ 2147483646 w 159"/>
                <a:gd name="T83" fmla="*/ 2147483646 h 182"/>
                <a:gd name="T84" fmla="*/ 2147483646 w 159"/>
                <a:gd name="T85" fmla="*/ 2147483646 h 182"/>
                <a:gd name="T86" fmla="*/ 2147483646 w 159"/>
                <a:gd name="T87" fmla="*/ 2147483646 h 182"/>
                <a:gd name="T88" fmla="*/ 2147483646 w 159"/>
                <a:gd name="T89" fmla="*/ 2147483646 h 182"/>
                <a:gd name="T90" fmla="*/ 2147483646 w 159"/>
                <a:gd name="T91" fmla="*/ 2147483646 h 18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9"/>
                <a:gd name="T139" fmla="*/ 0 h 182"/>
                <a:gd name="T140" fmla="*/ 159 w 159"/>
                <a:gd name="T141" fmla="*/ 182 h 18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9" h="182">
                  <a:moveTo>
                    <a:pt x="80" y="181"/>
                  </a:moveTo>
                  <a:lnTo>
                    <a:pt x="111" y="135"/>
                  </a:lnTo>
                  <a:lnTo>
                    <a:pt x="109" y="135"/>
                  </a:lnTo>
                  <a:lnTo>
                    <a:pt x="132" y="107"/>
                  </a:lnTo>
                  <a:lnTo>
                    <a:pt x="151" y="75"/>
                  </a:lnTo>
                  <a:lnTo>
                    <a:pt x="151" y="76"/>
                  </a:lnTo>
                  <a:lnTo>
                    <a:pt x="156" y="62"/>
                  </a:lnTo>
                  <a:lnTo>
                    <a:pt x="158" y="45"/>
                  </a:lnTo>
                  <a:lnTo>
                    <a:pt x="158" y="41"/>
                  </a:lnTo>
                  <a:lnTo>
                    <a:pt x="157" y="38"/>
                  </a:lnTo>
                  <a:lnTo>
                    <a:pt x="156" y="30"/>
                  </a:lnTo>
                  <a:lnTo>
                    <a:pt x="151" y="14"/>
                  </a:lnTo>
                  <a:lnTo>
                    <a:pt x="145" y="8"/>
                  </a:lnTo>
                  <a:lnTo>
                    <a:pt x="138" y="4"/>
                  </a:lnTo>
                  <a:lnTo>
                    <a:pt x="122" y="0"/>
                  </a:lnTo>
                  <a:lnTo>
                    <a:pt x="119" y="0"/>
                  </a:lnTo>
                  <a:lnTo>
                    <a:pt x="115" y="1"/>
                  </a:lnTo>
                  <a:lnTo>
                    <a:pt x="107" y="3"/>
                  </a:lnTo>
                  <a:lnTo>
                    <a:pt x="100" y="8"/>
                  </a:lnTo>
                  <a:lnTo>
                    <a:pt x="94" y="14"/>
                  </a:lnTo>
                  <a:lnTo>
                    <a:pt x="95" y="14"/>
                  </a:lnTo>
                  <a:lnTo>
                    <a:pt x="87" y="35"/>
                  </a:lnTo>
                  <a:lnTo>
                    <a:pt x="84" y="41"/>
                  </a:lnTo>
                  <a:lnTo>
                    <a:pt x="79" y="43"/>
                  </a:lnTo>
                  <a:lnTo>
                    <a:pt x="74" y="41"/>
                  </a:lnTo>
                  <a:lnTo>
                    <a:pt x="71" y="35"/>
                  </a:lnTo>
                  <a:lnTo>
                    <a:pt x="62" y="14"/>
                  </a:lnTo>
                  <a:lnTo>
                    <a:pt x="63" y="14"/>
                  </a:lnTo>
                  <a:lnTo>
                    <a:pt x="57" y="8"/>
                  </a:lnTo>
                  <a:lnTo>
                    <a:pt x="51" y="4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7" y="1"/>
                  </a:lnTo>
                  <a:lnTo>
                    <a:pt x="20" y="3"/>
                  </a:lnTo>
                  <a:lnTo>
                    <a:pt x="13" y="8"/>
                  </a:lnTo>
                  <a:lnTo>
                    <a:pt x="7" y="14"/>
                  </a:lnTo>
                  <a:lnTo>
                    <a:pt x="2" y="30"/>
                  </a:lnTo>
                  <a:lnTo>
                    <a:pt x="0" y="45"/>
                  </a:lnTo>
                  <a:lnTo>
                    <a:pt x="1" y="61"/>
                  </a:lnTo>
                  <a:lnTo>
                    <a:pt x="7" y="76"/>
                  </a:lnTo>
                  <a:lnTo>
                    <a:pt x="6" y="75"/>
                  </a:lnTo>
                  <a:lnTo>
                    <a:pt x="26" y="106"/>
                  </a:lnTo>
                  <a:lnTo>
                    <a:pt x="48" y="135"/>
                  </a:lnTo>
                  <a:lnTo>
                    <a:pt x="47" y="135"/>
                  </a:lnTo>
                  <a:lnTo>
                    <a:pt x="78" y="181"/>
                  </a:lnTo>
                  <a:lnTo>
                    <a:pt x="80" y="181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62" name="Grupp 61"/>
          <p:cNvGrpSpPr/>
          <p:nvPr/>
        </p:nvGrpSpPr>
        <p:grpSpPr>
          <a:xfrm>
            <a:off x="7572178" y="1728643"/>
            <a:ext cx="782219" cy="423021"/>
            <a:chOff x="6304381" y="1940026"/>
            <a:chExt cx="782219" cy="423021"/>
          </a:xfrm>
        </p:grpSpPr>
        <p:sp>
          <p:nvSpPr>
            <p:cNvPr id="63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6304381" y="1940026"/>
              <a:ext cx="782219" cy="423021"/>
            </a:xfrm>
            <a:prstGeom prst="roundRect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64" name="Freeform 20" descr="90 %">
              <a:extLst>
                <a:ext uri="{FF2B5EF4-FFF2-40B4-BE49-F238E27FC236}">
                  <a16:creationId xmlns:a16="http://schemas.microsoft.com/office/drawing/2014/main" id="{44F978CB-A69D-490A-B68C-EA40D3B61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2832" y="2039846"/>
              <a:ext cx="210037" cy="218341"/>
            </a:xfrm>
            <a:custGeom>
              <a:avLst/>
              <a:gdLst>
                <a:gd name="T0" fmla="*/ 2147483646 w 154"/>
                <a:gd name="T1" fmla="*/ 2147483646 h 180"/>
                <a:gd name="T2" fmla="*/ 2147483646 w 154"/>
                <a:gd name="T3" fmla="*/ 2147483646 h 180"/>
                <a:gd name="T4" fmla="*/ 2147483646 w 154"/>
                <a:gd name="T5" fmla="*/ 2147483646 h 180"/>
                <a:gd name="T6" fmla="*/ 2147483646 w 154"/>
                <a:gd name="T7" fmla="*/ 2147483646 h 180"/>
                <a:gd name="T8" fmla="*/ 2147483646 w 154"/>
                <a:gd name="T9" fmla="*/ 2147483646 h 180"/>
                <a:gd name="T10" fmla="*/ 2147483646 w 154"/>
                <a:gd name="T11" fmla="*/ 2147483646 h 180"/>
                <a:gd name="T12" fmla="*/ 2147483646 w 154"/>
                <a:gd name="T13" fmla="*/ 2147483646 h 180"/>
                <a:gd name="T14" fmla="*/ 2147483646 w 154"/>
                <a:gd name="T15" fmla="*/ 2147483646 h 180"/>
                <a:gd name="T16" fmla="*/ 2147483646 w 154"/>
                <a:gd name="T17" fmla="*/ 2147483646 h 180"/>
                <a:gd name="T18" fmla="*/ 2147483646 w 154"/>
                <a:gd name="T19" fmla="*/ 2147483646 h 180"/>
                <a:gd name="T20" fmla="*/ 2147483646 w 154"/>
                <a:gd name="T21" fmla="*/ 2147483646 h 180"/>
                <a:gd name="T22" fmla="*/ 2147483646 w 154"/>
                <a:gd name="T23" fmla="*/ 2147483646 h 180"/>
                <a:gd name="T24" fmla="*/ 2147483646 w 154"/>
                <a:gd name="T25" fmla="*/ 2147483646 h 180"/>
                <a:gd name="T26" fmla="*/ 2147483646 w 154"/>
                <a:gd name="T27" fmla="*/ 2147483646 h 180"/>
                <a:gd name="T28" fmla="*/ 2147483646 w 154"/>
                <a:gd name="T29" fmla="*/ 2147483646 h 180"/>
                <a:gd name="T30" fmla="*/ 2147483646 w 154"/>
                <a:gd name="T31" fmla="*/ 2147483646 h 180"/>
                <a:gd name="T32" fmla="*/ 2147483646 w 154"/>
                <a:gd name="T33" fmla="*/ 2147483646 h 180"/>
                <a:gd name="T34" fmla="*/ 2147483646 w 154"/>
                <a:gd name="T35" fmla="*/ 2147483646 h 180"/>
                <a:gd name="T36" fmla="*/ 2147483646 w 154"/>
                <a:gd name="T37" fmla="*/ 2147483646 h 180"/>
                <a:gd name="T38" fmla="*/ 2147483646 w 154"/>
                <a:gd name="T39" fmla="*/ 2147483646 h 180"/>
                <a:gd name="T40" fmla="*/ 2147483646 w 154"/>
                <a:gd name="T41" fmla="*/ 2147483646 h 180"/>
                <a:gd name="T42" fmla="*/ 2147483646 w 154"/>
                <a:gd name="T43" fmla="*/ 2147483646 h 180"/>
                <a:gd name="T44" fmla="*/ 2147483646 w 154"/>
                <a:gd name="T45" fmla="*/ 2147483646 h 180"/>
                <a:gd name="T46" fmla="*/ 2147483646 w 154"/>
                <a:gd name="T47" fmla="*/ 2147483646 h 180"/>
                <a:gd name="T48" fmla="*/ 2147483646 w 154"/>
                <a:gd name="T49" fmla="*/ 2147483646 h 180"/>
                <a:gd name="T50" fmla="*/ 2147483646 w 154"/>
                <a:gd name="T51" fmla="*/ 2147483646 h 180"/>
                <a:gd name="T52" fmla="*/ 2147483646 w 154"/>
                <a:gd name="T53" fmla="*/ 2147483646 h 180"/>
                <a:gd name="T54" fmla="*/ 2147483646 w 154"/>
                <a:gd name="T55" fmla="*/ 2147483646 h 180"/>
                <a:gd name="T56" fmla="*/ 2147483646 w 154"/>
                <a:gd name="T57" fmla="*/ 0 h 180"/>
                <a:gd name="T58" fmla="*/ 2147483646 w 154"/>
                <a:gd name="T59" fmla="*/ 2147483646 h 180"/>
                <a:gd name="T60" fmla="*/ 2147483646 w 154"/>
                <a:gd name="T61" fmla="*/ 2147483646 h 180"/>
                <a:gd name="T62" fmla="*/ 2147483646 w 154"/>
                <a:gd name="T63" fmla="*/ 2147483646 h 180"/>
                <a:gd name="T64" fmla="*/ 2147483646 w 154"/>
                <a:gd name="T65" fmla="*/ 2147483646 h 180"/>
                <a:gd name="T66" fmla="*/ 2147483646 w 154"/>
                <a:gd name="T67" fmla="*/ 2147483646 h 180"/>
                <a:gd name="T68" fmla="*/ 2147483646 w 154"/>
                <a:gd name="T69" fmla="*/ 2147483646 h 180"/>
                <a:gd name="T70" fmla="*/ 0 w 154"/>
                <a:gd name="T71" fmla="*/ 2147483646 h 180"/>
                <a:gd name="T72" fmla="*/ 2147483646 w 154"/>
                <a:gd name="T73" fmla="*/ 2147483646 h 180"/>
                <a:gd name="T74" fmla="*/ 2147483646 w 154"/>
                <a:gd name="T75" fmla="*/ 2147483646 h 180"/>
                <a:gd name="T76" fmla="*/ 2147483646 w 154"/>
                <a:gd name="T77" fmla="*/ 2147483646 h 180"/>
                <a:gd name="T78" fmla="*/ 2147483646 w 154"/>
                <a:gd name="T79" fmla="*/ 2147483646 h 180"/>
                <a:gd name="T80" fmla="*/ 2147483646 w 154"/>
                <a:gd name="T81" fmla="*/ 2147483646 h 180"/>
                <a:gd name="T82" fmla="*/ 2147483646 w 154"/>
                <a:gd name="T83" fmla="*/ 2147483646 h 180"/>
                <a:gd name="T84" fmla="*/ 2147483646 w 154"/>
                <a:gd name="T85" fmla="*/ 2147483646 h 180"/>
                <a:gd name="T86" fmla="*/ 2147483646 w 154"/>
                <a:gd name="T87" fmla="*/ 2147483646 h 180"/>
                <a:gd name="T88" fmla="*/ 2147483646 w 154"/>
                <a:gd name="T89" fmla="*/ 2147483646 h 180"/>
                <a:gd name="T90" fmla="*/ 2147483646 w 154"/>
                <a:gd name="T91" fmla="*/ 2147483646 h 180"/>
                <a:gd name="T92" fmla="*/ 2147483646 w 154"/>
                <a:gd name="T93" fmla="*/ 2147483646 h 180"/>
                <a:gd name="T94" fmla="*/ 2147483646 w 154"/>
                <a:gd name="T95" fmla="*/ 2147483646 h 180"/>
                <a:gd name="T96" fmla="*/ 2147483646 w 154"/>
                <a:gd name="T97" fmla="*/ 2147483646 h 180"/>
                <a:gd name="T98" fmla="*/ 2147483646 w 154"/>
                <a:gd name="T99" fmla="*/ 2147483646 h 180"/>
                <a:gd name="T100" fmla="*/ 2147483646 w 154"/>
                <a:gd name="T101" fmla="*/ 2147483646 h 180"/>
                <a:gd name="T102" fmla="*/ 2147483646 w 154"/>
                <a:gd name="T103" fmla="*/ 2147483646 h 180"/>
                <a:gd name="T104" fmla="*/ 2147483646 w 154"/>
                <a:gd name="T105" fmla="*/ 2147483646 h 180"/>
                <a:gd name="T106" fmla="*/ 2147483646 w 154"/>
                <a:gd name="T107" fmla="*/ 2147483646 h 180"/>
                <a:gd name="T108" fmla="*/ 2147483646 w 154"/>
                <a:gd name="T109" fmla="*/ 2147483646 h 180"/>
                <a:gd name="T110" fmla="*/ 2147483646 w 154"/>
                <a:gd name="T111" fmla="*/ 2147483646 h 18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4"/>
                <a:gd name="T169" fmla="*/ 0 h 180"/>
                <a:gd name="T170" fmla="*/ 154 w 154"/>
                <a:gd name="T171" fmla="*/ 180 h 18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4" h="180">
                  <a:moveTo>
                    <a:pt x="78" y="179"/>
                  </a:moveTo>
                  <a:lnTo>
                    <a:pt x="97" y="179"/>
                  </a:lnTo>
                  <a:lnTo>
                    <a:pt x="97" y="178"/>
                  </a:lnTo>
                  <a:lnTo>
                    <a:pt x="89" y="166"/>
                  </a:lnTo>
                  <a:lnTo>
                    <a:pt x="86" y="153"/>
                  </a:lnTo>
                  <a:lnTo>
                    <a:pt x="86" y="130"/>
                  </a:lnTo>
                  <a:lnTo>
                    <a:pt x="87" y="130"/>
                  </a:lnTo>
                  <a:lnTo>
                    <a:pt x="93" y="148"/>
                  </a:lnTo>
                  <a:lnTo>
                    <a:pt x="99" y="155"/>
                  </a:lnTo>
                  <a:lnTo>
                    <a:pt x="106" y="160"/>
                  </a:lnTo>
                  <a:lnTo>
                    <a:pt x="114" y="163"/>
                  </a:lnTo>
                  <a:lnTo>
                    <a:pt x="119" y="164"/>
                  </a:lnTo>
                  <a:lnTo>
                    <a:pt x="123" y="165"/>
                  </a:lnTo>
                  <a:lnTo>
                    <a:pt x="131" y="163"/>
                  </a:lnTo>
                  <a:lnTo>
                    <a:pt x="140" y="159"/>
                  </a:lnTo>
                  <a:lnTo>
                    <a:pt x="140" y="158"/>
                  </a:lnTo>
                  <a:lnTo>
                    <a:pt x="150" y="143"/>
                  </a:lnTo>
                  <a:lnTo>
                    <a:pt x="153" y="126"/>
                  </a:lnTo>
                  <a:lnTo>
                    <a:pt x="153" y="121"/>
                  </a:lnTo>
                  <a:lnTo>
                    <a:pt x="152" y="117"/>
                  </a:lnTo>
                  <a:lnTo>
                    <a:pt x="150" y="108"/>
                  </a:lnTo>
                  <a:lnTo>
                    <a:pt x="140" y="93"/>
                  </a:lnTo>
                  <a:lnTo>
                    <a:pt x="140" y="94"/>
                  </a:lnTo>
                  <a:lnTo>
                    <a:pt x="115" y="58"/>
                  </a:lnTo>
                  <a:lnTo>
                    <a:pt x="117" y="59"/>
                  </a:lnTo>
                  <a:lnTo>
                    <a:pt x="95" y="31"/>
                  </a:lnTo>
                  <a:lnTo>
                    <a:pt x="77" y="1"/>
                  </a:lnTo>
                  <a:lnTo>
                    <a:pt x="76" y="0"/>
                  </a:lnTo>
                  <a:lnTo>
                    <a:pt x="58" y="31"/>
                  </a:lnTo>
                  <a:lnTo>
                    <a:pt x="37" y="59"/>
                  </a:lnTo>
                  <a:lnTo>
                    <a:pt x="38" y="58"/>
                  </a:lnTo>
                  <a:lnTo>
                    <a:pt x="13" y="94"/>
                  </a:lnTo>
                  <a:lnTo>
                    <a:pt x="13" y="93"/>
                  </a:lnTo>
                  <a:lnTo>
                    <a:pt x="3" y="108"/>
                  </a:lnTo>
                  <a:lnTo>
                    <a:pt x="0" y="125"/>
                  </a:lnTo>
                  <a:lnTo>
                    <a:pt x="3" y="143"/>
                  </a:lnTo>
                  <a:lnTo>
                    <a:pt x="13" y="158"/>
                  </a:lnTo>
                  <a:lnTo>
                    <a:pt x="21" y="163"/>
                  </a:lnTo>
                  <a:lnTo>
                    <a:pt x="30" y="164"/>
                  </a:lnTo>
                  <a:lnTo>
                    <a:pt x="34" y="164"/>
                  </a:lnTo>
                  <a:lnTo>
                    <a:pt x="39" y="163"/>
                  </a:lnTo>
                  <a:lnTo>
                    <a:pt x="47" y="160"/>
                  </a:lnTo>
                  <a:lnTo>
                    <a:pt x="54" y="155"/>
                  </a:lnTo>
                  <a:lnTo>
                    <a:pt x="60" y="148"/>
                  </a:lnTo>
                  <a:lnTo>
                    <a:pt x="64" y="140"/>
                  </a:lnTo>
                  <a:lnTo>
                    <a:pt x="66" y="130"/>
                  </a:lnTo>
                  <a:lnTo>
                    <a:pt x="67" y="130"/>
                  </a:lnTo>
                  <a:lnTo>
                    <a:pt x="67" y="153"/>
                  </a:lnTo>
                  <a:lnTo>
                    <a:pt x="64" y="166"/>
                  </a:lnTo>
                  <a:lnTo>
                    <a:pt x="56" y="178"/>
                  </a:lnTo>
                  <a:lnTo>
                    <a:pt x="56" y="179"/>
                  </a:lnTo>
                  <a:lnTo>
                    <a:pt x="76" y="179"/>
                  </a:lnTo>
                  <a:lnTo>
                    <a:pt x="78" y="179"/>
                  </a:lnTo>
                </a:path>
              </a:pathLst>
            </a:custGeom>
            <a:pattFill prst="pct90">
              <a:fgClr>
                <a:srgbClr val="000080"/>
              </a:fgClr>
              <a:bgClr>
                <a:schemeClr val="tx1"/>
              </a:bgClr>
            </a:pattFill>
            <a:ln w="12700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65" name="Grupp 64"/>
          <p:cNvGrpSpPr/>
          <p:nvPr/>
        </p:nvGrpSpPr>
        <p:grpSpPr>
          <a:xfrm>
            <a:off x="8603211" y="1728643"/>
            <a:ext cx="766668" cy="420445"/>
            <a:chOff x="7843932" y="1967155"/>
            <a:chExt cx="766668" cy="420445"/>
          </a:xfrm>
        </p:grpSpPr>
        <p:sp>
          <p:nvSpPr>
            <p:cNvPr id="66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7843932" y="1967155"/>
              <a:ext cx="766668" cy="420445"/>
            </a:xfrm>
            <a:prstGeom prst="roundRect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 smtClean="0">
                  <a:solidFill>
                    <a:srgbClr val="FF0000"/>
                  </a:solidFill>
                  <a:latin typeface="Arial Black" panose="020B0A04020102020204" pitchFamily="34" charset="0"/>
                </a:rPr>
                <a:t>2</a:t>
              </a:r>
              <a:endParaRPr lang="sv-SE" sz="2400" b="1" dirty="0">
                <a:solidFill>
                  <a:srgbClr val="FF00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67" name="Freeform 21">
              <a:extLst>
                <a:ext uri="{FF2B5EF4-FFF2-40B4-BE49-F238E27FC236}">
                  <a16:creationId xmlns:a16="http://schemas.microsoft.com/office/drawing/2014/main" id="{1535FB28-4CF4-4DCF-9CB9-3BE494ED959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8241874" y="2072091"/>
              <a:ext cx="216325" cy="220766"/>
            </a:xfrm>
            <a:custGeom>
              <a:avLst/>
              <a:gdLst>
                <a:gd name="T0" fmla="*/ 2147483646 w 159"/>
                <a:gd name="T1" fmla="*/ 2147483646 h 182"/>
                <a:gd name="T2" fmla="*/ 2147483646 w 159"/>
                <a:gd name="T3" fmla="*/ 2147483646 h 182"/>
                <a:gd name="T4" fmla="*/ 2147483646 w 159"/>
                <a:gd name="T5" fmla="*/ 2147483646 h 182"/>
                <a:gd name="T6" fmla="*/ 2147483646 w 159"/>
                <a:gd name="T7" fmla="*/ 2147483646 h 182"/>
                <a:gd name="T8" fmla="*/ 2147483646 w 159"/>
                <a:gd name="T9" fmla="*/ 2147483646 h 182"/>
                <a:gd name="T10" fmla="*/ 2147483646 w 159"/>
                <a:gd name="T11" fmla="*/ 2147483646 h 182"/>
                <a:gd name="T12" fmla="*/ 2147483646 w 159"/>
                <a:gd name="T13" fmla="*/ 2147483646 h 182"/>
                <a:gd name="T14" fmla="*/ 2147483646 w 159"/>
                <a:gd name="T15" fmla="*/ 2147483646 h 182"/>
                <a:gd name="T16" fmla="*/ 2147483646 w 159"/>
                <a:gd name="T17" fmla="*/ 2147483646 h 182"/>
                <a:gd name="T18" fmla="*/ 2147483646 w 159"/>
                <a:gd name="T19" fmla="*/ 2147483646 h 182"/>
                <a:gd name="T20" fmla="*/ 2147483646 w 159"/>
                <a:gd name="T21" fmla="*/ 2147483646 h 182"/>
                <a:gd name="T22" fmla="*/ 2147483646 w 159"/>
                <a:gd name="T23" fmla="*/ 2147483646 h 182"/>
                <a:gd name="T24" fmla="*/ 2147483646 w 159"/>
                <a:gd name="T25" fmla="*/ 2147483646 h 182"/>
                <a:gd name="T26" fmla="*/ 2147483646 w 159"/>
                <a:gd name="T27" fmla="*/ 2147483646 h 182"/>
                <a:gd name="T28" fmla="*/ 2147483646 w 159"/>
                <a:gd name="T29" fmla="*/ 0 h 182"/>
                <a:gd name="T30" fmla="*/ 2147483646 w 159"/>
                <a:gd name="T31" fmla="*/ 0 h 182"/>
                <a:gd name="T32" fmla="*/ 2147483646 w 159"/>
                <a:gd name="T33" fmla="*/ 2147483646 h 182"/>
                <a:gd name="T34" fmla="*/ 2147483646 w 159"/>
                <a:gd name="T35" fmla="*/ 2147483646 h 182"/>
                <a:gd name="T36" fmla="*/ 2147483646 w 159"/>
                <a:gd name="T37" fmla="*/ 2147483646 h 182"/>
                <a:gd name="T38" fmla="*/ 2147483646 w 159"/>
                <a:gd name="T39" fmla="*/ 2147483646 h 182"/>
                <a:gd name="T40" fmla="*/ 2147483646 w 159"/>
                <a:gd name="T41" fmla="*/ 2147483646 h 182"/>
                <a:gd name="T42" fmla="*/ 2147483646 w 159"/>
                <a:gd name="T43" fmla="*/ 2147483646 h 182"/>
                <a:gd name="T44" fmla="*/ 2147483646 w 159"/>
                <a:gd name="T45" fmla="*/ 2147483646 h 182"/>
                <a:gd name="T46" fmla="*/ 2147483646 w 159"/>
                <a:gd name="T47" fmla="*/ 2147483646 h 182"/>
                <a:gd name="T48" fmla="*/ 2147483646 w 159"/>
                <a:gd name="T49" fmla="*/ 2147483646 h 182"/>
                <a:gd name="T50" fmla="*/ 2147483646 w 159"/>
                <a:gd name="T51" fmla="*/ 2147483646 h 182"/>
                <a:gd name="T52" fmla="*/ 2147483646 w 159"/>
                <a:gd name="T53" fmla="*/ 2147483646 h 182"/>
                <a:gd name="T54" fmla="*/ 2147483646 w 159"/>
                <a:gd name="T55" fmla="*/ 2147483646 h 182"/>
                <a:gd name="T56" fmla="*/ 2147483646 w 159"/>
                <a:gd name="T57" fmla="*/ 2147483646 h 182"/>
                <a:gd name="T58" fmla="*/ 2147483646 w 159"/>
                <a:gd name="T59" fmla="*/ 2147483646 h 182"/>
                <a:gd name="T60" fmla="*/ 2147483646 w 159"/>
                <a:gd name="T61" fmla="*/ 0 h 182"/>
                <a:gd name="T62" fmla="*/ 2147483646 w 159"/>
                <a:gd name="T63" fmla="*/ 0 h 182"/>
                <a:gd name="T64" fmla="*/ 2147483646 w 159"/>
                <a:gd name="T65" fmla="*/ 2147483646 h 182"/>
                <a:gd name="T66" fmla="*/ 2147483646 w 159"/>
                <a:gd name="T67" fmla="*/ 2147483646 h 182"/>
                <a:gd name="T68" fmla="*/ 2147483646 w 159"/>
                <a:gd name="T69" fmla="*/ 2147483646 h 182"/>
                <a:gd name="T70" fmla="*/ 2147483646 w 159"/>
                <a:gd name="T71" fmla="*/ 2147483646 h 182"/>
                <a:gd name="T72" fmla="*/ 2147483646 w 159"/>
                <a:gd name="T73" fmla="*/ 2147483646 h 182"/>
                <a:gd name="T74" fmla="*/ 0 w 159"/>
                <a:gd name="T75" fmla="*/ 2147483646 h 182"/>
                <a:gd name="T76" fmla="*/ 2147483646 w 159"/>
                <a:gd name="T77" fmla="*/ 2147483646 h 182"/>
                <a:gd name="T78" fmla="*/ 2147483646 w 159"/>
                <a:gd name="T79" fmla="*/ 2147483646 h 182"/>
                <a:gd name="T80" fmla="*/ 2147483646 w 159"/>
                <a:gd name="T81" fmla="*/ 2147483646 h 182"/>
                <a:gd name="T82" fmla="*/ 2147483646 w 159"/>
                <a:gd name="T83" fmla="*/ 2147483646 h 182"/>
                <a:gd name="T84" fmla="*/ 2147483646 w 159"/>
                <a:gd name="T85" fmla="*/ 2147483646 h 182"/>
                <a:gd name="T86" fmla="*/ 2147483646 w 159"/>
                <a:gd name="T87" fmla="*/ 2147483646 h 182"/>
                <a:gd name="T88" fmla="*/ 2147483646 w 159"/>
                <a:gd name="T89" fmla="*/ 2147483646 h 182"/>
                <a:gd name="T90" fmla="*/ 2147483646 w 159"/>
                <a:gd name="T91" fmla="*/ 2147483646 h 18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9"/>
                <a:gd name="T139" fmla="*/ 0 h 182"/>
                <a:gd name="T140" fmla="*/ 159 w 159"/>
                <a:gd name="T141" fmla="*/ 182 h 18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9" h="182">
                  <a:moveTo>
                    <a:pt x="80" y="181"/>
                  </a:moveTo>
                  <a:lnTo>
                    <a:pt x="111" y="135"/>
                  </a:lnTo>
                  <a:lnTo>
                    <a:pt x="109" y="135"/>
                  </a:lnTo>
                  <a:lnTo>
                    <a:pt x="132" y="107"/>
                  </a:lnTo>
                  <a:lnTo>
                    <a:pt x="151" y="75"/>
                  </a:lnTo>
                  <a:lnTo>
                    <a:pt x="151" y="76"/>
                  </a:lnTo>
                  <a:lnTo>
                    <a:pt x="156" y="62"/>
                  </a:lnTo>
                  <a:lnTo>
                    <a:pt x="158" y="45"/>
                  </a:lnTo>
                  <a:lnTo>
                    <a:pt x="158" y="41"/>
                  </a:lnTo>
                  <a:lnTo>
                    <a:pt x="157" y="38"/>
                  </a:lnTo>
                  <a:lnTo>
                    <a:pt x="156" y="30"/>
                  </a:lnTo>
                  <a:lnTo>
                    <a:pt x="151" y="14"/>
                  </a:lnTo>
                  <a:lnTo>
                    <a:pt x="145" y="8"/>
                  </a:lnTo>
                  <a:lnTo>
                    <a:pt x="138" y="4"/>
                  </a:lnTo>
                  <a:lnTo>
                    <a:pt x="122" y="0"/>
                  </a:lnTo>
                  <a:lnTo>
                    <a:pt x="119" y="0"/>
                  </a:lnTo>
                  <a:lnTo>
                    <a:pt x="115" y="1"/>
                  </a:lnTo>
                  <a:lnTo>
                    <a:pt x="107" y="3"/>
                  </a:lnTo>
                  <a:lnTo>
                    <a:pt x="100" y="8"/>
                  </a:lnTo>
                  <a:lnTo>
                    <a:pt x="94" y="14"/>
                  </a:lnTo>
                  <a:lnTo>
                    <a:pt x="95" y="14"/>
                  </a:lnTo>
                  <a:lnTo>
                    <a:pt x="87" y="35"/>
                  </a:lnTo>
                  <a:lnTo>
                    <a:pt x="84" y="41"/>
                  </a:lnTo>
                  <a:lnTo>
                    <a:pt x="79" y="43"/>
                  </a:lnTo>
                  <a:lnTo>
                    <a:pt x="74" y="41"/>
                  </a:lnTo>
                  <a:lnTo>
                    <a:pt x="71" y="35"/>
                  </a:lnTo>
                  <a:lnTo>
                    <a:pt x="62" y="14"/>
                  </a:lnTo>
                  <a:lnTo>
                    <a:pt x="63" y="14"/>
                  </a:lnTo>
                  <a:lnTo>
                    <a:pt x="57" y="8"/>
                  </a:lnTo>
                  <a:lnTo>
                    <a:pt x="51" y="4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7" y="1"/>
                  </a:lnTo>
                  <a:lnTo>
                    <a:pt x="20" y="3"/>
                  </a:lnTo>
                  <a:lnTo>
                    <a:pt x="13" y="8"/>
                  </a:lnTo>
                  <a:lnTo>
                    <a:pt x="7" y="14"/>
                  </a:lnTo>
                  <a:lnTo>
                    <a:pt x="2" y="30"/>
                  </a:lnTo>
                  <a:lnTo>
                    <a:pt x="0" y="45"/>
                  </a:lnTo>
                  <a:lnTo>
                    <a:pt x="1" y="61"/>
                  </a:lnTo>
                  <a:lnTo>
                    <a:pt x="7" y="76"/>
                  </a:lnTo>
                  <a:lnTo>
                    <a:pt x="6" y="75"/>
                  </a:lnTo>
                  <a:lnTo>
                    <a:pt x="26" y="106"/>
                  </a:lnTo>
                  <a:lnTo>
                    <a:pt x="48" y="135"/>
                  </a:lnTo>
                  <a:lnTo>
                    <a:pt x="47" y="135"/>
                  </a:lnTo>
                  <a:lnTo>
                    <a:pt x="78" y="181"/>
                  </a:lnTo>
                  <a:lnTo>
                    <a:pt x="80" y="181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68" name="Grupp 67"/>
          <p:cNvGrpSpPr/>
          <p:nvPr/>
        </p:nvGrpSpPr>
        <p:grpSpPr>
          <a:xfrm>
            <a:off x="5564543" y="2356948"/>
            <a:ext cx="782219" cy="423021"/>
            <a:chOff x="6304381" y="1940026"/>
            <a:chExt cx="782219" cy="423021"/>
          </a:xfrm>
        </p:grpSpPr>
        <p:sp>
          <p:nvSpPr>
            <p:cNvPr id="69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6304381" y="1940026"/>
              <a:ext cx="782219" cy="423021"/>
            </a:xfrm>
            <a:prstGeom prst="roundRect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 smtClean="0">
                  <a:solidFill>
                    <a:srgbClr val="002060"/>
                  </a:solidFill>
                  <a:latin typeface="Arial Black" panose="020B0A04020102020204" pitchFamily="34" charset="0"/>
                </a:rPr>
                <a:t>2</a:t>
              </a:r>
              <a:endParaRPr lang="sv-SE" sz="2400" b="1" dirty="0">
                <a:solidFill>
                  <a:srgbClr val="00206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70" name="Freeform 20" descr="90 %">
              <a:extLst>
                <a:ext uri="{FF2B5EF4-FFF2-40B4-BE49-F238E27FC236}">
                  <a16:creationId xmlns:a16="http://schemas.microsoft.com/office/drawing/2014/main" id="{44F978CB-A69D-490A-B68C-EA40D3B61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2832" y="2039846"/>
              <a:ext cx="210037" cy="218341"/>
            </a:xfrm>
            <a:custGeom>
              <a:avLst/>
              <a:gdLst>
                <a:gd name="T0" fmla="*/ 2147483646 w 154"/>
                <a:gd name="T1" fmla="*/ 2147483646 h 180"/>
                <a:gd name="T2" fmla="*/ 2147483646 w 154"/>
                <a:gd name="T3" fmla="*/ 2147483646 h 180"/>
                <a:gd name="T4" fmla="*/ 2147483646 w 154"/>
                <a:gd name="T5" fmla="*/ 2147483646 h 180"/>
                <a:gd name="T6" fmla="*/ 2147483646 w 154"/>
                <a:gd name="T7" fmla="*/ 2147483646 h 180"/>
                <a:gd name="T8" fmla="*/ 2147483646 w 154"/>
                <a:gd name="T9" fmla="*/ 2147483646 h 180"/>
                <a:gd name="T10" fmla="*/ 2147483646 w 154"/>
                <a:gd name="T11" fmla="*/ 2147483646 h 180"/>
                <a:gd name="T12" fmla="*/ 2147483646 w 154"/>
                <a:gd name="T13" fmla="*/ 2147483646 h 180"/>
                <a:gd name="T14" fmla="*/ 2147483646 w 154"/>
                <a:gd name="T15" fmla="*/ 2147483646 h 180"/>
                <a:gd name="T16" fmla="*/ 2147483646 w 154"/>
                <a:gd name="T17" fmla="*/ 2147483646 h 180"/>
                <a:gd name="T18" fmla="*/ 2147483646 w 154"/>
                <a:gd name="T19" fmla="*/ 2147483646 h 180"/>
                <a:gd name="T20" fmla="*/ 2147483646 w 154"/>
                <a:gd name="T21" fmla="*/ 2147483646 h 180"/>
                <a:gd name="T22" fmla="*/ 2147483646 w 154"/>
                <a:gd name="T23" fmla="*/ 2147483646 h 180"/>
                <a:gd name="T24" fmla="*/ 2147483646 w 154"/>
                <a:gd name="T25" fmla="*/ 2147483646 h 180"/>
                <a:gd name="T26" fmla="*/ 2147483646 w 154"/>
                <a:gd name="T27" fmla="*/ 2147483646 h 180"/>
                <a:gd name="T28" fmla="*/ 2147483646 w 154"/>
                <a:gd name="T29" fmla="*/ 2147483646 h 180"/>
                <a:gd name="T30" fmla="*/ 2147483646 w 154"/>
                <a:gd name="T31" fmla="*/ 2147483646 h 180"/>
                <a:gd name="T32" fmla="*/ 2147483646 w 154"/>
                <a:gd name="T33" fmla="*/ 2147483646 h 180"/>
                <a:gd name="T34" fmla="*/ 2147483646 w 154"/>
                <a:gd name="T35" fmla="*/ 2147483646 h 180"/>
                <a:gd name="T36" fmla="*/ 2147483646 w 154"/>
                <a:gd name="T37" fmla="*/ 2147483646 h 180"/>
                <a:gd name="T38" fmla="*/ 2147483646 w 154"/>
                <a:gd name="T39" fmla="*/ 2147483646 h 180"/>
                <a:gd name="T40" fmla="*/ 2147483646 w 154"/>
                <a:gd name="T41" fmla="*/ 2147483646 h 180"/>
                <a:gd name="T42" fmla="*/ 2147483646 w 154"/>
                <a:gd name="T43" fmla="*/ 2147483646 h 180"/>
                <a:gd name="T44" fmla="*/ 2147483646 w 154"/>
                <a:gd name="T45" fmla="*/ 2147483646 h 180"/>
                <a:gd name="T46" fmla="*/ 2147483646 w 154"/>
                <a:gd name="T47" fmla="*/ 2147483646 h 180"/>
                <a:gd name="T48" fmla="*/ 2147483646 w 154"/>
                <a:gd name="T49" fmla="*/ 2147483646 h 180"/>
                <a:gd name="T50" fmla="*/ 2147483646 w 154"/>
                <a:gd name="T51" fmla="*/ 2147483646 h 180"/>
                <a:gd name="T52" fmla="*/ 2147483646 w 154"/>
                <a:gd name="T53" fmla="*/ 2147483646 h 180"/>
                <a:gd name="T54" fmla="*/ 2147483646 w 154"/>
                <a:gd name="T55" fmla="*/ 2147483646 h 180"/>
                <a:gd name="T56" fmla="*/ 2147483646 w 154"/>
                <a:gd name="T57" fmla="*/ 0 h 180"/>
                <a:gd name="T58" fmla="*/ 2147483646 w 154"/>
                <a:gd name="T59" fmla="*/ 2147483646 h 180"/>
                <a:gd name="T60" fmla="*/ 2147483646 w 154"/>
                <a:gd name="T61" fmla="*/ 2147483646 h 180"/>
                <a:gd name="T62" fmla="*/ 2147483646 w 154"/>
                <a:gd name="T63" fmla="*/ 2147483646 h 180"/>
                <a:gd name="T64" fmla="*/ 2147483646 w 154"/>
                <a:gd name="T65" fmla="*/ 2147483646 h 180"/>
                <a:gd name="T66" fmla="*/ 2147483646 w 154"/>
                <a:gd name="T67" fmla="*/ 2147483646 h 180"/>
                <a:gd name="T68" fmla="*/ 2147483646 w 154"/>
                <a:gd name="T69" fmla="*/ 2147483646 h 180"/>
                <a:gd name="T70" fmla="*/ 0 w 154"/>
                <a:gd name="T71" fmla="*/ 2147483646 h 180"/>
                <a:gd name="T72" fmla="*/ 2147483646 w 154"/>
                <a:gd name="T73" fmla="*/ 2147483646 h 180"/>
                <a:gd name="T74" fmla="*/ 2147483646 w 154"/>
                <a:gd name="T75" fmla="*/ 2147483646 h 180"/>
                <a:gd name="T76" fmla="*/ 2147483646 w 154"/>
                <a:gd name="T77" fmla="*/ 2147483646 h 180"/>
                <a:gd name="T78" fmla="*/ 2147483646 w 154"/>
                <a:gd name="T79" fmla="*/ 2147483646 h 180"/>
                <a:gd name="T80" fmla="*/ 2147483646 w 154"/>
                <a:gd name="T81" fmla="*/ 2147483646 h 180"/>
                <a:gd name="T82" fmla="*/ 2147483646 w 154"/>
                <a:gd name="T83" fmla="*/ 2147483646 h 180"/>
                <a:gd name="T84" fmla="*/ 2147483646 w 154"/>
                <a:gd name="T85" fmla="*/ 2147483646 h 180"/>
                <a:gd name="T86" fmla="*/ 2147483646 w 154"/>
                <a:gd name="T87" fmla="*/ 2147483646 h 180"/>
                <a:gd name="T88" fmla="*/ 2147483646 w 154"/>
                <a:gd name="T89" fmla="*/ 2147483646 h 180"/>
                <a:gd name="T90" fmla="*/ 2147483646 w 154"/>
                <a:gd name="T91" fmla="*/ 2147483646 h 180"/>
                <a:gd name="T92" fmla="*/ 2147483646 w 154"/>
                <a:gd name="T93" fmla="*/ 2147483646 h 180"/>
                <a:gd name="T94" fmla="*/ 2147483646 w 154"/>
                <a:gd name="T95" fmla="*/ 2147483646 h 180"/>
                <a:gd name="T96" fmla="*/ 2147483646 w 154"/>
                <a:gd name="T97" fmla="*/ 2147483646 h 180"/>
                <a:gd name="T98" fmla="*/ 2147483646 w 154"/>
                <a:gd name="T99" fmla="*/ 2147483646 h 180"/>
                <a:gd name="T100" fmla="*/ 2147483646 w 154"/>
                <a:gd name="T101" fmla="*/ 2147483646 h 180"/>
                <a:gd name="T102" fmla="*/ 2147483646 w 154"/>
                <a:gd name="T103" fmla="*/ 2147483646 h 180"/>
                <a:gd name="T104" fmla="*/ 2147483646 w 154"/>
                <a:gd name="T105" fmla="*/ 2147483646 h 180"/>
                <a:gd name="T106" fmla="*/ 2147483646 w 154"/>
                <a:gd name="T107" fmla="*/ 2147483646 h 180"/>
                <a:gd name="T108" fmla="*/ 2147483646 w 154"/>
                <a:gd name="T109" fmla="*/ 2147483646 h 180"/>
                <a:gd name="T110" fmla="*/ 2147483646 w 154"/>
                <a:gd name="T111" fmla="*/ 2147483646 h 18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4"/>
                <a:gd name="T169" fmla="*/ 0 h 180"/>
                <a:gd name="T170" fmla="*/ 154 w 154"/>
                <a:gd name="T171" fmla="*/ 180 h 18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4" h="180">
                  <a:moveTo>
                    <a:pt x="78" y="179"/>
                  </a:moveTo>
                  <a:lnTo>
                    <a:pt x="97" y="179"/>
                  </a:lnTo>
                  <a:lnTo>
                    <a:pt x="97" y="178"/>
                  </a:lnTo>
                  <a:lnTo>
                    <a:pt x="89" y="166"/>
                  </a:lnTo>
                  <a:lnTo>
                    <a:pt x="86" y="153"/>
                  </a:lnTo>
                  <a:lnTo>
                    <a:pt x="86" y="130"/>
                  </a:lnTo>
                  <a:lnTo>
                    <a:pt x="87" y="130"/>
                  </a:lnTo>
                  <a:lnTo>
                    <a:pt x="93" y="148"/>
                  </a:lnTo>
                  <a:lnTo>
                    <a:pt x="99" y="155"/>
                  </a:lnTo>
                  <a:lnTo>
                    <a:pt x="106" y="160"/>
                  </a:lnTo>
                  <a:lnTo>
                    <a:pt x="114" y="163"/>
                  </a:lnTo>
                  <a:lnTo>
                    <a:pt x="119" y="164"/>
                  </a:lnTo>
                  <a:lnTo>
                    <a:pt x="123" y="165"/>
                  </a:lnTo>
                  <a:lnTo>
                    <a:pt x="131" y="163"/>
                  </a:lnTo>
                  <a:lnTo>
                    <a:pt x="140" y="159"/>
                  </a:lnTo>
                  <a:lnTo>
                    <a:pt x="140" y="158"/>
                  </a:lnTo>
                  <a:lnTo>
                    <a:pt x="150" y="143"/>
                  </a:lnTo>
                  <a:lnTo>
                    <a:pt x="153" y="126"/>
                  </a:lnTo>
                  <a:lnTo>
                    <a:pt x="153" y="121"/>
                  </a:lnTo>
                  <a:lnTo>
                    <a:pt x="152" y="117"/>
                  </a:lnTo>
                  <a:lnTo>
                    <a:pt x="150" y="108"/>
                  </a:lnTo>
                  <a:lnTo>
                    <a:pt x="140" y="93"/>
                  </a:lnTo>
                  <a:lnTo>
                    <a:pt x="140" y="94"/>
                  </a:lnTo>
                  <a:lnTo>
                    <a:pt x="115" y="58"/>
                  </a:lnTo>
                  <a:lnTo>
                    <a:pt x="117" y="59"/>
                  </a:lnTo>
                  <a:lnTo>
                    <a:pt x="95" y="31"/>
                  </a:lnTo>
                  <a:lnTo>
                    <a:pt x="77" y="1"/>
                  </a:lnTo>
                  <a:lnTo>
                    <a:pt x="76" y="0"/>
                  </a:lnTo>
                  <a:lnTo>
                    <a:pt x="58" y="31"/>
                  </a:lnTo>
                  <a:lnTo>
                    <a:pt x="37" y="59"/>
                  </a:lnTo>
                  <a:lnTo>
                    <a:pt x="38" y="58"/>
                  </a:lnTo>
                  <a:lnTo>
                    <a:pt x="13" y="94"/>
                  </a:lnTo>
                  <a:lnTo>
                    <a:pt x="13" y="93"/>
                  </a:lnTo>
                  <a:lnTo>
                    <a:pt x="3" y="108"/>
                  </a:lnTo>
                  <a:lnTo>
                    <a:pt x="0" y="125"/>
                  </a:lnTo>
                  <a:lnTo>
                    <a:pt x="3" y="143"/>
                  </a:lnTo>
                  <a:lnTo>
                    <a:pt x="13" y="158"/>
                  </a:lnTo>
                  <a:lnTo>
                    <a:pt x="21" y="163"/>
                  </a:lnTo>
                  <a:lnTo>
                    <a:pt x="30" y="164"/>
                  </a:lnTo>
                  <a:lnTo>
                    <a:pt x="34" y="164"/>
                  </a:lnTo>
                  <a:lnTo>
                    <a:pt x="39" y="163"/>
                  </a:lnTo>
                  <a:lnTo>
                    <a:pt x="47" y="160"/>
                  </a:lnTo>
                  <a:lnTo>
                    <a:pt x="54" y="155"/>
                  </a:lnTo>
                  <a:lnTo>
                    <a:pt x="60" y="148"/>
                  </a:lnTo>
                  <a:lnTo>
                    <a:pt x="64" y="140"/>
                  </a:lnTo>
                  <a:lnTo>
                    <a:pt x="66" y="130"/>
                  </a:lnTo>
                  <a:lnTo>
                    <a:pt x="67" y="130"/>
                  </a:lnTo>
                  <a:lnTo>
                    <a:pt x="67" y="153"/>
                  </a:lnTo>
                  <a:lnTo>
                    <a:pt x="64" y="166"/>
                  </a:lnTo>
                  <a:lnTo>
                    <a:pt x="56" y="178"/>
                  </a:lnTo>
                  <a:lnTo>
                    <a:pt x="56" y="179"/>
                  </a:lnTo>
                  <a:lnTo>
                    <a:pt x="76" y="179"/>
                  </a:lnTo>
                  <a:lnTo>
                    <a:pt x="78" y="179"/>
                  </a:lnTo>
                </a:path>
              </a:pathLst>
            </a:custGeom>
            <a:pattFill prst="pct90">
              <a:fgClr>
                <a:srgbClr val="000080"/>
              </a:fgClr>
              <a:bgClr>
                <a:schemeClr val="tx1"/>
              </a:bgClr>
            </a:patt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71" name="Platshållare för innehåll 2">
            <a:extLst>
              <a:ext uri="{FF2B5EF4-FFF2-40B4-BE49-F238E27FC236}">
                <a16:creationId xmlns:a16="http://schemas.microsoft.com/office/drawing/2014/main" id="{2C687CE5-A1B8-481D-B443-25D946844A5E}"/>
              </a:ext>
            </a:extLst>
          </p:cNvPr>
          <p:cNvSpPr txBox="1">
            <a:spLocks/>
          </p:cNvSpPr>
          <p:nvPr/>
        </p:nvSpPr>
        <p:spPr>
          <a:xfrm>
            <a:off x="6530687" y="2363852"/>
            <a:ext cx="841412" cy="409212"/>
          </a:xfrm>
          <a:prstGeom prst="rect">
            <a:avLst/>
          </a:prstGeom>
          <a:solidFill>
            <a:srgbClr val="0CB303"/>
          </a:solidFill>
          <a:ln>
            <a:solidFill>
              <a:srgbClr val="0CB303"/>
            </a:solidFill>
          </a:ln>
        </p:spPr>
        <p:txBody>
          <a:bodyPr vert="horz" lIns="36000" tIns="36000" rIns="36000" bIns="36000" rtlCol="0" anchor="ctr" anchorCtr="1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Pass</a:t>
            </a:r>
          </a:p>
        </p:txBody>
      </p:sp>
      <p:sp>
        <p:nvSpPr>
          <p:cNvPr id="72" name="Platshållare för innehåll 2">
            <a:extLst>
              <a:ext uri="{FF2B5EF4-FFF2-40B4-BE49-F238E27FC236}">
                <a16:creationId xmlns:a16="http://schemas.microsoft.com/office/drawing/2014/main" id="{2C687CE5-A1B8-481D-B443-25D946844A5E}"/>
              </a:ext>
            </a:extLst>
          </p:cNvPr>
          <p:cNvSpPr txBox="1">
            <a:spLocks/>
          </p:cNvSpPr>
          <p:nvPr/>
        </p:nvSpPr>
        <p:spPr>
          <a:xfrm>
            <a:off x="7556024" y="2363852"/>
            <a:ext cx="841412" cy="409212"/>
          </a:xfrm>
          <a:prstGeom prst="rect">
            <a:avLst/>
          </a:prstGeom>
          <a:solidFill>
            <a:srgbClr val="0CB303"/>
          </a:solidFill>
          <a:ln>
            <a:solidFill>
              <a:srgbClr val="0CB303"/>
            </a:solidFill>
          </a:ln>
        </p:spPr>
        <p:txBody>
          <a:bodyPr vert="horz" lIns="36000" tIns="36000" rIns="36000" bIns="36000" rtlCol="0" anchor="ctr" anchorCtr="1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Pass</a:t>
            </a:r>
          </a:p>
        </p:txBody>
      </p:sp>
      <p:sp>
        <p:nvSpPr>
          <p:cNvPr id="73" name="Platshållare för innehåll 2">
            <a:extLst>
              <a:ext uri="{FF2B5EF4-FFF2-40B4-BE49-F238E27FC236}">
                <a16:creationId xmlns:a16="http://schemas.microsoft.com/office/drawing/2014/main" id="{2C687CE5-A1B8-481D-B443-25D946844A5E}"/>
              </a:ext>
            </a:extLst>
          </p:cNvPr>
          <p:cNvSpPr txBox="1">
            <a:spLocks/>
          </p:cNvSpPr>
          <p:nvPr/>
        </p:nvSpPr>
        <p:spPr>
          <a:xfrm>
            <a:off x="8590690" y="2363852"/>
            <a:ext cx="841412" cy="409212"/>
          </a:xfrm>
          <a:prstGeom prst="rect">
            <a:avLst/>
          </a:prstGeom>
          <a:solidFill>
            <a:srgbClr val="0CB303"/>
          </a:solidFill>
          <a:ln>
            <a:solidFill>
              <a:srgbClr val="0CB303"/>
            </a:solidFill>
          </a:ln>
        </p:spPr>
        <p:txBody>
          <a:bodyPr vert="horz" lIns="36000" tIns="36000" rIns="36000" bIns="36000" rtlCol="0" anchor="ctr" anchorCtr="1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Pass</a:t>
            </a:r>
          </a:p>
        </p:txBody>
      </p:sp>
      <p:sp>
        <p:nvSpPr>
          <p:cNvPr id="75" name="textruta 74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5605463" y="1212824"/>
            <a:ext cx="3999235" cy="404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  <a:tabLst>
                <a:tab pos="895350" algn="l"/>
                <a:tab pos="2062163" algn="l"/>
                <a:tab pos="3022600" algn="l"/>
              </a:tabLst>
            </a:pPr>
            <a:r>
              <a:rPr lang="sv-SE" sz="2400" dirty="0" smtClean="0"/>
              <a:t>Vest	Nord	Øst	Sør	</a:t>
            </a:r>
            <a:endParaRPr lang="sv-SE" sz="2400" dirty="0"/>
          </a:p>
        </p:txBody>
      </p:sp>
      <p:sp>
        <p:nvSpPr>
          <p:cNvPr id="76" name="textruta 75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5483777" y="3683102"/>
            <a:ext cx="39650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14375" algn="l"/>
              </a:tabLst>
            </a:pPr>
            <a:r>
              <a:rPr lang="sv-SE" sz="2400" b="1" dirty="0" smtClean="0"/>
              <a:t>1Hj</a:t>
            </a:r>
            <a:r>
              <a:rPr lang="sv-SE" sz="2400" dirty="0" smtClean="0"/>
              <a:t>:	12+ hp, 5+ hjerter</a:t>
            </a:r>
          </a:p>
          <a:p>
            <a:pPr>
              <a:tabLst>
                <a:tab pos="714375" algn="l"/>
              </a:tabLst>
            </a:pPr>
            <a:r>
              <a:rPr lang="sv-SE" sz="2400" b="1" dirty="0" smtClean="0"/>
              <a:t>1Sp</a:t>
            </a:r>
            <a:r>
              <a:rPr lang="sv-SE" sz="2400" dirty="0" smtClean="0"/>
              <a:t>:	10+ hp, bra 5+ spar</a:t>
            </a:r>
          </a:p>
          <a:p>
            <a:pPr>
              <a:tabLst>
                <a:tab pos="714375" algn="l"/>
              </a:tabLst>
            </a:pPr>
            <a:r>
              <a:rPr lang="sv-SE" sz="2400" b="1" dirty="0" smtClean="0"/>
              <a:t>2Hj</a:t>
            </a:r>
            <a:r>
              <a:rPr lang="sv-SE" sz="2400" dirty="0" smtClean="0"/>
              <a:t>:	6-10 hp, 3+ hjerter</a:t>
            </a:r>
          </a:p>
          <a:p>
            <a:pPr>
              <a:tabLst>
                <a:tab pos="714375" algn="l"/>
              </a:tabLst>
            </a:pPr>
            <a:r>
              <a:rPr lang="sv-SE" sz="2400" b="1" dirty="0" smtClean="0"/>
              <a:t>2Sp</a:t>
            </a:r>
            <a:r>
              <a:rPr lang="sv-SE" sz="2400" dirty="0" smtClean="0"/>
              <a:t>:	6-10 hp, 3+ spar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320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47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57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67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77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2" grpId="0" animBg="1"/>
      <p:bldP spid="7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>
            <a:extLst>
              <a:ext uri="{FF2B5EF4-FFF2-40B4-BE49-F238E27FC236}">
                <a16:creationId xmlns:a16="http://schemas.microsoft.com/office/drawing/2014/main" id="{F92B0D22-6050-4072-98C9-3FF97776C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834" y="223879"/>
            <a:ext cx="4614863" cy="640275"/>
          </a:xfrm>
        </p:spPr>
        <p:txBody>
          <a:bodyPr>
            <a:normAutofit fontScale="90000"/>
          </a:bodyPr>
          <a:lstStyle/>
          <a:p>
            <a:r>
              <a:rPr lang="sv-SE" b="1" dirty="0" smtClean="0">
                <a:latin typeface="Arial Black" panose="020B0A04020102020204" pitchFamily="34" charset="0"/>
              </a:rPr>
              <a:t>Et eksempel til</a:t>
            </a:r>
            <a:endParaRPr lang="sv-SE" b="1" dirty="0">
              <a:latin typeface="Arial Black" panose="020B0A04020102020204" pitchFamily="34" charset="0"/>
            </a:endParaRPr>
          </a:p>
        </p:txBody>
      </p:sp>
      <p:grpSp>
        <p:nvGrpSpPr>
          <p:cNvPr id="6" name="Grupp 10"/>
          <p:cNvGrpSpPr>
            <a:grpSpLocks/>
          </p:cNvGrpSpPr>
          <p:nvPr/>
        </p:nvGrpSpPr>
        <p:grpSpPr bwMode="auto">
          <a:xfrm>
            <a:off x="2031338" y="1680485"/>
            <a:ext cx="1540942" cy="1570303"/>
            <a:chOff x="1208584" y="1916832"/>
            <a:chExt cx="1540605" cy="1570568"/>
          </a:xfrm>
        </p:grpSpPr>
        <p:sp>
          <p:nvSpPr>
            <p:cNvPr id="7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269300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K5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AQT52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K872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J3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8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9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1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2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grpSp>
        <p:nvGrpSpPr>
          <p:cNvPr id="13" name="Grupp 10"/>
          <p:cNvGrpSpPr>
            <a:grpSpLocks/>
          </p:cNvGrpSpPr>
          <p:nvPr/>
        </p:nvGrpSpPr>
        <p:grpSpPr bwMode="auto">
          <a:xfrm>
            <a:off x="3498995" y="2918343"/>
            <a:ext cx="1244387" cy="1570303"/>
            <a:chOff x="1208584" y="1916832"/>
            <a:chExt cx="1244115" cy="1570568"/>
          </a:xfrm>
        </p:grpSpPr>
        <p:sp>
          <p:nvSpPr>
            <p:cNvPr id="14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972810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A962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KJ4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A43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A87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15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16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7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8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9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grpSp>
        <p:nvGrpSpPr>
          <p:cNvPr id="32" name="Grupp 10"/>
          <p:cNvGrpSpPr>
            <a:grpSpLocks/>
          </p:cNvGrpSpPr>
          <p:nvPr/>
        </p:nvGrpSpPr>
        <p:grpSpPr bwMode="auto">
          <a:xfrm>
            <a:off x="2082013" y="4240181"/>
            <a:ext cx="1234769" cy="1570303"/>
            <a:chOff x="1208584" y="1916832"/>
            <a:chExt cx="1234499" cy="1570568"/>
          </a:xfrm>
        </p:grpSpPr>
        <p:sp>
          <p:nvSpPr>
            <p:cNvPr id="33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963194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8743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963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65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T965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47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48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9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50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51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grpSp>
        <p:nvGrpSpPr>
          <p:cNvPr id="52" name="Grupp 10"/>
          <p:cNvGrpSpPr>
            <a:grpSpLocks/>
          </p:cNvGrpSpPr>
          <p:nvPr/>
        </p:nvGrpSpPr>
        <p:grpSpPr bwMode="auto">
          <a:xfrm>
            <a:off x="510674" y="2918343"/>
            <a:ext cx="1334155" cy="1570303"/>
            <a:chOff x="1208584" y="1916832"/>
            <a:chExt cx="1333863" cy="1570568"/>
          </a:xfrm>
        </p:grpSpPr>
        <p:sp>
          <p:nvSpPr>
            <p:cNvPr id="53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062558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QJT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87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QJT9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KQ42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54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55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56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57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58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sp>
        <p:nvSpPr>
          <p:cNvPr id="2" name="Rektangel med rundade hörn 1"/>
          <p:cNvSpPr/>
          <p:nvPr/>
        </p:nvSpPr>
        <p:spPr>
          <a:xfrm>
            <a:off x="2158362" y="3246294"/>
            <a:ext cx="923731" cy="914400"/>
          </a:xfrm>
          <a:prstGeom prst="roundRect">
            <a:avLst/>
          </a:prstGeom>
          <a:solidFill>
            <a:srgbClr val="03A6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bIns="576000" rtlCol="0" anchor="ctr"/>
          <a:lstStyle/>
          <a:p>
            <a:pPr algn="ctr"/>
            <a:r>
              <a:rPr lang="sv-SE" b="1" dirty="0" smtClean="0">
                <a:ln w="0"/>
                <a:solidFill>
                  <a:srgbClr val="FFFF99"/>
                </a:solidFill>
              </a:rPr>
              <a:t>Giver</a:t>
            </a:r>
            <a:endParaRPr lang="sv-SE" b="1" dirty="0">
              <a:ln w="0"/>
              <a:solidFill>
                <a:srgbClr val="FFFF99"/>
              </a:solidFill>
            </a:endParaRPr>
          </a:p>
        </p:txBody>
      </p:sp>
      <p:grpSp>
        <p:nvGrpSpPr>
          <p:cNvPr id="59" name="Grupp 58"/>
          <p:cNvGrpSpPr/>
          <p:nvPr/>
        </p:nvGrpSpPr>
        <p:grpSpPr>
          <a:xfrm>
            <a:off x="6556697" y="1728643"/>
            <a:ext cx="766668" cy="420445"/>
            <a:chOff x="7691532" y="739488"/>
            <a:chExt cx="766668" cy="420445"/>
          </a:xfrm>
        </p:grpSpPr>
        <p:sp>
          <p:nvSpPr>
            <p:cNvPr id="60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7691532" y="739488"/>
              <a:ext cx="766668" cy="420445"/>
            </a:xfrm>
            <a:prstGeom prst="roundRect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61" name="Freeform 21">
              <a:extLst>
                <a:ext uri="{FF2B5EF4-FFF2-40B4-BE49-F238E27FC236}">
                  <a16:creationId xmlns:a16="http://schemas.microsoft.com/office/drawing/2014/main" id="{1535FB28-4CF4-4DCF-9CB9-3BE494ED959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8089474" y="844424"/>
              <a:ext cx="216325" cy="220766"/>
            </a:xfrm>
            <a:custGeom>
              <a:avLst/>
              <a:gdLst>
                <a:gd name="T0" fmla="*/ 2147483646 w 159"/>
                <a:gd name="T1" fmla="*/ 2147483646 h 182"/>
                <a:gd name="T2" fmla="*/ 2147483646 w 159"/>
                <a:gd name="T3" fmla="*/ 2147483646 h 182"/>
                <a:gd name="T4" fmla="*/ 2147483646 w 159"/>
                <a:gd name="T5" fmla="*/ 2147483646 h 182"/>
                <a:gd name="T6" fmla="*/ 2147483646 w 159"/>
                <a:gd name="T7" fmla="*/ 2147483646 h 182"/>
                <a:gd name="T8" fmla="*/ 2147483646 w 159"/>
                <a:gd name="T9" fmla="*/ 2147483646 h 182"/>
                <a:gd name="T10" fmla="*/ 2147483646 w 159"/>
                <a:gd name="T11" fmla="*/ 2147483646 h 182"/>
                <a:gd name="T12" fmla="*/ 2147483646 w 159"/>
                <a:gd name="T13" fmla="*/ 2147483646 h 182"/>
                <a:gd name="T14" fmla="*/ 2147483646 w 159"/>
                <a:gd name="T15" fmla="*/ 2147483646 h 182"/>
                <a:gd name="T16" fmla="*/ 2147483646 w 159"/>
                <a:gd name="T17" fmla="*/ 2147483646 h 182"/>
                <a:gd name="T18" fmla="*/ 2147483646 w 159"/>
                <a:gd name="T19" fmla="*/ 2147483646 h 182"/>
                <a:gd name="T20" fmla="*/ 2147483646 w 159"/>
                <a:gd name="T21" fmla="*/ 2147483646 h 182"/>
                <a:gd name="T22" fmla="*/ 2147483646 w 159"/>
                <a:gd name="T23" fmla="*/ 2147483646 h 182"/>
                <a:gd name="T24" fmla="*/ 2147483646 w 159"/>
                <a:gd name="T25" fmla="*/ 2147483646 h 182"/>
                <a:gd name="T26" fmla="*/ 2147483646 w 159"/>
                <a:gd name="T27" fmla="*/ 2147483646 h 182"/>
                <a:gd name="T28" fmla="*/ 2147483646 w 159"/>
                <a:gd name="T29" fmla="*/ 0 h 182"/>
                <a:gd name="T30" fmla="*/ 2147483646 w 159"/>
                <a:gd name="T31" fmla="*/ 0 h 182"/>
                <a:gd name="T32" fmla="*/ 2147483646 w 159"/>
                <a:gd name="T33" fmla="*/ 2147483646 h 182"/>
                <a:gd name="T34" fmla="*/ 2147483646 w 159"/>
                <a:gd name="T35" fmla="*/ 2147483646 h 182"/>
                <a:gd name="T36" fmla="*/ 2147483646 w 159"/>
                <a:gd name="T37" fmla="*/ 2147483646 h 182"/>
                <a:gd name="T38" fmla="*/ 2147483646 w 159"/>
                <a:gd name="T39" fmla="*/ 2147483646 h 182"/>
                <a:gd name="T40" fmla="*/ 2147483646 w 159"/>
                <a:gd name="T41" fmla="*/ 2147483646 h 182"/>
                <a:gd name="T42" fmla="*/ 2147483646 w 159"/>
                <a:gd name="T43" fmla="*/ 2147483646 h 182"/>
                <a:gd name="T44" fmla="*/ 2147483646 w 159"/>
                <a:gd name="T45" fmla="*/ 2147483646 h 182"/>
                <a:gd name="T46" fmla="*/ 2147483646 w 159"/>
                <a:gd name="T47" fmla="*/ 2147483646 h 182"/>
                <a:gd name="T48" fmla="*/ 2147483646 w 159"/>
                <a:gd name="T49" fmla="*/ 2147483646 h 182"/>
                <a:gd name="T50" fmla="*/ 2147483646 w 159"/>
                <a:gd name="T51" fmla="*/ 2147483646 h 182"/>
                <a:gd name="T52" fmla="*/ 2147483646 w 159"/>
                <a:gd name="T53" fmla="*/ 2147483646 h 182"/>
                <a:gd name="T54" fmla="*/ 2147483646 w 159"/>
                <a:gd name="T55" fmla="*/ 2147483646 h 182"/>
                <a:gd name="T56" fmla="*/ 2147483646 w 159"/>
                <a:gd name="T57" fmla="*/ 2147483646 h 182"/>
                <a:gd name="T58" fmla="*/ 2147483646 w 159"/>
                <a:gd name="T59" fmla="*/ 2147483646 h 182"/>
                <a:gd name="T60" fmla="*/ 2147483646 w 159"/>
                <a:gd name="T61" fmla="*/ 0 h 182"/>
                <a:gd name="T62" fmla="*/ 2147483646 w 159"/>
                <a:gd name="T63" fmla="*/ 0 h 182"/>
                <a:gd name="T64" fmla="*/ 2147483646 w 159"/>
                <a:gd name="T65" fmla="*/ 2147483646 h 182"/>
                <a:gd name="T66" fmla="*/ 2147483646 w 159"/>
                <a:gd name="T67" fmla="*/ 2147483646 h 182"/>
                <a:gd name="T68" fmla="*/ 2147483646 w 159"/>
                <a:gd name="T69" fmla="*/ 2147483646 h 182"/>
                <a:gd name="T70" fmla="*/ 2147483646 w 159"/>
                <a:gd name="T71" fmla="*/ 2147483646 h 182"/>
                <a:gd name="T72" fmla="*/ 2147483646 w 159"/>
                <a:gd name="T73" fmla="*/ 2147483646 h 182"/>
                <a:gd name="T74" fmla="*/ 0 w 159"/>
                <a:gd name="T75" fmla="*/ 2147483646 h 182"/>
                <a:gd name="T76" fmla="*/ 2147483646 w 159"/>
                <a:gd name="T77" fmla="*/ 2147483646 h 182"/>
                <a:gd name="T78" fmla="*/ 2147483646 w 159"/>
                <a:gd name="T79" fmla="*/ 2147483646 h 182"/>
                <a:gd name="T80" fmla="*/ 2147483646 w 159"/>
                <a:gd name="T81" fmla="*/ 2147483646 h 182"/>
                <a:gd name="T82" fmla="*/ 2147483646 w 159"/>
                <a:gd name="T83" fmla="*/ 2147483646 h 182"/>
                <a:gd name="T84" fmla="*/ 2147483646 w 159"/>
                <a:gd name="T85" fmla="*/ 2147483646 h 182"/>
                <a:gd name="T86" fmla="*/ 2147483646 w 159"/>
                <a:gd name="T87" fmla="*/ 2147483646 h 182"/>
                <a:gd name="T88" fmla="*/ 2147483646 w 159"/>
                <a:gd name="T89" fmla="*/ 2147483646 h 182"/>
                <a:gd name="T90" fmla="*/ 2147483646 w 159"/>
                <a:gd name="T91" fmla="*/ 2147483646 h 18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9"/>
                <a:gd name="T139" fmla="*/ 0 h 182"/>
                <a:gd name="T140" fmla="*/ 159 w 159"/>
                <a:gd name="T141" fmla="*/ 182 h 18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9" h="182">
                  <a:moveTo>
                    <a:pt x="80" y="181"/>
                  </a:moveTo>
                  <a:lnTo>
                    <a:pt x="111" y="135"/>
                  </a:lnTo>
                  <a:lnTo>
                    <a:pt x="109" y="135"/>
                  </a:lnTo>
                  <a:lnTo>
                    <a:pt x="132" y="107"/>
                  </a:lnTo>
                  <a:lnTo>
                    <a:pt x="151" y="75"/>
                  </a:lnTo>
                  <a:lnTo>
                    <a:pt x="151" y="76"/>
                  </a:lnTo>
                  <a:lnTo>
                    <a:pt x="156" y="62"/>
                  </a:lnTo>
                  <a:lnTo>
                    <a:pt x="158" y="45"/>
                  </a:lnTo>
                  <a:lnTo>
                    <a:pt x="158" y="41"/>
                  </a:lnTo>
                  <a:lnTo>
                    <a:pt x="157" y="38"/>
                  </a:lnTo>
                  <a:lnTo>
                    <a:pt x="156" y="30"/>
                  </a:lnTo>
                  <a:lnTo>
                    <a:pt x="151" y="14"/>
                  </a:lnTo>
                  <a:lnTo>
                    <a:pt x="145" y="8"/>
                  </a:lnTo>
                  <a:lnTo>
                    <a:pt x="138" y="4"/>
                  </a:lnTo>
                  <a:lnTo>
                    <a:pt x="122" y="0"/>
                  </a:lnTo>
                  <a:lnTo>
                    <a:pt x="119" y="0"/>
                  </a:lnTo>
                  <a:lnTo>
                    <a:pt x="115" y="1"/>
                  </a:lnTo>
                  <a:lnTo>
                    <a:pt x="107" y="3"/>
                  </a:lnTo>
                  <a:lnTo>
                    <a:pt x="100" y="8"/>
                  </a:lnTo>
                  <a:lnTo>
                    <a:pt x="94" y="14"/>
                  </a:lnTo>
                  <a:lnTo>
                    <a:pt x="95" y="14"/>
                  </a:lnTo>
                  <a:lnTo>
                    <a:pt x="87" y="35"/>
                  </a:lnTo>
                  <a:lnTo>
                    <a:pt x="84" y="41"/>
                  </a:lnTo>
                  <a:lnTo>
                    <a:pt x="79" y="43"/>
                  </a:lnTo>
                  <a:lnTo>
                    <a:pt x="74" y="41"/>
                  </a:lnTo>
                  <a:lnTo>
                    <a:pt x="71" y="35"/>
                  </a:lnTo>
                  <a:lnTo>
                    <a:pt x="62" y="14"/>
                  </a:lnTo>
                  <a:lnTo>
                    <a:pt x="63" y="14"/>
                  </a:lnTo>
                  <a:lnTo>
                    <a:pt x="57" y="8"/>
                  </a:lnTo>
                  <a:lnTo>
                    <a:pt x="51" y="4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7" y="1"/>
                  </a:lnTo>
                  <a:lnTo>
                    <a:pt x="20" y="3"/>
                  </a:lnTo>
                  <a:lnTo>
                    <a:pt x="13" y="8"/>
                  </a:lnTo>
                  <a:lnTo>
                    <a:pt x="7" y="14"/>
                  </a:lnTo>
                  <a:lnTo>
                    <a:pt x="2" y="30"/>
                  </a:lnTo>
                  <a:lnTo>
                    <a:pt x="0" y="45"/>
                  </a:lnTo>
                  <a:lnTo>
                    <a:pt x="1" y="61"/>
                  </a:lnTo>
                  <a:lnTo>
                    <a:pt x="7" y="76"/>
                  </a:lnTo>
                  <a:lnTo>
                    <a:pt x="6" y="75"/>
                  </a:lnTo>
                  <a:lnTo>
                    <a:pt x="26" y="106"/>
                  </a:lnTo>
                  <a:lnTo>
                    <a:pt x="48" y="135"/>
                  </a:lnTo>
                  <a:lnTo>
                    <a:pt x="47" y="135"/>
                  </a:lnTo>
                  <a:lnTo>
                    <a:pt x="78" y="181"/>
                  </a:lnTo>
                  <a:lnTo>
                    <a:pt x="80" y="181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71" name="Platshållare för innehåll 2">
            <a:extLst>
              <a:ext uri="{FF2B5EF4-FFF2-40B4-BE49-F238E27FC236}">
                <a16:creationId xmlns:a16="http://schemas.microsoft.com/office/drawing/2014/main" id="{2C687CE5-A1B8-481D-B443-25D946844A5E}"/>
              </a:ext>
            </a:extLst>
          </p:cNvPr>
          <p:cNvSpPr txBox="1">
            <a:spLocks/>
          </p:cNvSpPr>
          <p:nvPr/>
        </p:nvSpPr>
        <p:spPr>
          <a:xfrm>
            <a:off x="6530687" y="2363852"/>
            <a:ext cx="841412" cy="409212"/>
          </a:xfrm>
          <a:prstGeom prst="rect">
            <a:avLst/>
          </a:prstGeom>
          <a:solidFill>
            <a:srgbClr val="0CB303"/>
          </a:solidFill>
          <a:ln>
            <a:solidFill>
              <a:srgbClr val="0CB303"/>
            </a:solidFill>
          </a:ln>
        </p:spPr>
        <p:txBody>
          <a:bodyPr vert="horz" lIns="36000" tIns="36000" rIns="36000" bIns="36000" rtlCol="0" anchor="ctr" anchorCtr="1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Pass</a:t>
            </a:r>
          </a:p>
        </p:txBody>
      </p:sp>
      <p:sp>
        <p:nvSpPr>
          <p:cNvPr id="72" name="Platshållare för innehåll 2">
            <a:extLst>
              <a:ext uri="{FF2B5EF4-FFF2-40B4-BE49-F238E27FC236}">
                <a16:creationId xmlns:a16="http://schemas.microsoft.com/office/drawing/2014/main" id="{2C687CE5-A1B8-481D-B443-25D946844A5E}"/>
              </a:ext>
            </a:extLst>
          </p:cNvPr>
          <p:cNvSpPr txBox="1">
            <a:spLocks/>
          </p:cNvSpPr>
          <p:nvPr/>
        </p:nvSpPr>
        <p:spPr>
          <a:xfrm>
            <a:off x="7556024" y="2363852"/>
            <a:ext cx="841412" cy="409212"/>
          </a:xfrm>
          <a:prstGeom prst="rect">
            <a:avLst/>
          </a:prstGeom>
          <a:solidFill>
            <a:srgbClr val="0CB303"/>
          </a:solidFill>
          <a:ln>
            <a:solidFill>
              <a:srgbClr val="0CB303"/>
            </a:solidFill>
          </a:ln>
        </p:spPr>
        <p:txBody>
          <a:bodyPr vert="horz" lIns="36000" tIns="36000" rIns="36000" bIns="36000" rtlCol="0" anchor="ctr" anchorCtr="1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Pass</a:t>
            </a:r>
          </a:p>
        </p:txBody>
      </p:sp>
      <p:sp>
        <p:nvSpPr>
          <p:cNvPr id="73" name="Platshållare för innehåll 2">
            <a:extLst>
              <a:ext uri="{FF2B5EF4-FFF2-40B4-BE49-F238E27FC236}">
                <a16:creationId xmlns:a16="http://schemas.microsoft.com/office/drawing/2014/main" id="{2C687CE5-A1B8-481D-B443-25D946844A5E}"/>
              </a:ext>
            </a:extLst>
          </p:cNvPr>
          <p:cNvSpPr txBox="1">
            <a:spLocks/>
          </p:cNvSpPr>
          <p:nvPr/>
        </p:nvSpPr>
        <p:spPr>
          <a:xfrm>
            <a:off x="8590690" y="2363852"/>
            <a:ext cx="841412" cy="409212"/>
          </a:xfrm>
          <a:prstGeom prst="rect">
            <a:avLst/>
          </a:prstGeom>
          <a:solidFill>
            <a:srgbClr val="0CB303"/>
          </a:solidFill>
          <a:ln>
            <a:solidFill>
              <a:srgbClr val="0CB303"/>
            </a:solidFill>
          </a:ln>
        </p:spPr>
        <p:txBody>
          <a:bodyPr vert="horz" lIns="36000" tIns="36000" rIns="36000" bIns="36000" rtlCol="0" anchor="ctr" anchorCtr="1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Pass</a:t>
            </a:r>
          </a:p>
        </p:txBody>
      </p:sp>
      <p:sp>
        <p:nvSpPr>
          <p:cNvPr id="75" name="textruta 74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5605463" y="1212824"/>
            <a:ext cx="3999235" cy="404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  <a:tabLst>
                <a:tab pos="895350" algn="l"/>
                <a:tab pos="2062163" algn="l"/>
                <a:tab pos="3022600" algn="l"/>
              </a:tabLst>
            </a:pPr>
            <a:r>
              <a:rPr lang="sv-SE" sz="2400" dirty="0" smtClean="0"/>
              <a:t>Vest	Nord	Øst	Sør	</a:t>
            </a:r>
            <a:endParaRPr lang="sv-SE" sz="2400" dirty="0"/>
          </a:p>
        </p:txBody>
      </p:sp>
      <p:sp>
        <p:nvSpPr>
          <p:cNvPr id="76" name="textruta 75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5483777" y="3683102"/>
            <a:ext cx="41209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14375" algn="l"/>
              </a:tabLst>
            </a:pPr>
            <a:r>
              <a:rPr lang="sv-SE" sz="2400" b="1" dirty="0" smtClean="0"/>
              <a:t>1Hj</a:t>
            </a:r>
            <a:r>
              <a:rPr lang="sv-SE" sz="2400" dirty="0" smtClean="0"/>
              <a:t>:	12+ hp, 5+ hjerter</a:t>
            </a:r>
          </a:p>
          <a:p>
            <a:pPr>
              <a:tabLst>
                <a:tab pos="714375" algn="l"/>
              </a:tabLst>
            </a:pPr>
            <a:r>
              <a:rPr lang="sv-SE" sz="2400" b="1" dirty="0" smtClean="0"/>
              <a:t>1NT</a:t>
            </a:r>
            <a:r>
              <a:rPr lang="sv-SE" sz="2400" dirty="0" smtClean="0"/>
              <a:t>:	15-17 hp, balansert 	hånd, hold i hjerter</a:t>
            </a:r>
          </a:p>
          <a:p>
            <a:pPr>
              <a:tabLst>
                <a:tab pos="714375" algn="l"/>
              </a:tabLst>
            </a:pPr>
            <a:r>
              <a:rPr lang="sv-SE" sz="2400" b="1" dirty="0" smtClean="0"/>
              <a:t>3NT</a:t>
            </a:r>
            <a:r>
              <a:rPr lang="sv-SE" sz="2400" dirty="0" smtClean="0"/>
              <a:t>:	11-15 hp, balansert hånd</a:t>
            </a:r>
          </a:p>
        </p:txBody>
      </p:sp>
      <p:sp>
        <p:nvSpPr>
          <p:cNvPr id="78" name="Platshållare för innehåll 2">
            <a:extLst>
              <a:ext uri="{FF2B5EF4-FFF2-40B4-BE49-F238E27FC236}">
                <a16:creationId xmlns:a16="http://schemas.microsoft.com/office/drawing/2014/main" id="{2C687CE5-A1B8-481D-B443-25D946844A5E}"/>
              </a:ext>
            </a:extLst>
          </p:cNvPr>
          <p:cNvSpPr txBox="1">
            <a:spLocks/>
          </p:cNvSpPr>
          <p:nvPr/>
        </p:nvSpPr>
        <p:spPr>
          <a:xfrm>
            <a:off x="8572803" y="1745751"/>
            <a:ext cx="841412" cy="409212"/>
          </a:xfrm>
          <a:prstGeom prst="rect">
            <a:avLst/>
          </a:prstGeom>
          <a:solidFill>
            <a:srgbClr val="0CB303"/>
          </a:solidFill>
          <a:ln>
            <a:solidFill>
              <a:srgbClr val="0CB303"/>
            </a:solidFill>
          </a:ln>
        </p:spPr>
        <p:txBody>
          <a:bodyPr vert="horz" lIns="36000" tIns="36000" rIns="36000" bIns="36000" rtlCol="0" anchor="ctr" anchorCtr="1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Pass</a:t>
            </a:r>
          </a:p>
        </p:txBody>
      </p:sp>
      <p:sp>
        <p:nvSpPr>
          <p:cNvPr id="79" name="Rektangel med rundade hörn 44">
            <a:extLst>
              <a:ext uri="{FF2B5EF4-FFF2-40B4-BE49-F238E27FC236}">
                <a16:creationId xmlns:a16="http://schemas.microsoft.com/office/drawing/2014/main" id="{E3C113E2-A58E-49BE-A205-CB27B6E54169}"/>
              </a:ext>
            </a:extLst>
          </p:cNvPr>
          <p:cNvSpPr/>
          <p:nvPr/>
        </p:nvSpPr>
        <p:spPr>
          <a:xfrm>
            <a:off x="5494051" y="2318748"/>
            <a:ext cx="920630" cy="476723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72000" rtlCol="0" anchor="ctr"/>
          <a:lstStyle/>
          <a:p>
            <a:pPr algn="ctr"/>
            <a:r>
              <a:rPr lang="sv-SE" sz="2400" b="1" dirty="0">
                <a:latin typeface="Arial Black" panose="020B0A04020102020204" pitchFamily="34" charset="0"/>
              </a:rPr>
              <a:t>3</a:t>
            </a:r>
            <a:r>
              <a:rPr lang="sv-SE" sz="2400" b="1" dirty="0" smtClean="0">
                <a:latin typeface="Arial Black" panose="020B0A04020102020204" pitchFamily="34" charset="0"/>
              </a:rPr>
              <a:t>NT</a:t>
            </a:r>
            <a:endParaRPr lang="sv-SE" sz="2000" b="1" dirty="0">
              <a:latin typeface="Arial Black" panose="020B0A04020102020204" pitchFamily="34" charset="0"/>
            </a:endParaRPr>
          </a:p>
        </p:txBody>
      </p:sp>
      <p:sp>
        <p:nvSpPr>
          <p:cNvPr id="43" name="Rektangel med rundade hörn 44">
            <a:extLst>
              <a:ext uri="{FF2B5EF4-FFF2-40B4-BE49-F238E27FC236}">
                <a16:creationId xmlns:a16="http://schemas.microsoft.com/office/drawing/2014/main" id="{E3C113E2-A58E-49BE-A205-CB27B6E54169}"/>
              </a:ext>
            </a:extLst>
          </p:cNvPr>
          <p:cNvSpPr/>
          <p:nvPr/>
        </p:nvSpPr>
        <p:spPr>
          <a:xfrm>
            <a:off x="7521146" y="1695579"/>
            <a:ext cx="920630" cy="476723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72000" rtlCol="0" anchor="ctr"/>
          <a:lstStyle/>
          <a:p>
            <a:pPr algn="ctr"/>
            <a:r>
              <a:rPr lang="sv-SE" sz="2400" b="1" dirty="0">
                <a:latin typeface="Arial Black" panose="020B0A04020102020204" pitchFamily="34" charset="0"/>
              </a:rPr>
              <a:t>1</a:t>
            </a:r>
            <a:r>
              <a:rPr lang="sv-SE" sz="2400" b="1" dirty="0" smtClean="0">
                <a:latin typeface="Arial Black" panose="020B0A04020102020204" pitchFamily="34" charset="0"/>
              </a:rPr>
              <a:t>NT</a:t>
            </a:r>
            <a:endParaRPr lang="sv-SE" sz="20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55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47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57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67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77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2" grpId="0" animBg="1"/>
      <p:bldP spid="73" grpId="0" animBg="1"/>
      <p:bldP spid="78" grpId="0" animBg="1"/>
      <p:bldP spid="79" grpId="0" animBg="1"/>
      <p:bldP spid="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2B0D22-6050-4072-98C9-3FF97776C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700" y="214969"/>
            <a:ext cx="8543925" cy="784944"/>
          </a:xfrm>
        </p:spPr>
        <p:txBody>
          <a:bodyPr>
            <a:normAutofit/>
          </a:bodyPr>
          <a:lstStyle/>
          <a:p>
            <a:pPr>
              <a:tabLst>
                <a:tab pos="361950" algn="l"/>
              </a:tabLst>
            </a:pPr>
            <a:r>
              <a:rPr lang="sv-SE" sz="4000" b="1" dirty="0" smtClean="0">
                <a:latin typeface="Arial Black" panose="020B0A04020102020204" pitchFamily="34" charset="0"/>
              </a:rPr>
              <a:t>Sammenfatning av leksjon 4</a:t>
            </a:r>
            <a:endParaRPr lang="sv-SE" sz="4000" b="1" dirty="0">
              <a:latin typeface="Arial Black" panose="020B0A04020102020204" pitchFamily="34" charset="0"/>
            </a:endParaRPr>
          </a:p>
        </p:txBody>
      </p:sp>
      <p:sp>
        <p:nvSpPr>
          <p:cNvPr id="37" name="textruta 36"/>
          <p:cNvSpPr txBox="1"/>
          <p:nvPr/>
        </p:nvSpPr>
        <p:spPr>
          <a:xfrm>
            <a:off x="790998" y="1267336"/>
            <a:ext cx="5320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smtClean="0">
                <a:solidFill>
                  <a:schemeClr val="accent1">
                    <a:lumMod val="75000"/>
                  </a:schemeClr>
                </a:solidFill>
              </a:rPr>
              <a:t>Ulike </a:t>
            </a:r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styrker på balanserte hender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296885" y="1843424"/>
            <a:ext cx="9565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343025" algn="l"/>
              </a:tabLst>
            </a:pPr>
            <a:r>
              <a:rPr lang="sv-SE" sz="2400" dirty="0" smtClean="0"/>
              <a:t>12-14 hp	Åpne med 1 i farge og kom igjen med NT-melding på laveste nivå</a:t>
            </a:r>
          </a:p>
          <a:p>
            <a:pPr>
              <a:tabLst>
                <a:tab pos="1343025" algn="l"/>
              </a:tabLst>
            </a:pPr>
            <a:r>
              <a:rPr lang="sv-SE" sz="2400" dirty="0" smtClean="0"/>
              <a:t>15-17 hp 	Åpne med 1NT</a:t>
            </a:r>
          </a:p>
          <a:p>
            <a:pPr>
              <a:tabLst>
                <a:tab pos="1343025" algn="l"/>
              </a:tabLst>
            </a:pPr>
            <a:r>
              <a:rPr lang="sv-SE" sz="2400" dirty="0" smtClean="0"/>
              <a:t>18-19 hp	Åpne med 1 i farge og kom igjen med NT-melding på neste nivå</a:t>
            </a:r>
          </a:p>
        </p:txBody>
      </p:sp>
      <p:sp>
        <p:nvSpPr>
          <p:cNvPr id="43" name="textruta 42"/>
          <p:cNvSpPr txBox="1"/>
          <p:nvPr/>
        </p:nvSpPr>
        <p:spPr>
          <a:xfrm>
            <a:off x="855462" y="2044301"/>
            <a:ext cx="18473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textruta 17"/>
          <p:cNvSpPr txBox="1"/>
          <p:nvPr/>
        </p:nvSpPr>
        <p:spPr>
          <a:xfrm>
            <a:off x="790998" y="3772411"/>
            <a:ext cx="1869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Innmelding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608312" y="4386599"/>
            <a:ext cx="80557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343025" algn="l"/>
              </a:tabLst>
            </a:pPr>
            <a:r>
              <a:rPr lang="sv-SE" sz="2400" dirty="0" smtClean="0"/>
              <a:t>1 i farge	10+ hp	</a:t>
            </a:r>
            <a:r>
              <a:rPr lang="sv-SE" sz="2400" dirty="0"/>
              <a:t>e</a:t>
            </a:r>
            <a:r>
              <a:rPr lang="sv-SE" sz="2400" dirty="0" smtClean="0"/>
              <a:t>n bra 5+kortsfarge</a:t>
            </a:r>
          </a:p>
          <a:p>
            <a:pPr>
              <a:tabLst>
                <a:tab pos="1343025" algn="l"/>
              </a:tabLst>
            </a:pPr>
            <a:r>
              <a:rPr lang="sv-SE" sz="2400" dirty="0" smtClean="0"/>
              <a:t>1NT	15-17 hp	balansert hånd med hold i åpningsfargen</a:t>
            </a:r>
          </a:p>
        </p:txBody>
      </p:sp>
    </p:spTree>
    <p:extLst>
      <p:ext uri="{BB962C8B-B14F-4D97-AF65-F5344CB8AC3E}">
        <p14:creationId xmlns:p14="http://schemas.microsoft.com/office/powerpoint/2010/main" val="378541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18" grpId="0"/>
    </p:bld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3461</TotalTime>
  <Words>224</Words>
  <Application>Microsoft Office PowerPoint</Application>
  <PresentationFormat>A4 (210 x 297 mm)</PresentationFormat>
  <Paragraphs>133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9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8" baseType="lpstr">
      <vt:lpstr>MS PGothic</vt:lpstr>
      <vt:lpstr>Arial</vt:lpstr>
      <vt:lpstr>Arial Black</vt:lpstr>
      <vt:lpstr>Berlin Sans FB Demi</vt:lpstr>
      <vt:lpstr>Calibri</vt:lpstr>
      <vt:lpstr>Calibri Light</vt:lpstr>
      <vt:lpstr>Comic Sans MS</vt:lpstr>
      <vt:lpstr>Tahoma</vt:lpstr>
      <vt:lpstr>Wingdings</vt:lpstr>
      <vt:lpstr>Office-tema</vt:lpstr>
      <vt:lpstr>PowerPoint-presentasjon</vt:lpstr>
      <vt:lpstr>Andre balanserte hender</vt:lpstr>
      <vt:lpstr>Et eksempel</vt:lpstr>
      <vt:lpstr>Et eksempel til</vt:lpstr>
      <vt:lpstr>Innmelding</vt:lpstr>
      <vt:lpstr>Et eksempel</vt:lpstr>
      <vt:lpstr>Et eksempel til</vt:lpstr>
      <vt:lpstr>Sammenfatning av leksjon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Janne</dc:creator>
  <cp:lastModifiedBy>Elisabeth Solum</cp:lastModifiedBy>
  <cp:revision>229</cp:revision>
  <cp:lastPrinted>2017-10-11T17:29:46Z</cp:lastPrinted>
  <dcterms:created xsi:type="dcterms:W3CDTF">2017-05-29T10:48:30Z</dcterms:created>
  <dcterms:modified xsi:type="dcterms:W3CDTF">2018-08-17T07:16:27Z</dcterms:modified>
</cp:coreProperties>
</file>