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5" r:id="rId1"/>
  </p:sldMasterIdLst>
  <p:notesMasterIdLst>
    <p:notesMasterId r:id="rId6"/>
  </p:notesMasterIdLst>
  <p:handoutMasterIdLst>
    <p:handoutMasterId r:id="rId7"/>
  </p:handoutMasterIdLst>
  <p:sldIdLst>
    <p:sldId id="257" r:id="rId2"/>
    <p:sldId id="281" r:id="rId3"/>
    <p:sldId id="277" r:id="rId4"/>
    <p:sldId id="262" r:id="rId5"/>
  </p:sldIdLst>
  <p:sldSz cx="9906000" cy="6858000" type="A4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03A600"/>
    <a:srgbClr val="0099FF"/>
    <a:srgbClr val="CC6600"/>
    <a:srgbClr val="0CB3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137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0" y="60"/>
      </p:cViewPr>
      <p:guideLst>
        <p:guide orient="horz" pos="2160"/>
        <p:guide pos="312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23" Type="http://schemas.microsoft.com/office/2015/10/relationships/revisionInfo" Target="revisionInfo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200"/>
            </a:lvl1pPr>
          </a:lstStyle>
          <a:p>
            <a:fld id="{F0290B62-E77B-4BCC-98DF-92F1F395F1C1}" type="datetimeFigureOut">
              <a:rPr lang="sv-SE" smtClean="0"/>
              <a:pPr/>
              <a:t>2018-08-17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200"/>
            </a:lvl1pPr>
          </a:lstStyle>
          <a:p>
            <a:fld id="{DF7C7995-1D95-438D-ABFD-546A3A88981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45844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815" y="0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/>
          <a:lstStyle>
            <a:lvl1pPr algn="r">
              <a:defRPr sz="1200"/>
            </a:lvl1pPr>
          </a:lstStyle>
          <a:p>
            <a:fld id="{0A22FDB1-FA32-46E9-909C-E4625520D210}" type="datetimeFigureOut">
              <a:rPr lang="sv-SE" smtClean="0"/>
              <a:pPr/>
              <a:t>2018-08-17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43" tIns="45222" rIns="90443" bIns="45222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924" y="4777745"/>
            <a:ext cx="5437827" cy="3908064"/>
          </a:xfrm>
          <a:prstGeom prst="rect">
            <a:avLst/>
          </a:prstGeom>
        </p:spPr>
        <p:txBody>
          <a:bodyPr vert="horz" lIns="90443" tIns="45222" rIns="90443" bIns="45222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9677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815" y="9429677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 anchor="b"/>
          <a:lstStyle>
            <a:lvl1pPr algn="r">
              <a:defRPr sz="1200"/>
            </a:lvl1pPr>
          </a:lstStyle>
          <a:p>
            <a:fld id="{73A71CA2-67C2-4ABA-BBFD-D5CEB1A5960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4449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 6"/>
          <p:cNvGrpSpPr/>
          <p:nvPr userDrawn="1"/>
        </p:nvGrpSpPr>
        <p:grpSpPr>
          <a:xfrm>
            <a:off x="1668000" y="1404000"/>
            <a:ext cx="6615000" cy="2538664"/>
            <a:chOff x="1287000" y="1404000"/>
            <a:chExt cx="6615000" cy="2538664"/>
          </a:xfrm>
        </p:grpSpPr>
        <p:sp>
          <p:nvSpPr>
            <p:cNvPr id="8" name="textruta 7"/>
            <p:cNvSpPr txBox="1"/>
            <p:nvPr/>
          </p:nvSpPr>
          <p:spPr>
            <a:xfrm>
              <a:off x="1287000" y="1404000"/>
              <a:ext cx="6615000" cy="1862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1500" dirty="0">
                  <a:latin typeface="Berlin Sans FB Demi" panose="020E0802020502020306" pitchFamily="34" charset="0"/>
                </a:rPr>
                <a:t>BRIDGE</a:t>
              </a:r>
              <a:endParaRPr lang="sv-SE" sz="8000" dirty="0">
                <a:latin typeface="Berlin Sans FB Demi" panose="020E0802020502020306" pitchFamily="34" charset="0"/>
              </a:endParaRPr>
            </a:p>
          </p:txBody>
        </p:sp>
        <p:sp>
          <p:nvSpPr>
            <p:cNvPr id="9" name="textruta 8"/>
            <p:cNvSpPr txBox="1"/>
            <p:nvPr/>
          </p:nvSpPr>
          <p:spPr>
            <a:xfrm>
              <a:off x="2031940" y="3204000"/>
              <a:ext cx="5125121" cy="73866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4200" dirty="0">
                  <a:solidFill>
                    <a:schemeClr val="bg1"/>
                  </a:solidFill>
                  <a:latin typeface="Berlin Sans FB Demi" panose="020E0802020502020306" pitchFamily="34" charset="0"/>
                </a:rPr>
                <a:t>THE #1 MIND SPORT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30489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0595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55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65770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40001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2018-08-17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775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7" name="Rektangel med rundade hörn 6"/>
          <p:cNvSpPr/>
          <p:nvPr userDrawn="1"/>
        </p:nvSpPr>
        <p:spPr>
          <a:xfrm>
            <a:off x="199875" y="189000"/>
            <a:ext cx="9506250" cy="6120000"/>
          </a:xfrm>
          <a:prstGeom prst="roundRect">
            <a:avLst>
              <a:gd name="adj" fmla="val 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>
              <a:solidFill>
                <a:schemeClr val="bg1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 userDrawn="1"/>
        </p:nvSpPr>
        <p:spPr bwMode="auto">
          <a:xfrm>
            <a:off x="408000" y="6400802"/>
            <a:ext cx="1111587" cy="30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sv-SE" altLang="sv-SE" sz="1400" b="0" dirty="0">
                <a:latin typeface="+mn-lt"/>
              </a:rPr>
              <a:t>Lektion </a:t>
            </a:r>
            <a:r>
              <a:rPr lang="sv-SE" altLang="sv-SE" sz="1400" b="0" dirty="0" smtClean="0">
                <a:latin typeface="+mn-lt"/>
              </a:rPr>
              <a:t>3:</a:t>
            </a:r>
            <a:fld id="{780EAF18-22EA-4865-8736-E91E12192CD1}" type="slidenum">
              <a:rPr lang="sv-SE" altLang="sv-SE" sz="1400" b="0" smtClean="0">
                <a:latin typeface="+mn-lt"/>
              </a:rPr>
              <a:pPr>
                <a:defRPr/>
              </a:pPr>
              <a:t>‹#›</a:t>
            </a:fld>
            <a:endParaRPr lang="sv-SE" altLang="sv-SE" sz="800" b="0" dirty="0">
              <a:latin typeface="+mn-lt"/>
            </a:endParaRPr>
          </a:p>
        </p:txBody>
      </p:sp>
      <p:sp>
        <p:nvSpPr>
          <p:cNvPr id="10" name="textruta 9"/>
          <p:cNvSpPr txBox="1"/>
          <p:nvPr userDrawn="1"/>
        </p:nvSpPr>
        <p:spPr>
          <a:xfrm>
            <a:off x="2763215" y="6309000"/>
            <a:ext cx="416416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2800" dirty="0">
                <a:solidFill>
                  <a:schemeClr val="bg1"/>
                </a:solidFill>
                <a:latin typeface="Berlin Sans FB Demi" panose="020E0802020502020306" pitchFamily="34" charset="0"/>
              </a:rPr>
              <a:t>THE #1 MIND SPORT</a:t>
            </a:r>
          </a:p>
        </p:txBody>
      </p:sp>
    </p:spTree>
    <p:extLst>
      <p:ext uri="{BB962C8B-B14F-4D97-AF65-F5344CB8AC3E}">
        <p14:creationId xmlns:p14="http://schemas.microsoft.com/office/powerpoint/2010/main" val="2648997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9087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0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2979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2018-08-17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2488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2018-08-17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2913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2018-08-17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0312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0954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8D90E-A4D4-46F5-A7CD-6C21E29186FD}" type="datetimeFigureOut">
              <a:rPr lang="sv-SE" smtClean="0"/>
              <a:pPr/>
              <a:t>2018-08-17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011"/>
          <a:stretch/>
        </p:blipFill>
        <p:spPr>
          <a:xfrm>
            <a:off x="-1" y="0"/>
            <a:ext cx="9916007" cy="6858000"/>
          </a:xfrm>
          <a:prstGeom prst="rect">
            <a:avLst/>
          </a:prstGeom>
        </p:spPr>
      </p:pic>
      <p:pic>
        <p:nvPicPr>
          <p:cNvPr id="9" name="Bildobjekt 3" descr="SvenskBridge_CMYK.eps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313"/>
          <a:stretch>
            <a:fillRect/>
          </a:stretch>
        </p:blipFill>
        <p:spPr bwMode="auto">
          <a:xfrm>
            <a:off x="9123962" y="6354000"/>
            <a:ext cx="554038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6983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98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8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4294967295"/>
          </p:nvPr>
        </p:nvSpPr>
        <p:spPr>
          <a:xfrm>
            <a:off x="2139781" y="4262817"/>
            <a:ext cx="5592866" cy="49374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sv-SE" dirty="0" smtClean="0">
                <a:latin typeface="Arial Black" panose="020B0A04020102020204" pitchFamily="34" charset="0"/>
              </a:rPr>
              <a:t>Grandmeldinger</a:t>
            </a:r>
            <a:endParaRPr lang="sv-SE" dirty="0">
              <a:latin typeface="Arial Black" panose="020B0A04020102020204" pitchFamily="34" charset="0"/>
            </a:endParaRPr>
          </a:p>
        </p:txBody>
      </p:sp>
      <p:sp>
        <p:nvSpPr>
          <p:cNvPr id="4" name="Underrubrik 2"/>
          <p:cNvSpPr txBox="1">
            <a:spLocks/>
          </p:cNvSpPr>
          <p:nvPr/>
        </p:nvSpPr>
        <p:spPr>
          <a:xfrm>
            <a:off x="138001" y="6398150"/>
            <a:ext cx="1665000" cy="4058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sv-SE" sz="1800" dirty="0" smtClean="0">
                <a:latin typeface="Arial Black" panose="020B0A04020102020204" pitchFamily="34" charset="0"/>
              </a:rPr>
              <a:t>Leksjon </a:t>
            </a:r>
            <a:r>
              <a:rPr lang="sv-SE" sz="1800" dirty="0">
                <a:latin typeface="Arial Black" panose="020B0A040201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76872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65" y="2347527"/>
            <a:ext cx="4066704" cy="3683311"/>
          </a:xfrm>
          <a:prstGeom prst="rect">
            <a:avLst/>
          </a:prstGeom>
        </p:spPr>
      </p:pic>
      <p:sp>
        <p:nvSpPr>
          <p:cNvPr id="5" name="Rubrik 1">
            <a:extLst>
              <a:ext uri="{FF2B5EF4-FFF2-40B4-BE49-F238E27FC236}">
                <a16:creationId xmlns:a16="http://schemas.microsoft.com/office/drawing/2014/main" id="{D456DC99-E85C-45B2-8096-A9A47DCB6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837" y="191171"/>
            <a:ext cx="8543925" cy="766866"/>
          </a:xfrm>
        </p:spPr>
        <p:txBody>
          <a:bodyPr>
            <a:normAutofit/>
          </a:bodyPr>
          <a:lstStyle/>
          <a:p>
            <a:r>
              <a:rPr lang="sv-SE" sz="4000" b="1" dirty="0"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Å</a:t>
            </a:r>
            <a:r>
              <a:rPr lang="sv-SE" sz="4000" b="1" dirty="0" smtClean="0"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pning </a:t>
            </a:r>
            <a:r>
              <a:rPr lang="sv-SE" sz="4000" b="1" dirty="0"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1NT</a:t>
            </a:r>
          </a:p>
        </p:txBody>
      </p:sp>
      <p:sp>
        <p:nvSpPr>
          <p:cNvPr id="53" name="Platshållare för innehåll 4">
            <a:extLst>
              <a:ext uri="{FF2B5EF4-FFF2-40B4-BE49-F238E27FC236}">
                <a16:creationId xmlns:a16="http://schemas.microsoft.com/office/drawing/2014/main" id="{D44737C3-B8BF-45B5-803F-F815EF38E3E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69495" y="1062679"/>
            <a:ext cx="6750977" cy="547444"/>
          </a:xfrm>
        </p:spPr>
        <p:txBody>
          <a:bodyPr lIns="36000" rIns="36000" anchor="ctr"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sv-SE" dirty="0" smtClean="0"/>
              <a:t>For å åpne </a:t>
            </a:r>
            <a:r>
              <a:rPr lang="sv-SE" dirty="0"/>
              <a:t>med 1NT </a:t>
            </a:r>
            <a:r>
              <a:rPr lang="sv-SE" dirty="0" smtClean="0"/>
              <a:t>kreves </a:t>
            </a:r>
            <a:r>
              <a:rPr lang="sv-SE" b="1" dirty="0">
                <a:solidFill>
                  <a:srgbClr val="002060"/>
                </a:solidFill>
              </a:rPr>
              <a:t>15 – 17 hp</a:t>
            </a:r>
          </a:p>
        </p:txBody>
      </p:sp>
      <p:sp>
        <p:nvSpPr>
          <p:cNvPr id="54" name="Platshållare för innehåll 4">
            <a:extLst>
              <a:ext uri="{FF2B5EF4-FFF2-40B4-BE49-F238E27FC236}">
                <a16:creationId xmlns:a16="http://schemas.microsoft.com/office/drawing/2014/main" id="{6A070F82-0174-4400-8559-D4C5C022F3CA}"/>
              </a:ext>
            </a:extLst>
          </p:cNvPr>
          <p:cNvSpPr txBox="1">
            <a:spLocks/>
          </p:cNvSpPr>
          <p:nvPr/>
        </p:nvSpPr>
        <p:spPr>
          <a:xfrm>
            <a:off x="749532" y="1506296"/>
            <a:ext cx="4665616" cy="7711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sv-SE" dirty="0" smtClean="0"/>
              <a:t>og </a:t>
            </a:r>
            <a:r>
              <a:rPr lang="sv-SE" b="1" dirty="0" smtClean="0">
                <a:solidFill>
                  <a:srgbClr val="002060"/>
                </a:solidFill>
              </a:rPr>
              <a:t>en </a:t>
            </a:r>
            <a:r>
              <a:rPr lang="sv-SE" b="1" dirty="0">
                <a:solidFill>
                  <a:srgbClr val="002060"/>
                </a:solidFill>
              </a:rPr>
              <a:t>av </a:t>
            </a:r>
            <a:r>
              <a:rPr lang="sv-SE" b="1" dirty="0" smtClean="0">
                <a:solidFill>
                  <a:srgbClr val="002060"/>
                </a:solidFill>
              </a:rPr>
              <a:t>disse fordelingene:</a:t>
            </a:r>
            <a:endParaRPr lang="sv-SE" b="1" dirty="0">
              <a:solidFill>
                <a:srgbClr val="002060"/>
              </a:solidFill>
            </a:endParaRPr>
          </a:p>
        </p:txBody>
      </p:sp>
      <p:grpSp>
        <p:nvGrpSpPr>
          <p:cNvPr id="71" name="Grupp 10"/>
          <p:cNvGrpSpPr>
            <a:grpSpLocks/>
          </p:cNvGrpSpPr>
          <p:nvPr/>
        </p:nvGrpSpPr>
        <p:grpSpPr bwMode="auto">
          <a:xfrm>
            <a:off x="4548007" y="2768819"/>
            <a:ext cx="1234769" cy="1570303"/>
            <a:chOff x="1208584" y="1916832"/>
            <a:chExt cx="1234499" cy="1570568"/>
          </a:xfrm>
        </p:grpSpPr>
        <p:sp>
          <p:nvSpPr>
            <p:cNvPr id="72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963194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KQ6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KT97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A73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KJ8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73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74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75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76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77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grpSp>
        <p:nvGrpSpPr>
          <p:cNvPr id="79" name="Grupp 10"/>
          <p:cNvGrpSpPr>
            <a:grpSpLocks/>
          </p:cNvGrpSpPr>
          <p:nvPr/>
        </p:nvGrpSpPr>
        <p:grpSpPr bwMode="auto">
          <a:xfrm>
            <a:off x="6102694" y="3421961"/>
            <a:ext cx="1326140" cy="1570303"/>
            <a:chOff x="1208584" y="1916832"/>
            <a:chExt cx="1325850" cy="1570568"/>
          </a:xfrm>
        </p:grpSpPr>
        <p:sp>
          <p:nvSpPr>
            <p:cNvPr id="80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054545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K6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KT97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AQ73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Q</a:t>
              </a:r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J8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81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82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83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84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85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grpSp>
        <p:nvGrpSpPr>
          <p:cNvPr id="86" name="Grupp 10"/>
          <p:cNvGrpSpPr>
            <a:grpSpLocks/>
          </p:cNvGrpSpPr>
          <p:nvPr/>
        </p:nvGrpSpPr>
        <p:grpSpPr bwMode="auto">
          <a:xfrm>
            <a:off x="7763862" y="3944471"/>
            <a:ext cx="1531324" cy="1570303"/>
            <a:chOff x="1208584" y="1916832"/>
            <a:chExt cx="1530989" cy="1570568"/>
          </a:xfrm>
        </p:grpSpPr>
        <p:sp>
          <p:nvSpPr>
            <p:cNvPr id="87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259684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T</a:t>
              </a:r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6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KJ7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AQJ73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AJ8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88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89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90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91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92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sp>
        <p:nvSpPr>
          <p:cNvPr id="30" name="textruta 29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570259" y="5825692"/>
            <a:ext cx="27526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200" b="1" dirty="0" smtClean="0">
                <a:solidFill>
                  <a:srgbClr val="002060"/>
                </a:solidFill>
              </a:rPr>
              <a:t>Balansert hånd</a:t>
            </a:r>
            <a:endParaRPr lang="sv-SE" sz="3200" b="1" dirty="0">
              <a:solidFill>
                <a:srgbClr val="002060"/>
              </a:solidFill>
            </a:endParaRPr>
          </a:p>
        </p:txBody>
      </p:sp>
      <p:sp>
        <p:nvSpPr>
          <p:cNvPr id="31" name="textruta 30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4613524" y="2208525"/>
            <a:ext cx="915635" cy="523220"/>
          </a:xfrm>
          <a:prstGeom prst="rect">
            <a:avLst/>
          </a:prstGeom>
          <a:noFill/>
        </p:spPr>
        <p:txBody>
          <a:bodyPr wrap="none" spcCol="72000" rtlCol="0">
            <a:spAutoFit/>
          </a:bodyPr>
          <a:lstStyle/>
          <a:p>
            <a:r>
              <a:rPr lang="sv-SE" sz="2800" b="1" dirty="0" smtClean="0">
                <a:solidFill>
                  <a:srgbClr val="002060"/>
                </a:solidFill>
              </a:rPr>
              <a:t>4333</a:t>
            </a:r>
            <a:endParaRPr lang="sv-SE" sz="2800" b="1" dirty="0">
              <a:solidFill>
                <a:srgbClr val="002060"/>
              </a:solidFill>
            </a:endParaRPr>
          </a:p>
        </p:txBody>
      </p:sp>
      <p:sp>
        <p:nvSpPr>
          <p:cNvPr id="32" name="textruta 31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6137522" y="2939422"/>
            <a:ext cx="9156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rgbClr val="002060"/>
                </a:solidFill>
              </a:rPr>
              <a:t>4432</a:t>
            </a:r>
            <a:endParaRPr lang="sv-SE" sz="2800" b="1" dirty="0">
              <a:solidFill>
                <a:srgbClr val="002060"/>
              </a:solidFill>
            </a:endParaRPr>
          </a:p>
        </p:txBody>
      </p:sp>
      <p:sp>
        <p:nvSpPr>
          <p:cNvPr id="33" name="textruta 32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7742389" y="3424614"/>
            <a:ext cx="9156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rgbClr val="002060"/>
                </a:solidFill>
              </a:rPr>
              <a:t>5332</a:t>
            </a:r>
            <a:endParaRPr lang="sv-SE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217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build="p"/>
      <p:bldP spid="54" grpId="0"/>
      <p:bldP spid="30" grpId="0"/>
      <p:bldP spid="31" grpId="0"/>
      <p:bldP spid="32" grpId="0"/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2B0D22-6050-4072-98C9-3FF97776C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831" y="251872"/>
            <a:ext cx="8564412" cy="640275"/>
          </a:xfrm>
        </p:spPr>
        <p:txBody>
          <a:bodyPr>
            <a:normAutofit fontScale="90000"/>
          </a:bodyPr>
          <a:lstStyle/>
          <a:p>
            <a:r>
              <a:rPr lang="sv-SE" b="1" dirty="0" smtClean="0">
                <a:latin typeface="Arial Black" panose="020B0A04020102020204" pitchFamily="34" charset="0"/>
              </a:rPr>
              <a:t>Svarhåndens </a:t>
            </a:r>
            <a:r>
              <a:rPr lang="sv-SE" b="1" dirty="0" smtClean="0">
                <a:latin typeface="Arial Black" panose="020B0A04020102020204" pitchFamily="34" charset="0"/>
              </a:rPr>
              <a:t>første </a:t>
            </a:r>
            <a:r>
              <a:rPr lang="sv-SE" b="1" dirty="0" smtClean="0">
                <a:latin typeface="Arial Black" panose="020B0A04020102020204" pitchFamily="34" charset="0"/>
              </a:rPr>
              <a:t>melding</a:t>
            </a:r>
            <a:endParaRPr lang="sv-SE" b="1" dirty="0">
              <a:latin typeface="Arial Black" panose="020B0A04020102020204" pitchFamily="34" charset="0"/>
            </a:endParaRPr>
          </a:p>
        </p:txBody>
      </p:sp>
      <p:sp>
        <p:nvSpPr>
          <p:cNvPr id="47" name="textruta 46"/>
          <p:cNvSpPr txBox="1"/>
          <p:nvPr/>
        </p:nvSpPr>
        <p:spPr>
          <a:xfrm>
            <a:off x="2505683" y="1131859"/>
            <a:ext cx="42098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Åpningshånden åpner med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8" name="textruta 47"/>
          <p:cNvSpPr txBox="1"/>
          <p:nvPr/>
        </p:nvSpPr>
        <p:spPr>
          <a:xfrm>
            <a:off x="1152563" y="2229275"/>
            <a:ext cx="76699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Hva melder du som svarhånd på følgende hender?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18" name="Grupp 10"/>
          <p:cNvGrpSpPr>
            <a:grpSpLocks/>
          </p:cNvGrpSpPr>
          <p:nvPr/>
        </p:nvGrpSpPr>
        <p:grpSpPr bwMode="auto">
          <a:xfrm>
            <a:off x="3026921" y="2840638"/>
            <a:ext cx="1412702" cy="1570303"/>
            <a:chOff x="1208584" y="1916832"/>
            <a:chExt cx="1412393" cy="1570568"/>
          </a:xfrm>
        </p:grpSpPr>
        <p:sp>
          <p:nvSpPr>
            <p:cNvPr id="19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141088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962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K63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KJ976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Q7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25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26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7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8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9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grpSp>
        <p:nvGrpSpPr>
          <p:cNvPr id="33" name="Grupp 10"/>
          <p:cNvGrpSpPr>
            <a:grpSpLocks/>
          </p:cNvGrpSpPr>
          <p:nvPr/>
        </p:nvGrpSpPr>
        <p:grpSpPr bwMode="auto">
          <a:xfrm>
            <a:off x="7532104" y="2840638"/>
            <a:ext cx="1619490" cy="1570303"/>
            <a:chOff x="1208584" y="1916832"/>
            <a:chExt cx="1619136" cy="1570568"/>
          </a:xfrm>
        </p:grpSpPr>
        <p:sp>
          <p:nvSpPr>
            <p:cNvPr id="34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347831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965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43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Q2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A98742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35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36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8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9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sp>
        <p:nvSpPr>
          <p:cNvPr id="50" name="textruta 49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2659454" y="5214019"/>
            <a:ext cx="20674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400"/>
              </a:lnSpc>
            </a:pPr>
            <a:r>
              <a:rPr lang="sv-SE" sz="2400" dirty="0" smtClean="0"/>
              <a:t>9 hp</a:t>
            </a:r>
          </a:p>
          <a:p>
            <a:pPr algn="ctr">
              <a:lnSpc>
                <a:spcPts val="2400"/>
              </a:lnSpc>
            </a:pPr>
            <a:r>
              <a:rPr lang="sv-SE" sz="2400" dirty="0" smtClean="0"/>
              <a:t>Invitt til utgang</a:t>
            </a:r>
            <a:endParaRPr lang="sv-SE" sz="2400" dirty="0"/>
          </a:p>
        </p:txBody>
      </p:sp>
      <p:grpSp>
        <p:nvGrpSpPr>
          <p:cNvPr id="64" name="Grupp 10"/>
          <p:cNvGrpSpPr>
            <a:grpSpLocks/>
          </p:cNvGrpSpPr>
          <p:nvPr/>
        </p:nvGrpSpPr>
        <p:grpSpPr bwMode="auto">
          <a:xfrm>
            <a:off x="5327602" y="2840638"/>
            <a:ext cx="1316522" cy="1570303"/>
            <a:chOff x="1208584" y="1916832"/>
            <a:chExt cx="1316234" cy="1570568"/>
          </a:xfrm>
        </p:grpSpPr>
        <p:sp>
          <p:nvSpPr>
            <p:cNvPr id="65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044929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AJ5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AKJ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QT65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QJ2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66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67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68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69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70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sp>
        <p:nvSpPr>
          <p:cNvPr id="71" name="textruta 70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5038123" y="5214019"/>
            <a:ext cx="19769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400"/>
              </a:lnSpc>
            </a:pPr>
            <a:r>
              <a:rPr lang="sv-SE" sz="2400" dirty="0" smtClean="0"/>
              <a:t>18 hp</a:t>
            </a:r>
          </a:p>
          <a:p>
            <a:pPr algn="ctr">
              <a:lnSpc>
                <a:spcPts val="2400"/>
              </a:lnSpc>
            </a:pPr>
            <a:r>
              <a:rPr lang="sv-SE" sz="2400" dirty="0" smtClean="0"/>
              <a:t>Styrken rekker</a:t>
            </a:r>
            <a:br>
              <a:rPr lang="sv-SE" sz="2400" dirty="0" smtClean="0"/>
            </a:br>
            <a:r>
              <a:rPr lang="sv-SE" sz="2400" dirty="0" smtClean="0"/>
              <a:t>til slem</a:t>
            </a:r>
            <a:endParaRPr lang="sv-SE" sz="2400" dirty="0"/>
          </a:p>
        </p:txBody>
      </p:sp>
      <p:sp>
        <p:nvSpPr>
          <p:cNvPr id="75" name="textruta 74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7335954" y="5214019"/>
            <a:ext cx="197611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400"/>
              </a:lnSpc>
            </a:pPr>
            <a:r>
              <a:rPr lang="sv-SE" sz="2400" dirty="0" smtClean="0"/>
              <a:t>6 hp</a:t>
            </a:r>
          </a:p>
          <a:p>
            <a:pPr algn="ctr">
              <a:lnSpc>
                <a:spcPts val="2400"/>
              </a:lnSpc>
            </a:pPr>
            <a:r>
              <a:rPr lang="sv-SE" sz="2400" dirty="0" smtClean="0"/>
              <a:t>Styrken rekker</a:t>
            </a:r>
          </a:p>
          <a:p>
            <a:pPr algn="ctr">
              <a:lnSpc>
                <a:spcPts val="2400"/>
              </a:lnSpc>
            </a:pPr>
            <a:r>
              <a:rPr lang="sv-SE" sz="2400" dirty="0" smtClean="0"/>
              <a:t>ikke til utgang</a:t>
            </a:r>
            <a:endParaRPr lang="sv-SE" sz="2400" dirty="0"/>
          </a:p>
        </p:txBody>
      </p:sp>
      <p:sp>
        <p:nvSpPr>
          <p:cNvPr id="41" name="Rektangel med rundade hörn 44">
            <a:extLst>
              <a:ext uri="{FF2B5EF4-FFF2-40B4-BE49-F238E27FC236}">
                <a16:creationId xmlns:a16="http://schemas.microsoft.com/office/drawing/2014/main" id="{E3C113E2-A58E-49BE-A205-CB27B6E54169}"/>
              </a:ext>
            </a:extLst>
          </p:cNvPr>
          <p:cNvSpPr/>
          <p:nvPr/>
        </p:nvSpPr>
        <p:spPr>
          <a:xfrm>
            <a:off x="4286991" y="1662963"/>
            <a:ext cx="1048321" cy="561310"/>
          </a:xfrm>
          <a:prstGeom prst="roundRect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72000" rtlCol="0" anchor="ctr"/>
          <a:lstStyle/>
          <a:p>
            <a:pPr algn="ctr"/>
            <a:r>
              <a:rPr lang="sv-SE" sz="2800" b="1" dirty="0" smtClean="0">
                <a:latin typeface="Arial Black" panose="020B0A04020102020204" pitchFamily="34" charset="0"/>
              </a:rPr>
              <a:t>1NT</a:t>
            </a:r>
            <a:endParaRPr lang="sv-SE" sz="2400" b="1" dirty="0">
              <a:latin typeface="Arial Black" panose="020B0A04020102020204" pitchFamily="34" charset="0"/>
            </a:endParaRPr>
          </a:p>
        </p:txBody>
      </p:sp>
      <p:sp>
        <p:nvSpPr>
          <p:cNvPr id="42" name="Rektangel med rundade hörn 44">
            <a:extLst>
              <a:ext uri="{FF2B5EF4-FFF2-40B4-BE49-F238E27FC236}">
                <a16:creationId xmlns:a16="http://schemas.microsoft.com/office/drawing/2014/main" id="{E3C113E2-A58E-49BE-A205-CB27B6E54169}"/>
              </a:ext>
            </a:extLst>
          </p:cNvPr>
          <p:cNvSpPr/>
          <p:nvPr/>
        </p:nvSpPr>
        <p:spPr>
          <a:xfrm>
            <a:off x="3119413" y="4518595"/>
            <a:ext cx="1048321" cy="561310"/>
          </a:xfrm>
          <a:prstGeom prst="roundRect">
            <a:avLst/>
          </a:prstGeom>
          <a:ln w="57150">
            <a:solidFill>
              <a:srgbClr val="FF993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72000" rtlCol="0" anchor="ctr"/>
          <a:lstStyle/>
          <a:p>
            <a:pPr algn="ctr"/>
            <a:r>
              <a:rPr lang="sv-SE" sz="2800" b="1" dirty="0">
                <a:latin typeface="Arial Black" panose="020B0A04020102020204" pitchFamily="34" charset="0"/>
              </a:rPr>
              <a:t>2NT</a:t>
            </a:r>
            <a:endParaRPr lang="sv-SE" sz="2400" b="1" dirty="0">
              <a:latin typeface="Arial Black" panose="020B0A04020102020204" pitchFamily="34" charset="0"/>
            </a:endParaRPr>
          </a:p>
        </p:txBody>
      </p:sp>
      <p:sp>
        <p:nvSpPr>
          <p:cNvPr id="43" name="Rektangel med rundade hörn 44">
            <a:extLst>
              <a:ext uri="{FF2B5EF4-FFF2-40B4-BE49-F238E27FC236}">
                <a16:creationId xmlns:a16="http://schemas.microsoft.com/office/drawing/2014/main" id="{50440D00-F028-4C73-B2E9-3ECB601C5C56}"/>
              </a:ext>
            </a:extLst>
          </p:cNvPr>
          <p:cNvSpPr/>
          <p:nvPr/>
        </p:nvSpPr>
        <p:spPr>
          <a:xfrm>
            <a:off x="5432703" y="4518595"/>
            <a:ext cx="1087599" cy="561310"/>
          </a:xfrm>
          <a:prstGeom prst="round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72000" rtlCol="0" anchor="ctr"/>
          <a:lstStyle/>
          <a:p>
            <a:pPr algn="ctr"/>
            <a:r>
              <a:rPr lang="sv-SE" sz="2800" b="1" dirty="0">
                <a:latin typeface="Arial Black" panose="020B0A04020102020204" pitchFamily="34" charset="0"/>
              </a:rPr>
              <a:t>6</a:t>
            </a:r>
            <a:r>
              <a:rPr lang="sv-SE" sz="2800" b="1" dirty="0" smtClean="0">
                <a:latin typeface="Arial Black" panose="020B0A04020102020204" pitchFamily="34" charset="0"/>
              </a:rPr>
              <a:t>NT</a:t>
            </a:r>
            <a:endParaRPr lang="sv-SE" sz="2800" b="1" dirty="0">
              <a:latin typeface="Arial Black" panose="020B0A04020102020204" pitchFamily="34" charset="0"/>
            </a:endParaRPr>
          </a:p>
        </p:txBody>
      </p:sp>
      <p:sp>
        <p:nvSpPr>
          <p:cNvPr id="44" name="Platshållare för innehåll 2">
            <a:extLst>
              <a:ext uri="{FF2B5EF4-FFF2-40B4-BE49-F238E27FC236}">
                <a16:creationId xmlns:a16="http://schemas.microsoft.com/office/drawing/2014/main" id="{2C687CE5-A1B8-481D-B443-25D946844A5E}"/>
              </a:ext>
            </a:extLst>
          </p:cNvPr>
          <p:cNvSpPr txBox="1">
            <a:spLocks/>
          </p:cNvSpPr>
          <p:nvPr/>
        </p:nvSpPr>
        <p:spPr>
          <a:xfrm>
            <a:off x="7820875" y="4510100"/>
            <a:ext cx="1042227" cy="578301"/>
          </a:xfrm>
          <a:prstGeom prst="rect">
            <a:avLst/>
          </a:prstGeom>
          <a:solidFill>
            <a:srgbClr val="0CB303"/>
          </a:solidFill>
          <a:ln>
            <a:solidFill>
              <a:srgbClr val="0CB303"/>
            </a:solidFill>
          </a:ln>
        </p:spPr>
        <p:txBody>
          <a:bodyPr vert="horz" lIns="91440" tIns="108000" rIns="91440" bIns="45720" rtlCol="0" anchor="ctr" anchorCtr="1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3600" b="1" dirty="0">
                <a:solidFill>
                  <a:schemeClr val="bg1"/>
                </a:solidFill>
                <a:latin typeface="Arial Black" panose="020B0A04020102020204" pitchFamily="34" charset="0"/>
              </a:rPr>
              <a:t>Pass</a:t>
            </a:r>
          </a:p>
        </p:txBody>
      </p:sp>
      <p:grpSp>
        <p:nvGrpSpPr>
          <p:cNvPr id="40" name="Grupp 10"/>
          <p:cNvGrpSpPr>
            <a:grpSpLocks/>
          </p:cNvGrpSpPr>
          <p:nvPr/>
        </p:nvGrpSpPr>
        <p:grpSpPr bwMode="auto">
          <a:xfrm>
            <a:off x="904173" y="2840638"/>
            <a:ext cx="1234769" cy="1570303"/>
            <a:chOff x="1208584" y="1916832"/>
            <a:chExt cx="1234499" cy="1570568"/>
          </a:xfrm>
        </p:grpSpPr>
        <p:sp>
          <p:nvSpPr>
            <p:cNvPr id="45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963194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KJ2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AK4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T653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JT3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46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49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51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52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53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sp>
        <p:nvSpPr>
          <p:cNvPr id="54" name="textruta 53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515887" y="5214019"/>
            <a:ext cx="19769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400"/>
              </a:lnSpc>
            </a:pPr>
            <a:r>
              <a:rPr lang="sv-SE" sz="2400" dirty="0" smtClean="0"/>
              <a:t>12 hp</a:t>
            </a:r>
          </a:p>
          <a:p>
            <a:pPr algn="ctr">
              <a:lnSpc>
                <a:spcPts val="2400"/>
              </a:lnSpc>
            </a:pPr>
            <a:r>
              <a:rPr lang="sv-SE" sz="2400" dirty="0" smtClean="0"/>
              <a:t>Styrken rekker</a:t>
            </a:r>
            <a:br>
              <a:rPr lang="sv-SE" sz="2400" dirty="0" smtClean="0"/>
            </a:br>
            <a:r>
              <a:rPr lang="sv-SE" sz="2400" dirty="0" smtClean="0"/>
              <a:t>til utgang</a:t>
            </a:r>
            <a:endParaRPr lang="sv-SE" sz="2400" dirty="0"/>
          </a:p>
        </p:txBody>
      </p:sp>
      <p:sp>
        <p:nvSpPr>
          <p:cNvPr id="55" name="Rektangel med rundade hörn 44">
            <a:extLst>
              <a:ext uri="{FF2B5EF4-FFF2-40B4-BE49-F238E27FC236}">
                <a16:creationId xmlns:a16="http://schemas.microsoft.com/office/drawing/2014/main" id="{50440D00-F028-4C73-B2E9-3ECB601C5C56}"/>
              </a:ext>
            </a:extLst>
          </p:cNvPr>
          <p:cNvSpPr/>
          <p:nvPr/>
        </p:nvSpPr>
        <p:spPr>
          <a:xfrm>
            <a:off x="910467" y="4518595"/>
            <a:ext cx="1087599" cy="561310"/>
          </a:xfrm>
          <a:prstGeom prst="round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72000" rtlCol="0" anchor="ctr"/>
          <a:lstStyle/>
          <a:p>
            <a:pPr algn="ctr"/>
            <a:r>
              <a:rPr lang="sv-SE" sz="2800" b="1" dirty="0">
                <a:latin typeface="Arial Black" panose="020B0A04020102020204" pitchFamily="34" charset="0"/>
              </a:rPr>
              <a:t>3</a:t>
            </a:r>
            <a:r>
              <a:rPr lang="sv-SE" sz="2800" b="1" dirty="0" smtClean="0">
                <a:latin typeface="Arial Black" panose="020B0A04020102020204" pitchFamily="34" charset="0"/>
              </a:rPr>
              <a:t>NT</a:t>
            </a:r>
            <a:endParaRPr lang="sv-SE" sz="28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35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50" grpId="0"/>
      <p:bldP spid="71" grpId="0"/>
      <p:bldP spid="75" grpId="0"/>
      <p:bldP spid="41" grpId="0" animBg="1"/>
      <p:bldP spid="42" grpId="0" animBg="1"/>
      <p:bldP spid="43" grpId="0" animBg="1"/>
      <p:bldP spid="44" grpId="0" animBg="1"/>
      <p:bldP spid="54" grpId="0"/>
      <p:bldP spid="5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2B0D22-6050-4072-98C9-3FF97776C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703" y="205639"/>
            <a:ext cx="8543925" cy="784944"/>
          </a:xfrm>
        </p:spPr>
        <p:txBody>
          <a:bodyPr>
            <a:normAutofit/>
          </a:bodyPr>
          <a:lstStyle/>
          <a:p>
            <a:pPr>
              <a:tabLst>
                <a:tab pos="361950" algn="l"/>
              </a:tabLst>
            </a:pPr>
            <a:r>
              <a:rPr lang="sv-SE" sz="4000" b="1" dirty="0" smtClean="0">
                <a:latin typeface="Arial Black" panose="020B0A04020102020204" pitchFamily="34" charset="0"/>
              </a:rPr>
              <a:t>Sammenfatning av leksjon 3</a:t>
            </a:r>
            <a:endParaRPr lang="sv-SE" sz="4000" b="1" dirty="0">
              <a:latin typeface="Arial Black" panose="020B0A04020102020204" pitchFamily="34" charset="0"/>
            </a:endParaRPr>
          </a:p>
        </p:txBody>
      </p:sp>
      <p:grpSp>
        <p:nvGrpSpPr>
          <p:cNvPr id="3" name="Grupp 2"/>
          <p:cNvGrpSpPr/>
          <p:nvPr/>
        </p:nvGrpSpPr>
        <p:grpSpPr>
          <a:xfrm>
            <a:off x="1130655" y="2623763"/>
            <a:ext cx="7312701" cy="518475"/>
            <a:chOff x="1130655" y="2623763"/>
            <a:chExt cx="7312701" cy="518475"/>
          </a:xfrm>
        </p:grpSpPr>
        <p:sp>
          <p:nvSpPr>
            <p:cNvPr id="28" name="Platshållare för innehåll 4">
              <a:extLst>
                <a:ext uri="{FF2B5EF4-FFF2-40B4-BE49-F238E27FC236}">
                  <a16:creationId xmlns:a16="http://schemas.microsoft.com/office/drawing/2014/main" id="{FCDFEF65-68F7-42AC-8DB5-CB9F563655AE}"/>
                </a:ext>
              </a:extLst>
            </p:cNvPr>
            <p:cNvSpPr txBox="1">
              <a:spLocks/>
            </p:cNvSpPr>
            <p:nvPr/>
          </p:nvSpPr>
          <p:spPr>
            <a:xfrm>
              <a:off x="2222650" y="2623763"/>
              <a:ext cx="6220706" cy="51847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Font typeface="Arial" panose="020B0604020202020204" pitchFamily="34" charset="0"/>
                <a:buNone/>
                <a:tabLst>
                  <a:tab pos="2155825" algn="l"/>
                  <a:tab pos="4302125" algn="l"/>
                </a:tabLst>
              </a:pPr>
              <a:r>
                <a:rPr lang="sv-SE" sz="2400" dirty="0" smtClean="0"/>
                <a:t>Maks 8 hp		</a:t>
              </a:r>
              <a:r>
                <a:rPr lang="sv-SE" sz="2400" b="1" dirty="0" smtClean="0">
                  <a:solidFill>
                    <a:srgbClr val="FF0000"/>
                  </a:solidFill>
                </a:rPr>
                <a:t>sluttmelding</a:t>
              </a:r>
              <a:endParaRPr lang="sv-SE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36" name="Platshållare för innehåll 2">
              <a:extLst>
                <a:ext uri="{FF2B5EF4-FFF2-40B4-BE49-F238E27FC236}">
                  <a16:creationId xmlns:a16="http://schemas.microsoft.com/office/drawing/2014/main" id="{2C687CE5-A1B8-481D-B443-25D946844A5E}"/>
                </a:ext>
              </a:extLst>
            </p:cNvPr>
            <p:cNvSpPr txBox="1">
              <a:spLocks/>
            </p:cNvSpPr>
            <p:nvPr/>
          </p:nvSpPr>
          <p:spPr>
            <a:xfrm>
              <a:off x="1130655" y="2678394"/>
              <a:ext cx="841412" cy="409212"/>
            </a:xfrm>
            <a:prstGeom prst="rect">
              <a:avLst/>
            </a:prstGeom>
            <a:solidFill>
              <a:srgbClr val="0CB303"/>
            </a:solidFill>
            <a:ln>
              <a:solidFill>
                <a:srgbClr val="0CB303"/>
              </a:solidFill>
            </a:ln>
          </p:spPr>
          <p:txBody>
            <a:bodyPr vert="horz" lIns="36000" tIns="36000" rIns="36000" bIns="36000" rtlCol="0" anchor="ctr" anchorCtr="1">
              <a:normAutofit fontScale="925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sv-SE" sz="2400" b="1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Pass</a:t>
              </a:r>
            </a:p>
          </p:txBody>
        </p:sp>
      </p:grpSp>
      <p:sp>
        <p:nvSpPr>
          <p:cNvPr id="37" name="textruta 36"/>
          <p:cNvSpPr txBox="1"/>
          <p:nvPr/>
        </p:nvSpPr>
        <p:spPr>
          <a:xfrm>
            <a:off x="810048" y="972061"/>
            <a:ext cx="19175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>
                <a:solidFill>
                  <a:schemeClr val="accent1">
                    <a:lumMod val="75000"/>
                  </a:schemeClr>
                </a:solidFill>
              </a:rPr>
              <a:t>Å</a:t>
            </a:r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pning 1NT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807832" y="1442507"/>
            <a:ext cx="70864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400"/>
              </a:lnSpc>
            </a:pPr>
            <a:r>
              <a:rPr lang="sv-SE" sz="2400" dirty="0" smtClean="0"/>
              <a:t>15-17 hp med en av fordelingene 4333, 4432 eller 5332</a:t>
            </a:r>
          </a:p>
        </p:txBody>
      </p:sp>
      <p:sp>
        <p:nvSpPr>
          <p:cNvPr id="43" name="textruta 42"/>
          <p:cNvSpPr txBox="1"/>
          <p:nvPr/>
        </p:nvSpPr>
        <p:spPr>
          <a:xfrm>
            <a:off x="855462" y="2044301"/>
            <a:ext cx="59640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Svarhåndens melding etter åpning 1NT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4" name="Grupp 3"/>
          <p:cNvGrpSpPr/>
          <p:nvPr/>
        </p:nvGrpSpPr>
        <p:grpSpPr>
          <a:xfrm>
            <a:off x="1091046" y="3186710"/>
            <a:ext cx="8006301" cy="518475"/>
            <a:chOff x="1091046" y="3186710"/>
            <a:chExt cx="8006301" cy="518475"/>
          </a:xfrm>
        </p:grpSpPr>
        <p:sp>
          <p:nvSpPr>
            <p:cNvPr id="20" name="Rektangel med rundade hörn 44">
              <a:extLst>
                <a:ext uri="{FF2B5EF4-FFF2-40B4-BE49-F238E27FC236}">
                  <a16:creationId xmlns:a16="http://schemas.microsoft.com/office/drawing/2014/main" id="{E3C113E2-A58E-49BE-A205-CB27B6E54169}"/>
                </a:ext>
              </a:extLst>
            </p:cNvPr>
            <p:cNvSpPr/>
            <p:nvPr/>
          </p:nvSpPr>
          <p:spPr>
            <a:xfrm>
              <a:off x="1091046" y="3217564"/>
              <a:ext cx="920630" cy="476723"/>
            </a:xfrm>
            <a:prstGeom prst="roundRect">
              <a:avLst/>
            </a:prstGeom>
            <a:ln w="38100">
              <a:solidFill>
                <a:srgbClr val="FF9933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algn="ctr"/>
              <a:r>
                <a:rPr lang="sv-SE" sz="2400" b="1" dirty="0">
                  <a:latin typeface="Arial Black" panose="020B0A04020102020204" pitchFamily="34" charset="0"/>
                </a:rPr>
                <a:t>2NT</a:t>
              </a:r>
              <a:endParaRPr lang="sv-SE" sz="2000" b="1" dirty="0">
                <a:latin typeface="Arial Black" panose="020B0A04020102020204" pitchFamily="34" charset="0"/>
              </a:endParaRPr>
            </a:p>
          </p:txBody>
        </p:sp>
        <p:sp>
          <p:nvSpPr>
            <p:cNvPr id="45" name="Platshållare för innehåll 4">
              <a:extLst>
                <a:ext uri="{FF2B5EF4-FFF2-40B4-BE49-F238E27FC236}">
                  <a16:creationId xmlns:a16="http://schemas.microsoft.com/office/drawing/2014/main" id="{FCDFEF65-68F7-42AC-8DB5-CB9F563655AE}"/>
                </a:ext>
              </a:extLst>
            </p:cNvPr>
            <p:cNvSpPr txBox="1">
              <a:spLocks/>
            </p:cNvSpPr>
            <p:nvPr/>
          </p:nvSpPr>
          <p:spPr>
            <a:xfrm>
              <a:off x="2225761" y="3186710"/>
              <a:ext cx="6871586" cy="51847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Font typeface="Arial" panose="020B0604020202020204" pitchFamily="34" charset="0"/>
                <a:buNone/>
                <a:tabLst>
                  <a:tab pos="1790700" algn="l"/>
                  <a:tab pos="4302125" algn="l"/>
                </a:tabLst>
              </a:pPr>
              <a:r>
                <a:rPr lang="sv-SE" sz="2400" dirty="0" smtClean="0"/>
                <a:t>9-10 hp	balansert hånd	</a:t>
              </a:r>
              <a:r>
                <a:rPr lang="sv-SE" sz="2400" b="1" dirty="0" smtClean="0">
                  <a:solidFill>
                    <a:srgbClr val="FF9933"/>
                  </a:solidFill>
                </a:rPr>
                <a:t>invitt til 3NT</a:t>
              </a:r>
              <a:endParaRPr lang="sv-SE" sz="2400" b="1" dirty="0">
                <a:solidFill>
                  <a:srgbClr val="FF9933"/>
                </a:solidFill>
              </a:endParaRPr>
            </a:p>
          </p:txBody>
        </p:sp>
      </p:grpSp>
      <p:grpSp>
        <p:nvGrpSpPr>
          <p:cNvPr id="5" name="Grupp 4"/>
          <p:cNvGrpSpPr/>
          <p:nvPr/>
        </p:nvGrpSpPr>
        <p:grpSpPr>
          <a:xfrm>
            <a:off x="1091046" y="3802530"/>
            <a:ext cx="7745042" cy="518475"/>
            <a:chOff x="1091046" y="3802530"/>
            <a:chExt cx="7745042" cy="518475"/>
          </a:xfrm>
        </p:grpSpPr>
        <p:sp>
          <p:nvSpPr>
            <p:cNvPr id="19" name="Rektangel med rundade hörn 44">
              <a:extLst>
                <a:ext uri="{FF2B5EF4-FFF2-40B4-BE49-F238E27FC236}">
                  <a16:creationId xmlns:a16="http://schemas.microsoft.com/office/drawing/2014/main" id="{E3C113E2-A58E-49BE-A205-CB27B6E54169}"/>
                </a:ext>
              </a:extLst>
            </p:cNvPr>
            <p:cNvSpPr/>
            <p:nvPr/>
          </p:nvSpPr>
          <p:spPr>
            <a:xfrm>
              <a:off x="1091046" y="3830573"/>
              <a:ext cx="920630" cy="476723"/>
            </a:xfrm>
            <a:prstGeom prst="roundRect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algn="ctr"/>
              <a:r>
                <a:rPr lang="sv-SE" sz="2400" b="1" dirty="0">
                  <a:latin typeface="Arial Black" panose="020B0A04020102020204" pitchFamily="34" charset="0"/>
                </a:rPr>
                <a:t>3</a:t>
              </a:r>
              <a:r>
                <a:rPr lang="sv-SE" sz="2400" b="1" dirty="0" smtClean="0">
                  <a:latin typeface="Arial Black" panose="020B0A04020102020204" pitchFamily="34" charset="0"/>
                </a:rPr>
                <a:t>NT</a:t>
              </a:r>
              <a:endParaRPr lang="sv-SE" sz="2000" b="1" dirty="0">
                <a:latin typeface="Arial Black" panose="020B0A04020102020204" pitchFamily="34" charset="0"/>
              </a:endParaRPr>
            </a:p>
          </p:txBody>
        </p:sp>
        <p:sp>
          <p:nvSpPr>
            <p:cNvPr id="46" name="Platshållare för innehåll 4">
              <a:extLst>
                <a:ext uri="{FF2B5EF4-FFF2-40B4-BE49-F238E27FC236}">
                  <a16:creationId xmlns:a16="http://schemas.microsoft.com/office/drawing/2014/main" id="{FCDFEF65-68F7-42AC-8DB5-CB9F563655AE}"/>
                </a:ext>
              </a:extLst>
            </p:cNvPr>
            <p:cNvSpPr txBox="1">
              <a:spLocks/>
            </p:cNvSpPr>
            <p:nvPr/>
          </p:nvSpPr>
          <p:spPr>
            <a:xfrm>
              <a:off x="2207098" y="3802530"/>
              <a:ext cx="6628990" cy="51847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Font typeface="Arial" panose="020B0604020202020204" pitchFamily="34" charset="0"/>
                <a:buNone/>
                <a:tabLst>
                  <a:tab pos="1790700" algn="l"/>
                  <a:tab pos="4302125" algn="l"/>
                </a:tabLst>
              </a:pPr>
              <a:r>
                <a:rPr lang="sv-SE" sz="2400" dirty="0" smtClean="0"/>
                <a:t>11-15 hp	balansert hånd	</a:t>
              </a:r>
              <a:r>
                <a:rPr lang="sv-SE" sz="2400" b="1" dirty="0" smtClean="0">
                  <a:solidFill>
                    <a:srgbClr val="FF0000"/>
                  </a:solidFill>
                </a:rPr>
                <a:t>sluttmelding</a:t>
              </a:r>
              <a:endParaRPr lang="sv-SE" sz="24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6" name="Grupp 5"/>
          <p:cNvGrpSpPr/>
          <p:nvPr/>
        </p:nvGrpSpPr>
        <p:grpSpPr>
          <a:xfrm>
            <a:off x="1091046" y="4412130"/>
            <a:ext cx="7981419" cy="518475"/>
            <a:chOff x="1091046" y="4412130"/>
            <a:chExt cx="7981419" cy="518475"/>
          </a:xfrm>
        </p:grpSpPr>
        <p:sp>
          <p:nvSpPr>
            <p:cNvPr id="35" name="Rektangel med rundade hörn 44">
              <a:extLst>
                <a:ext uri="{FF2B5EF4-FFF2-40B4-BE49-F238E27FC236}">
                  <a16:creationId xmlns:a16="http://schemas.microsoft.com/office/drawing/2014/main" id="{E3C113E2-A58E-49BE-A205-CB27B6E54169}"/>
                </a:ext>
              </a:extLst>
            </p:cNvPr>
            <p:cNvSpPr/>
            <p:nvPr/>
          </p:nvSpPr>
          <p:spPr>
            <a:xfrm>
              <a:off x="1091046" y="4443582"/>
              <a:ext cx="920630" cy="476723"/>
            </a:xfrm>
            <a:prstGeom prst="roundRect">
              <a:avLst/>
            </a:prstGeom>
            <a:ln w="38100">
              <a:solidFill>
                <a:srgbClr val="FF9933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algn="ctr"/>
              <a:r>
                <a:rPr lang="sv-SE" sz="2400" b="1" dirty="0">
                  <a:latin typeface="Arial Black" panose="020B0A04020102020204" pitchFamily="34" charset="0"/>
                </a:rPr>
                <a:t>4</a:t>
              </a:r>
              <a:r>
                <a:rPr lang="sv-SE" sz="2400" b="1" dirty="0" smtClean="0">
                  <a:latin typeface="Arial Black" panose="020B0A04020102020204" pitchFamily="34" charset="0"/>
                </a:rPr>
                <a:t>NT</a:t>
              </a:r>
              <a:endParaRPr lang="sv-SE" sz="2000" b="1" dirty="0">
                <a:latin typeface="Arial Black" panose="020B0A04020102020204" pitchFamily="34" charset="0"/>
              </a:endParaRPr>
            </a:p>
          </p:txBody>
        </p:sp>
        <p:sp>
          <p:nvSpPr>
            <p:cNvPr id="47" name="Platshållare för innehåll 4">
              <a:extLst>
                <a:ext uri="{FF2B5EF4-FFF2-40B4-BE49-F238E27FC236}">
                  <a16:creationId xmlns:a16="http://schemas.microsoft.com/office/drawing/2014/main" id="{FCDFEF65-68F7-42AC-8DB5-CB9F563655AE}"/>
                </a:ext>
              </a:extLst>
            </p:cNvPr>
            <p:cNvSpPr txBox="1">
              <a:spLocks/>
            </p:cNvSpPr>
            <p:nvPr/>
          </p:nvSpPr>
          <p:spPr>
            <a:xfrm>
              <a:off x="2200879" y="4412130"/>
              <a:ext cx="6871586" cy="51847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Font typeface="Arial" panose="020B0604020202020204" pitchFamily="34" charset="0"/>
                <a:buNone/>
                <a:tabLst>
                  <a:tab pos="1790700" algn="l"/>
                  <a:tab pos="4302125" algn="l"/>
                </a:tabLst>
              </a:pPr>
              <a:r>
                <a:rPr lang="sv-SE" sz="2400" dirty="0" smtClean="0"/>
                <a:t>16-17 hp	balansert hånd	</a:t>
              </a:r>
              <a:r>
                <a:rPr lang="sv-SE" sz="2400" b="1" dirty="0" smtClean="0">
                  <a:solidFill>
                    <a:srgbClr val="FF9933"/>
                  </a:solidFill>
                </a:rPr>
                <a:t>invitt til 6NT</a:t>
              </a:r>
              <a:endParaRPr lang="sv-SE" sz="2400" b="1" dirty="0">
                <a:solidFill>
                  <a:srgbClr val="FF9933"/>
                </a:solidFill>
              </a:endParaRPr>
            </a:p>
          </p:txBody>
        </p:sp>
      </p:grpSp>
      <p:grpSp>
        <p:nvGrpSpPr>
          <p:cNvPr id="7" name="Grupp 6"/>
          <p:cNvGrpSpPr/>
          <p:nvPr/>
        </p:nvGrpSpPr>
        <p:grpSpPr>
          <a:xfrm>
            <a:off x="1091046" y="5027944"/>
            <a:ext cx="7776146" cy="518475"/>
            <a:chOff x="1091046" y="5027944"/>
            <a:chExt cx="7776146" cy="518475"/>
          </a:xfrm>
        </p:grpSpPr>
        <p:sp>
          <p:nvSpPr>
            <p:cNvPr id="21" name="Rektangel med rundade hörn 44">
              <a:extLst>
                <a:ext uri="{FF2B5EF4-FFF2-40B4-BE49-F238E27FC236}">
                  <a16:creationId xmlns:a16="http://schemas.microsoft.com/office/drawing/2014/main" id="{E3C113E2-A58E-49BE-A205-CB27B6E54169}"/>
                </a:ext>
              </a:extLst>
            </p:cNvPr>
            <p:cNvSpPr/>
            <p:nvPr/>
          </p:nvSpPr>
          <p:spPr>
            <a:xfrm>
              <a:off x="1091046" y="5056591"/>
              <a:ext cx="920630" cy="476723"/>
            </a:xfrm>
            <a:prstGeom prst="roundRect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algn="ctr"/>
              <a:r>
                <a:rPr lang="sv-SE" sz="2400" b="1" dirty="0" smtClean="0">
                  <a:latin typeface="Arial Black" panose="020B0A04020102020204" pitchFamily="34" charset="0"/>
                </a:rPr>
                <a:t>6NT</a:t>
              </a:r>
              <a:endParaRPr lang="sv-SE" sz="2000" b="1" dirty="0">
                <a:latin typeface="Arial Black" panose="020B0A04020102020204" pitchFamily="34" charset="0"/>
              </a:endParaRPr>
            </a:p>
          </p:txBody>
        </p:sp>
        <p:sp>
          <p:nvSpPr>
            <p:cNvPr id="48" name="Platshållare för innehåll 4">
              <a:extLst>
                <a:ext uri="{FF2B5EF4-FFF2-40B4-BE49-F238E27FC236}">
                  <a16:creationId xmlns:a16="http://schemas.microsoft.com/office/drawing/2014/main" id="{FCDFEF65-68F7-42AC-8DB5-CB9F563655AE}"/>
                </a:ext>
              </a:extLst>
            </p:cNvPr>
            <p:cNvSpPr txBox="1">
              <a:spLocks/>
            </p:cNvSpPr>
            <p:nvPr/>
          </p:nvSpPr>
          <p:spPr>
            <a:xfrm>
              <a:off x="2238202" y="5027944"/>
              <a:ext cx="6628990" cy="51847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Font typeface="Arial" panose="020B0604020202020204" pitchFamily="34" charset="0"/>
                <a:buNone/>
                <a:tabLst>
                  <a:tab pos="1790700" algn="l"/>
                  <a:tab pos="4302125" algn="l"/>
                </a:tabLst>
              </a:pPr>
              <a:r>
                <a:rPr lang="sv-SE" sz="2400" dirty="0" smtClean="0"/>
                <a:t>18-20 hp	balansert hånd	</a:t>
              </a:r>
              <a:r>
                <a:rPr lang="sv-SE" sz="2400" b="1" dirty="0" smtClean="0">
                  <a:solidFill>
                    <a:srgbClr val="FF0000"/>
                  </a:solidFill>
                </a:rPr>
                <a:t>sluttmelding</a:t>
              </a:r>
              <a:endParaRPr lang="sv-SE" sz="24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8" name="Grupp 7"/>
          <p:cNvGrpSpPr/>
          <p:nvPr/>
        </p:nvGrpSpPr>
        <p:grpSpPr>
          <a:xfrm>
            <a:off x="1091046" y="5615778"/>
            <a:ext cx="7785476" cy="530544"/>
            <a:chOff x="1091046" y="5615778"/>
            <a:chExt cx="7785476" cy="530544"/>
          </a:xfrm>
        </p:grpSpPr>
        <p:sp>
          <p:nvSpPr>
            <p:cNvPr id="34" name="Rektangel med rundade hörn 44">
              <a:extLst>
                <a:ext uri="{FF2B5EF4-FFF2-40B4-BE49-F238E27FC236}">
                  <a16:creationId xmlns:a16="http://schemas.microsoft.com/office/drawing/2014/main" id="{E3C113E2-A58E-49BE-A205-CB27B6E54169}"/>
                </a:ext>
              </a:extLst>
            </p:cNvPr>
            <p:cNvSpPr/>
            <p:nvPr/>
          </p:nvSpPr>
          <p:spPr>
            <a:xfrm>
              <a:off x="1091046" y="5669599"/>
              <a:ext cx="920630" cy="476723"/>
            </a:xfrm>
            <a:prstGeom prst="roundRect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algn="ctr"/>
              <a:r>
                <a:rPr lang="sv-SE" sz="2400" b="1" dirty="0">
                  <a:latin typeface="Arial Black" panose="020B0A04020102020204" pitchFamily="34" charset="0"/>
                </a:rPr>
                <a:t>7</a:t>
              </a:r>
              <a:r>
                <a:rPr lang="sv-SE" sz="2400" b="1" dirty="0" smtClean="0">
                  <a:latin typeface="Arial Black" panose="020B0A04020102020204" pitchFamily="34" charset="0"/>
                </a:rPr>
                <a:t>NT</a:t>
              </a:r>
              <a:endParaRPr lang="sv-SE" sz="2000" b="1" dirty="0">
                <a:latin typeface="Arial Black" panose="020B0A04020102020204" pitchFamily="34" charset="0"/>
              </a:endParaRPr>
            </a:p>
          </p:txBody>
        </p:sp>
        <p:sp>
          <p:nvSpPr>
            <p:cNvPr id="49" name="Platshållare för innehåll 4">
              <a:extLst>
                <a:ext uri="{FF2B5EF4-FFF2-40B4-BE49-F238E27FC236}">
                  <a16:creationId xmlns:a16="http://schemas.microsoft.com/office/drawing/2014/main" id="{FCDFEF65-68F7-42AC-8DB5-CB9F563655AE}"/>
                </a:ext>
              </a:extLst>
            </p:cNvPr>
            <p:cNvSpPr txBox="1">
              <a:spLocks/>
            </p:cNvSpPr>
            <p:nvPr/>
          </p:nvSpPr>
          <p:spPr>
            <a:xfrm>
              <a:off x="2247532" y="5615778"/>
              <a:ext cx="6628990" cy="51847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Font typeface="Arial" panose="020B0604020202020204" pitchFamily="34" charset="0"/>
                <a:buNone/>
                <a:tabLst>
                  <a:tab pos="1790700" algn="l"/>
                  <a:tab pos="4302125" algn="l"/>
                </a:tabLst>
              </a:pPr>
              <a:r>
                <a:rPr lang="sv-SE" sz="2400" dirty="0" smtClean="0"/>
                <a:t>21+ hp	balansert hånd	</a:t>
              </a:r>
              <a:r>
                <a:rPr lang="sv-SE" sz="2400" b="1" dirty="0" smtClean="0">
                  <a:solidFill>
                    <a:srgbClr val="FF0000"/>
                  </a:solidFill>
                </a:rPr>
                <a:t>sluttmelding</a:t>
              </a:r>
              <a:endParaRPr lang="sv-SE" sz="24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85414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43" grpId="0"/>
    </p:bldLst>
  </p:timing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2962</TotalTime>
  <Words>136</Words>
  <Application>Microsoft Office PowerPoint</Application>
  <PresentationFormat>A4 (210 x 297 mm)</PresentationFormat>
  <Paragraphs>70</Paragraphs>
  <Slides>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8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13" baseType="lpstr">
      <vt:lpstr>MS PGothic</vt:lpstr>
      <vt:lpstr>Arial</vt:lpstr>
      <vt:lpstr>Arial Black</vt:lpstr>
      <vt:lpstr>Berlin Sans FB Demi</vt:lpstr>
      <vt:lpstr>Calibri</vt:lpstr>
      <vt:lpstr>Calibri Light</vt:lpstr>
      <vt:lpstr>Comic Sans MS</vt:lpstr>
      <vt:lpstr>Tahoma</vt:lpstr>
      <vt:lpstr>Office-tema</vt:lpstr>
      <vt:lpstr>PowerPoint-presentasjon</vt:lpstr>
      <vt:lpstr>Åpning 1NT</vt:lpstr>
      <vt:lpstr>Svarhåndens første melding</vt:lpstr>
      <vt:lpstr>Sammenfatning av leksjon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Janne</dc:creator>
  <cp:lastModifiedBy>Elisabeth Solum</cp:lastModifiedBy>
  <cp:revision>192</cp:revision>
  <cp:lastPrinted>2017-10-11T17:29:46Z</cp:lastPrinted>
  <dcterms:created xsi:type="dcterms:W3CDTF">2017-05-29T10:48:30Z</dcterms:created>
  <dcterms:modified xsi:type="dcterms:W3CDTF">2018-08-17T07:13:11Z</dcterms:modified>
</cp:coreProperties>
</file>