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5" r:id="rId1"/>
  </p:sldMasterIdLst>
  <p:notesMasterIdLst>
    <p:notesMasterId r:id="rId8"/>
  </p:notesMasterIdLst>
  <p:handoutMasterIdLst>
    <p:handoutMasterId r:id="rId9"/>
  </p:handoutMasterIdLst>
  <p:sldIdLst>
    <p:sldId id="257" r:id="rId2"/>
    <p:sldId id="269" r:id="rId3"/>
    <p:sldId id="277" r:id="rId4"/>
    <p:sldId id="278" r:id="rId5"/>
    <p:sldId id="282" r:id="rId6"/>
    <p:sldId id="279" r:id="rId7"/>
  </p:sldIdLst>
  <p:sldSz cx="9906000" cy="6858000" type="A4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600"/>
    <a:srgbClr val="FF9933"/>
    <a:srgbClr val="0099FF"/>
    <a:srgbClr val="CC6600"/>
    <a:srgbClr val="0CB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98" autoAdjust="0"/>
    <p:restoredTop sz="94660"/>
  </p:normalViewPr>
  <p:slideViewPr>
    <p:cSldViewPr snapToGrid="0">
      <p:cViewPr varScale="1">
        <p:scale>
          <a:sx n="81" d="100"/>
          <a:sy n="81" d="100"/>
        </p:scale>
        <p:origin x="73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0290B62-E77B-4BCC-98DF-92F1F395F1C1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DF7C7995-1D95-438D-ABFD-546A3A88981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58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0A22FDB1-FA32-46E9-909C-E4625520D210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4" y="4777745"/>
            <a:ext cx="5437827" cy="3908064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73A71CA2-67C2-4ABA-BBFD-D5CEB1A5960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449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>
            <a:off x="1668000" y="1404000"/>
            <a:ext cx="6615000" cy="2538664"/>
            <a:chOff x="1287000" y="1404000"/>
            <a:chExt cx="6615000" cy="2538664"/>
          </a:xfrm>
        </p:grpSpPr>
        <p:sp>
          <p:nvSpPr>
            <p:cNvPr id="8" name="textruta 7"/>
            <p:cNvSpPr txBox="1"/>
            <p:nvPr/>
          </p:nvSpPr>
          <p:spPr>
            <a:xfrm>
              <a:off x="1287000" y="1404000"/>
              <a:ext cx="6615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500" dirty="0">
                  <a:latin typeface="Berlin Sans FB Demi" panose="020E0802020502020306" pitchFamily="34" charset="0"/>
                </a:rPr>
                <a:t>BRIDGE</a:t>
              </a:r>
              <a:endParaRPr lang="sv-SE" sz="80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2031940" y="3204000"/>
              <a:ext cx="5125121" cy="738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42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THE #1 MIND 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4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57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0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7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</a:t>
            </a:r>
            <a:r>
              <a:rPr lang="sv-SE" altLang="sv-SE" sz="1400" b="0" dirty="0" smtClean="0">
                <a:latin typeface="+mn-lt"/>
              </a:rPr>
              <a:t>2: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28937" y="1854001"/>
            <a:ext cx="8975972" cy="4277963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9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8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9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91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9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1"/>
          <a:stretch/>
        </p:blipFill>
        <p:spPr>
          <a:xfrm>
            <a:off x="-1" y="0"/>
            <a:ext cx="9916007" cy="6858000"/>
          </a:xfrm>
          <a:prstGeom prst="rect">
            <a:avLst/>
          </a:prstGeom>
        </p:spPr>
      </p:pic>
      <p:pic>
        <p:nvPicPr>
          <p:cNvPr id="9" name="Bildobjekt 3" descr="SvenskBridge_CMYK.eps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3"/>
          <a:stretch>
            <a:fillRect/>
          </a:stretch>
        </p:blipFill>
        <p:spPr bwMode="auto">
          <a:xfrm>
            <a:off x="9123962" y="6354000"/>
            <a:ext cx="5540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9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2139781" y="4262817"/>
            <a:ext cx="5592866" cy="122358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sv-SE" dirty="0" smtClean="0">
                <a:latin typeface="Arial Black" panose="020B0A04020102020204" pitchFamily="34" charset="0"/>
              </a:rPr>
              <a:t>En over En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v-SE" dirty="0" smtClean="0">
                <a:latin typeface="Arial Black" panose="020B0A04020102020204" pitchFamily="34" charset="0"/>
              </a:rPr>
              <a:t>Trumfstøtte av 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sv-SE" dirty="0" smtClean="0">
                <a:latin typeface="Arial Black" panose="020B0A04020102020204" pitchFamily="34" charset="0"/>
              </a:rPr>
              <a:t>svarhåndens farge</a:t>
            </a:r>
            <a:endParaRPr lang="sv-SE" dirty="0">
              <a:latin typeface="Arial Black" panose="020B0A04020102020204" pitchFamily="34" charset="0"/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38001" y="6398150"/>
            <a:ext cx="1665000" cy="40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 smtClean="0">
                <a:latin typeface="Arial Black" panose="020B0A04020102020204" pitchFamily="34" charset="0"/>
              </a:rPr>
              <a:t>Leksjon 2</a:t>
            </a:r>
            <a:endParaRPr lang="sv-SE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7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002" y="2070898"/>
            <a:ext cx="4971519" cy="419673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7" y="214546"/>
            <a:ext cx="8255145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Svarhåndens første melding</a:t>
            </a:r>
            <a:endParaRPr lang="sv-SE" b="1" dirty="0">
              <a:latin typeface="Arial Black" panose="020B0A04020102020204" pitchFamily="34" charset="0"/>
            </a:endParaRPr>
          </a:p>
        </p:txBody>
      </p:sp>
      <p:sp>
        <p:nvSpPr>
          <p:cNvPr id="47" name="textruta 46"/>
          <p:cNvSpPr txBox="1"/>
          <p:nvPr/>
        </p:nvSpPr>
        <p:spPr>
          <a:xfrm>
            <a:off x="609600" y="1022408"/>
            <a:ext cx="4209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Åpningshånden åpner med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646735" y="1592437"/>
            <a:ext cx="1949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Svarhånden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584188" y="1032322"/>
            <a:ext cx="2397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5+ hjerter, 12+ hp</a:t>
            </a:r>
            <a:endParaRPr lang="sv-SE" sz="2400" dirty="0"/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1927240" y="3082096"/>
            <a:ext cx="1921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/>
              <a:t>4</a:t>
            </a:r>
            <a:r>
              <a:rPr lang="sv-SE" sz="2400" dirty="0" smtClean="0"/>
              <a:t>+ spar, 6+ hp</a:t>
            </a:r>
            <a:endParaRPr lang="sv-SE" sz="2400" dirty="0"/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04479" y="3750920"/>
            <a:ext cx="2526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Meldingen </a:t>
            </a:r>
            <a:r>
              <a:rPr lang="sv-SE" sz="2400" dirty="0"/>
              <a:t>e</a:t>
            </a:r>
            <a:r>
              <a:rPr lang="sv-SE" sz="2400" dirty="0" smtClean="0"/>
              <a:t>r </a:t>
            </a:r>
            <a:r>
              <a:rPr lang="sv-SE" sz="2400" b="1" dirty="0" smtClean="0">
                <a:solidFill>
                  <a:srgbClr val="03A600"/>
                </a:solidFill>
              </a:rPr>
              <a:t>krav.</a:t>
            </a:r>
            <a:endParaRPr lang="sv-SE" sz="2400" dirty="0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60570" y="2058024"/>
            <a:ext cx="5714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Uten 3+trumfstøtte i hjerter kan svarhånden</a:t>
            </a:r>
          </a:p>
          <a:p>
            <a:r>
              <a:rPr lang="sv-SE" sz="2400" dirty="0" smtClean="0"/>
              <a:t>foreslå egen farge som trumffarge</a:t>
            </a:r>
            <a:endParaRPr lang="sv-SE" sz="2400" dirty="0"/>
          </a:p>
        </p:txBody>
      </p:sp>
      <p:grpSp>
        <p:nvGrpSpPr>
          <p:cNvPr id="53" name="Grupp 52"/>
          <p:cNvGrpSpPr/>
          <p:nvPr/>
        </p:nvGrpSpPr>
        <p:grpSpPr>
          <a:xfrm>
            <a:off x="5210676" y="992826"/>
            <a:ext cx="1054360" cy="582385"/>
            <a:chOff x="7691532" y="731021"/>
            <a:chExt cx="1054360" cy="582385"/>
          </a:xfrm>
        </p:grpSpPr>
        <p:sp>
          <p:nvSpPr>
            <p:cNvPr id="54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58" name="Grupp 57"/>
          <p:cNvGrpSpPr/>
          <p:nvPr/>
        </p:nvGrpSpPr>
        <p:grpSpPr>
          <a:xfrm>
            <a:off x="793134" y="2991024"/>
            <a:ext cx="1054360" cy="582385"/>
            <a:chOff x="6226627" y="3754143"/>
            <a:chExt cx="1054360" cy="582385"/>
          </a:xfrm>
        </p:grpSpPr>
        <p:sp>
          <p:nvSpPr>
            <p:cNvPr id="5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226627" y="3754143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0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4938" y="3869203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6" name="textruta 1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88203" y="4329448"/>
            <a:ext cx="26736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Åpningshånden skal</a:t>
            </a:r>
          </a:p>
          <a:p>
            <a:r>
              <a:rPr lang="sv-SE" sz="2400" dirty="0" smtClean="0"/>
              <a:t>melde en gang til!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95866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  <p:bldP spid="50" grpId="0"/>
      <p:bldP spid="56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01" y="214550"/>
            <a:ext cx="8491483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Svarhåndens første melding</a:t>
            </a:r>
            <a:endParaRPr lang="sv-SE" b="1" dirty="0">
              <a:latin typeface="Arial Black" panose="020B0A04020102020204" pitchFamily="34" charset="0"/>
            </a:endParaRPr>
          </a:p>
        </p:txBody>
      </p:sp>
      <p:sp>
        <p:nvSpPr>
          <p:cNvPr id="47" name="textruta 46"/>
          <p:cNvSpPr txBox="1"/>
          <p:nvPr/>
        </p:nvSpPr>
        <p:spPr>
          <a:xfrm>
            <a:off x="2606351" y="997635"/>
            <a:ext cx="4209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Åpningshånden åpner med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1169341" y="2229275"/>
            <a:ext cx="7669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Hva melder du som svarhånd på følgende hender?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8" name="Grupp 10"/>
          <p:cNvGrpSpPr>
            <a:grpSpLocks/>
          </p:cNvGrpSpPr>
          <p:nvPr/>
        </p:nvGrpSpPr>
        <p:grpSpPr bwMode="auto">
          <a:xfrm>
            <a:off x="1229630" y="2924528"/>
            <a:ext cx="1422320" cy="1570303"/>
            <a:chOff x="1208584" y="1916832"/>
            <a:chExt cx="1422009" cy="1570568"/>
          </a:xfrm>
        </p:grpSpPr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5070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KQ62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KT973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2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2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3" name="Grupp 10"/>
          <p:cNvGrpSpPr>
            <a:grpSpLocks/>
          </p:cNvGrpSpPr>
          <p:nvPr/>
        </p:nvGrpSpPr>
        <p:grpSpPr bwMode="auto">
          <a:xfrm>
            <a:off x="7334960" y="2924528"/>
            <a:ext cx="1371024" cy="1570303"/>
            <a:chOff x="1208584" y="1916832"/>
            <a:chExt cx="1370724" cy="1570568"/>
          </a:xfrm>
        </p:grpSpPr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099419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AQJT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KQ85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98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J96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0" name="textruta 4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1052341" y="5244090"/>
            <a:ext cx="16794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Den </a:t>
            </a:r>
            <a:r>
              <a:rPr lang="sv-SE" sz="2400" b="1" dirty="0" smtClean="0"/>
              <a:t>lengste</a:t>
            </a:r>
          </a:p>
          <a:p>
            <a:pPr algn="ctr"/>
            <a:r>
              <a:rPr lang="sv-SE" sz="2400" dirty="0" smtClean="0"/>
              <a:t>fargen</a:t>
            </a:r>
            <a:endParaRPr lang="sv-SE" sz="2400" dirty="0"/>
          </a:p>
        </p:txBody>
      </p:sp>
      <p:grpSp>
        <p:nvGrpSpPr>
          <p:cNvPr id="53" name="Grupp 52"/>
          <p:cNvGrpSpPr/>
          <p:nvPr/>
        </p:nvGrpSpPr>
        <p:grpSpPr>
          <a:xfrm>
            <a:off x="4376054" y="1614320"/>
            <a:ext cx="1054360" cy="582385"/>
            <a:chOff x="3069769" y="690588"/>
            <a:chExt cx="1054360" cy="582385"/>
          </a:xfrm>
        </p:grpSpPr>
        <p:sp>
          <p:nvSpPr>
            <p:cNvPr id="54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069769" y="690588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39620" y="811895"/>
              <a:ext cx="323485" cy="31198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58" name="Grupp 57"/>
          <p:cNvGrpSpPr/>
          <p:nvPr/>
        </p:nvGrpSpPr>
        <p:grpSpPr>
          <a:xfrm>
            <a:off x="4324737" y="4519254"/>
            <a:ext cx="1054360" cy="582385"/>
            <a:chOff x="6226627" y="3754143"/>
            <a:chExt cx="1054360" cy="582385"/>
          </a:xfrm>
        </p:grpSpPr>
        <p:sp>
          <p:nvSpPr>
            <p:cNvPr id="5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226627" y="3754143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0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4938" y="3869203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1" name="Grupp 60"/>
          <p:cNvGrpSpPr/>
          <p:nvPr/>
        </p:nvGrpSpPr>
        <p:grpSpPr>
          <a:xfrm>
            <a:off x="1328056" y="4519254"/>
            <a:ext cx="1054360" cy="582385"/>
            <a:chOff x="7766178" y="3772805"/>
            <a:chExt cx="1054360" cy="582385"/>
          </a:xfrm>
        </p:grpSpPr>
        <p:sp>
          <p:nvSpPr>
            <p:cNvPr id="6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766178" y="3772805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3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316521" y="3898062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4" name="Grupp 10"/>
          <p:cNvGrpSpPr>
            <a:grpSpLocks/>
          </p:cNvGrpSpPr>
          <p:nvPr/>
        </p:nvGrpSpPr>
        <p:grpSpPr bwMode="auto">
          <a:xfrm>
            <a:off x="4241418" y="2924528"/>
            <a:ext cx="1504074" cy="1570303"/>
            <a:chOff x="1208584" y="1916832"/>
            <a:chExt cx="1503745" cy="1570568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3244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KQT62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KT973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7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8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9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0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1" name="textruta 70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3947940" y="5247201"/>
            <a:ext cx="19215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400" dirty="0" smtClean="0"/>
              <a:t>Den </a:t>
            </a:r>
            <a:r>
              <a:rPr lang="sv-SE" sz="2400" b="1" dirty="0" smtClean="0"/>
              <a:t>høyeste</a:t>
            </a:r>
          </a:p>
          <a:p>
            <a:pPr algn="ctr"/>
            <a:r>
              <a:rPr lang="sv-SE" sz="2400" dirty="0" smtClean="0"/>
              <a:t>5-korts fargen</a:t>
            </a:r>
            <a:endParaRPr lang="sv-SE" sz="2400" dirty="0"/>
          </a:p>
        </p:txBody>
      </p:sp>
      <p:grpSp>
        <p:nvGrpSpPr>
          <p:cNvPr id="72" name="Grupp 71"/>
          <p:cNvGrpSpPr/>
          <p:nvPr/>
        </p:nvGrpSpPr>
        <p:grpSpPr>
          <a:xfrm>
            <a:off x="7321419" y="4519254"/>
            <a:ext cx="1054360" cy="582385"/>
            <a:chOff x="7766178" y="3772805"/>
            <a:chExt cx="1054360" cy="582385"/>
          </a:xfrm>
        </p:grpSpPr>
        <p:sp>
          <p:nvSpPr>
            <p:cNvPr id="7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766178" y="3772805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74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316521" y="3898062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75" name="textruta 7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400977" y="5231650"/>
            <a:ext cx="29956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400" dirty="0" smtClean="0"/>
              <a:t>Den </a:t>
            </a:r>
            <a:r>
              <a:rPr lang="sv-SE" sz="2400" b="1" dirty="0" smtClean="0"/>
              <a:t>nærmeste</a:t>
            </a:r>
            <a:r>
              <a:rPr lang="sv-SE" sz="2400" dirty="0" smtClean="0"/>
              <a:t> høyere</a:t>
            </a:r>
          </a:p>
          <a:p>
            <a:pPr algn="ctr"/>
            <a:r>
              <a:rPr lang="sv-SE" sz="2400" dirty="0"/>
              <a:t>4</a:t>
            </a:r>
            <a:r>
              <a:rPr lang="sv-SE" sz="2400" dirty="0" smtClean="0"/>
              <a:t>-korts fargen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0643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71" grpId="0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05" y="214548"/>
            <a:ext cx="8929494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Åpningshåndens gjenmelding</a:t>
            </a:r>
            <a:endParaRPr lang="sv-SE" b="1" dirty="0">
              <a:latin typeface="Arial Black" panose="020B0A04020102020204" pitchFamily="34" charset="0"/>
            </a:endParaRPr>
          </a:p>
        </p:txBody>
      </p:sp>
      <p:sp>
        <p:nvSpPr>
          <p:cNvPr id="47" name="textruta 46"/>
          <p:cNvSpPr txBox="1"/>
          <p:nvPr/>
        </p:nvSpPr>
        <p:spPr>
          <a:xfrm>
            <a:off x="3184853" y="997635"/>
            <a:ext cx="3207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Meldingene har gått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682064" y="2322581"/>
            <a:ext cx="9125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Hva melder du som åpningshånd med firekorts trumfstøtte?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8" name="Grupp 10"/>
          <p:cNvGrpSpPr>
            <a:grpSpLocks/>
          </p:cNvGrpSpPr>
          <p:nvPr/>
        </p:nvGrpSpPr>
        <p:grpSpPr bwMode="auto">
          <a:xfrm>
            <a:off x="1229630" y="2905866"/>
            <a:ext cx="1422320" cy="1570303"/>
            <a:chOff x="1208584" y="1916832"/>
            <a:chExt cx="1422009" cy="1570568"/>
          </a:xfrm>
        </p:grpSpPr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5070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KQ62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KT973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2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2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3" name="Grupp 10"/>
          <p:cNvGrpSpPr>
            <a:grpSpLocks/>
          </p:cNvGrpSpPr>
          <p:nvPr/>
        </p:nvGrpSpPr>
        <p:grpSpPr bwMode="auto">
          <a:xfrm>
            <a:off x="7278976" y="2905866"/>
            <a:ext cx="1476822" cy="1570303"/>
            <a:chOff x="1208584" y="1916832"/>
            <a:chExt cx="1476499" cy="1570568"/>
          </a:xfrm>
        </p:grpSpPr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05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AQJT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KQ852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AK9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50" name="textruta 4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1108325" y="5396492"/>
            <a:ext cx="1293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12-14 hp</a:t>
            </a:r>
            <a:endParaRPr lang="sv-SE" sz="2400" dirty="0"/>
          </a:p>
        </p:txBody>
      </p:sp>
      <p:grpSp>
        <p:nvGrpSpPr>
          <p:cNvPr id="58" name="Grupp 57"/>
          <p:cNvGrpSpPr/>
          <p:nvPr/>
        </p:nvGrpSpPr>
        <p:grpSpPr>
          <a:xfrm>
            <a:off x="5295123" y="1664087"/>
            <a:ext cx="1054360" cy="582385"/>
            <a:chOff x="6226627" y="3754143"/>
            <a:chExt cx="1054360" cy="582385"/>
          </a:xfrm>
        </p:grpSpPr>
        <p:sp>
          <p:nvSpPr>
            <p:cNvPr id="5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226627" y="3754143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0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4938" y="3869203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64" name="Grupp 10"/>
          <p:cNvGrpSpPr>
            <a:grpSpLocks/>
          </p:cNvGrpSpPr>
          <p:nvPr/>
        </p:nvGrpSpPr>
        <p:grpSpPr bwMode="auto">
          <a:xfrm>
            <a:off x="4241418" y="2905866"/>
            <a:ext cx="1459190" cy="1570303"/>
            <a:chOff x="1208584" y="1916832"/>
            <a:chExt cx="1458871" cy="1570568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87566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KQT2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AKT93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7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8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9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0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1" name="textruta 70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4261746" y="5396492"/>
            <a:ext cx="1293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400" dirty="0" smtClean="0"/>
              <a:t>15-17 hp</a:t>
            </a:r>
            <a:endParaRPr lang="sv-SE" sz="2400" dirty="0"/>
          </a:p>
        </p:txBody>
      </p:sp>
      <p:grpSp>
        <p:nvGrpSpPr>
          <p:cNvPr id="41" name="Grupp 40"/>
          <p:cNvGrpSpPr/>
          <p:nvPr/>
        </p:nvGrpSpPr>
        <p:grpSpPr>
          <a:xfrm>
            <a:off x="3511419" y="1682744"/>
            <a:ext cx="1054360" cy="582385"/>
            <a:chOff x="7691532" y="731021"/>
            <a:chExt cx="1054360" cy="582385"/>
          </a:xfrm>
        </p:grpSpPr>
        <p:sp>
          <p:nvSpPr>
            <p:cNvPr id="4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43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" name="Höger 2"/>
          <p:cNvSpPr/>
          <p:nvPr/>
        </p:nvSpPr>
        <p:spPr>
          <a:xfrm>
            <a:off x="4739954" y="1866122"/>
            <a:ext cx="363894" cy="233266"/>
          </a:xfrm>
          <a:prstGeom prst="right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7" name="textruta 8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7385819" y="5396492"/>
            <a:ext cx="1042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400" dirty="0" smtClean="0"/>
              <a:t>18+ hp</a:t>
            </a:r>
            <a:endParaRPr lang="sv-SE" sz="2400" dirty="0"/>
          </a:p>
        </p:txBody>
      </p:sp>
      <p:grpSp>
        <p:nvGrpSpPr>
          <p:cNvPr id="90" name="Grupp 89"/>
          <p:cNvGrpSpPr/>
          <p:nvPr/>
        </p:nvGrpSpPr>
        <p:grpSpPr>
          <a:xfrm>
            <a:off x="7371184" y="4651237"/>
            <a:ext cx="1054360" cy="582385"/>
            <a:chOff x="6167534" y="2752654"/>
            <a:chExt cx="1054360" cy="582385"/>
          </a:xfrm>
        </p:grpSpPr>
        <p:sp>
          <p:nvSpPr>
            <p:cNvPr id="91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67534" y="2752654"/>
              <a:ext cx="1054360" cy="582385"/>
            </a:xfrm>
            <a:prstGeom prst="roundRect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92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845" y="2867714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6" name="textruta 4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185006" y="5806343"/>
            <a:ext cx="3535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800" dirty="0" smtClean="0">
                <a:solidFill>
                  <a:srgbClr val="C00000"/>
                </a:solidFill>
              </a:rPr>
              <a:t>Forslag til </a:t>
            </a:r>
            <a:r>
              <a:rPr lang="sv-SE" sz="2800" b="1" dirty="0" smtClean="0">
                <a:solidFill>
                  <a:srgbClr val="C00000"/>
                </a:solidFill>
              </a:rPr>
              <a:t>sluttmelding</a:t>
            </a:r>
            <a:endParaRPr lang="sv-SE" sz="2800" b="1" dirty="0">
              <a:solidFill>
                <a:srgbClr val="C00000"/>
              </a:solidFill>
            </a:endParaRPr>
          </a:p>
        </p:txBody>
      </p:sp>
      <p:grpSp>
        <p:nvGrpSpPr>
          <p:cNvPr id="49" name="Grupp 48"/>
          <p:cNvGrpSpPr/>
          <p:nvPr/>
        </p:nvGrpSpPr>
        <p:grpSpPr>
          <a:xfrm>
            <a:off x="1212334" y="4651237"/>
            <a:ext cx="1054360" cy="582385"/>
            <a:chOff x="6131705" y="749681"/>
            <a:chExt cx="1054360" cy="582385"/>
          </a:xfrm>
        </p:grpSpPr>
        <p:sp>
          <p:nvSpPr>
            <p:cNvPr id="51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31705" y="749681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52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3639" y="864741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53" name="Grupp 52"/>
          <p:cNvGrpSpPr/>
          <p:nvPr/>
        </p:nvGrpSpPr>
        <p:grpSpPr>
          <a:xfrm>
            <a:off x="4317484" y="4651237"/>
            <a:ext cx="1054360" cy="582385"/>
            <a:chOff x="6131705" y="749681"/>
            <a:chExt cx="1054360" cy="582385"/>
          </a:xfrm>
        </p:grpSpPr>
        <p:sp>
          <p:nvSpPr>
            <p:cNvPr id="54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31705" y="749681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55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3639" y="864741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38822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71" grpId="0"/>
      <p:bldP spid="87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4" y="206576"/>
            <a:ext cx="8929494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Et eksempel</a:t>
            </a:r>
            <a:endParaRPr lang="sv-SE" b="1" dirty="0">
              <a:latin typeface="Arial Black" panose="020B0A04020102020204" pitchFamily="34" charset="0"/>
            </a:endParaRPr>
          </a:p>
        </p:txBody>
      </p:sp>
      <p:grpSp>
        <p:nvGrpSpPr>
          <p:cNvPr id="6" name="Grupp 10"/>
          <p:cNvGrpSpPr>
            <a:grpSpLocks/>
          </p:cNvGrpSpPr>
          <p:nvPr/>
        </p:nvGrpSpPr>
        <p:grpSpPr bwMode="auto">
          <a:xfrm>
            <a:off x="2126274" y="1868656"/>
            <a:ext cx="1476822" cy="1570303"/>
            <a:chOff x="1208584" y="1916832"/>
            <a:chExt cx="1476499" cy="1570568"/>
          </a:xfrm>
        </p:grpSpPr>
        <p:sp>
          <p:nvSpPr>
            <p:cNvPr id="7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05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J973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AKJT8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9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0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2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3" name="Grupp 10"/>
          <p:cNvGrpSpPr>
            <a:grpSpLocks/>
          </p:cNvGrpSpPr>
          <p:nvPr/>
        </p:nvGrpSpPr>
        <p:grpSpPr bwMode="auto">
          <a:xfrm>
            <a:off x="6495567" y="1868656"/>
            <a:ext cx="1431938" cy="1570303"/>
            <a:chOff x="1208584" y="1916832"/>
            <a:chExt cx="1431625" cy="1570568"/>
          </a:xfrm>
        </p:grpSpPr>
        <p:sp>
          <p:nvSpPr>
            <p:cNvPr id="1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6032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AQ85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AK652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Q72</a:t>
              </a: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9</a:t>
              </a:r>
            </a:p>
          </p:txBody>
        </p:sp>
        <p:grpSp>
          <p:nvGrpSpPr>
            <p:cNvPr id="1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1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20" name="textruta 19"/>
          <p:cNvSpPr txBox="1"/>
          <p:nvPr/>
        </p:nvSpPr>
        <p:spPr>
          <a:xfrm>
            <a:off x="1595022" y="1236876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ruta 20"/>
          <p:cNvSpPr txBox="1"/>
          <p:nvPr/>
        </p:nvSpPr>
        <p:spPr>
          <a:xfrm>
            <a:off x="6292934" y="1236876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2" name="Grupp 21"/>
          <p:cNvGrpSpPr/>
          <p:nvPr/>
        </p:nvGrpSpPr>
        <p:grpSpPr>
          <a:xfrm>
            <a:off x="3714229" y="3771317"/>
            <a:ext cx="1072318" cy="556604"/>
            <a:chOff x="4584438" y="712361"/>
            <a:chExt cx="1054360" cy="556604"/>
          </a:xfrm>
        </p:grpSpPr>
        <p:sp>
          <p:nvSpPr>
            <p:cNvPr id="2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584438" y="712361"/>
              <a:ext cx="1054360" cy="556604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90000" tIns="72000" rtlCol="0" anchor="ctr"/>
            <a:lstStyle/>
            <a:p>
              <a:pPr marL="93663"/>
              <a:r>
                <a: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4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36356" y="820610"/>
              <a:ext cx="337653" cy="313336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grpSp>
        <p:nvGrpSpPr>
          <p:cNvPr id="25" name="Grupp 24"/>
          <p:cNvGrpSpPr/>
          <p:nvPr/>
        </p:nvGrpSpPr>
        <p:grpSpPr>
          <a:xfrm>
            <a:off x="5093798" y="3758427"/>
            <a:ext cx="1072318" cy="582385"/>
            <a:chOff x="7766178" y="3772805"/>
            <a:chExt cx="1054360" cy="582385"/>
          </a:xfrm>
        </p:grpSpPr>
        <p:sp>
          <p:nvSpPr>
            <p:cNvPr id="2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766178" y="3772805"/>
              <a:ext cx="1054360" cy="582385"/>
            </a:xfrm>
            <a:prstGeom prst="roundRect">
              <a:avLst/>
            </a:prstGeom>
            <a:ln w="57150">
              <a:solidFill>
                <a:srgbClr val="03A6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316521" y="3898062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31" name="Grupp 30"/>
          <p:cNvGrpSpPr/>
          <p:nvPr/>
        </p:nvGrpSpPr>
        <p:grpSpPr>
          <a:xfrm>
            <a:off x="5079094" y="4633618"/>
            <a:ext cx="1072318" cy="582385"/>
            <a:chOff x="7707085" y="2771316"/>
            <a:chExt cx="1054360" cy="582385"/>
          </a:xfrm>
        </p:grpSpPr>
        <p:sp>
          <p:nvSpPr>
            <p:cNvPr id="32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707085" y="2771316"/>
              <a:ext cx="1054360" cy="582385"/>
            </a:xfrm>
            <a:prstGeom prst="roundRect">
              <a:avLst/>
            </a:prstGeom>
            <a:ln w="5715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33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57428" y="2896573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4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739470" y="5547706"/>
            <a:ext cx="1059979" cy="578301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91440" tIns="108000" rIns="91440" bIns="45720" rtlCol="0" anchor="ctr" anchorCtr="1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195310" y="3864352"/>
            <a:ext cx="3551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Den </a:t>
            </a:r>
            <a:r>
              <a:rPr lang="sv-SE" sz="2400" b="1" dirty="0" smtClean="0"/>
              <a:t>lengste </a:t>
            </a:r>
            <a:r>
              <a:rPr lang="sv-SE" sz="2400" dirty="0" smtClean="0"/>
              <a:t>fargen, 12+ hp</a:t>
            </a:r>
            <a:endParaRPr lang="sv-SE" sz="2400" dirty="0"/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225113" y="3837719"/>
            <a:ext cx="3442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Den </a:t>
            </a:r>
            <a:r>
              <a:rPr lang="sv-SE" sz="2400" b="1" dirty="0" smtClean="0"/>
              <a:t>lengste </a:t>
            </a:r>
            <a:r>
              <a:rPr lang="sv-SE" sz="2400" dirty="0" smtClean="0"/>
              <a:t>fargen, 6+ hp</a:t>
            </a:r>
            <a:endParaRPr lang="sv-SE" sz="2400" dirty="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391886" y="4730667"/>
            <a:ext cx="33633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sv-SE" sz="2400" dirty="0" smtClean="0"/>
              <a:t>4+ trumfstøtte, 12-14 hp</a:t>
            </a:r>
            <a:endParaRPr lang="sv-SE" sz="2400" dirty="0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228589" y="4695155"/>
            <a:ext cx="3235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sv-SE" sz="2400" dirty="0" smtClean="0"/>
              <a:t>Styrke finnes for utgang</a:t>
            </a:r>
            <a:endParaRPr lang="sv-SE" sz="2400" dirty="0"/>
          </a:p>
        </p:txBody>
      </p:sp>
      <p:grpSp>
        <p:nvGrpSpPr>
          <p:cNvPr id="39" name="Grupp 38"/>
          <p:cNvGrpSpPr/>
          <p:nvPr/>
        </p:nvGrpSpPr>
        <p:grpSpPr>
          <a:xfrm>
            <a:off x="3738657" y="4636271"/>
            <a:ext cx="1054360" cy="582385"/>
            <a:chOff x="7691532" y="731021"/>
            <a:chExt cx="1054360" cy="582385"/>
          </a:xfrm>
        </p:grpSpPr>
        <p:sp>
          <p:nvSpPr>
            <p:cNvPr id="4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1021"/>
              <a:ext cx="1054360" cy="582385"/>
            </a:xfrm>
            <a:prstGeom prst="roundRect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tIns="72000" rtlCol="0" anchor="ctr"/>
            <a:lstStyle/>
            <a:p>
              <a:pPr marL="93663"/>
              <a:r>
                <a:rPr lang="sv-SE" sz="3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41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5" y="856278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63880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835" y="205217"/>
            <a:ext cx="8929494" cy="64027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latin typeface="Arial Black" panose="020B0A04020102020204" pitchFamily="34" charset="0"/>
              </a:rPr>
              <a:t>Sammenfatning av leksjon 2</a:t>
            </a:r>
            <a:endParaRPr lang="sv-SE" b="1" dirty="0">
              <a:latin typeface="Arial Black" panose="020B0A04020102020204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811156" y="1212237"/>
            <a:ext cx="6444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SHs første melding uten trumfstøtte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918590" y="1760658"/>
            <a:ext cx="57246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614488" algn="l"/>
              </a:tabLst>
            </a:pPr>
            <a:r>
              <a:rPr lang="sv-SE" sz="2400" dirty="0" smtClean="0"/>
              <a:t>Pass	0-5 hp</a:t>
            </a:r>
          </a:p>
          <a:p>
            <a:pPr>
              <a:tabLst>
                <a:tab pos="1614488" algn="l"/>
              </a:tabLst>
            </a:pPr>
            <a:r>
              <a:rPr lang="sv-SE" sz="2400" dirty="0" smtClean="0"/>
              <a:t>1 i ny farge	6+ hp og 4+korts farge</a:t>
            </a:r>
          </a:p>
          <a:p>
            <a:pPr marL="1968500" lvl="1" indent="-269875">
              <a:buFont typeface="Arial" panose="020B0604020202020204" pitchFamily="34" charset="0"/>
              <a:buChar char="•"/>
              <a:tabLst>
                <a:tab pos="1614488" algn="l"/>
              </a:tabLst>
            </a:pPr>
            <a:r>
              <a:rPr lang="sv-SE" sz="2400" dirty="0" smtClean="0"/>
              <a:t>Lengste farge</a:t>
            </a:r>
          </a:p>
          <a:p>
            <a:pPr marL="1968500" lvl="1" indent="-269875">
              <a:buFont typeface="Arial" panose="020B0604020202020204" pitchFamily="34" charset="0"/>
              <a:buChar char="•"/>
              <a:tabLst>
                <a:tab pos="1614488" algn="l"/>
              </a:tabLst>
            </a:pPr>
            <a:r>
              <a:rPr lang="sv-SE" sz="2400" dirty="0" smtClean="0"/>
              <a:t>Høyeste 5-korts farge</a:t>
            </a:r>
          </a:p>
          <a:p>
            <a:pPr marL="1968500" lvl="1" indent="-269875">
              <a:buFont typeface="Arial" panose="020B0604020202020204" pitchFamily="34" charset="0"/>
              <a:buChar char="•"/>
              <a:tabLst>
                <a:tab pos="1614488" algn="l"/>
              </a:tabLst>
            </a:pPr>
            <a:r>
              <a:rPr lang="sv-SE" sz="2400" dirty="0" smtClean="0"/>
              <a:t>Nærmeste 4-korts farge</a:t>
            </a:r>
            <a:r>
              <a:rPr lang="sv-SE" sz="2400" dirty="0"/>
              <a:t>	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811156" y="3762605"/>
            <a:ext cx="8069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>
                <a:solidFill>
                  <a:schemeClr val="accent1">
                    <a:lumMod val="75000"/>
                  </a:schemeClr>
                </a:solidFill>
              </a:rPr>
              <a:t>Å</a:t>
            </a:r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Hs gjenmelding med 4+korts trumfstøtte i SHs farge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0" name="Grupp 9"/>
          <p:cNvGrpSpPr/>
          <p:nvPr/>
        </p:nvGrpSpPr>
        <p:grpSpPr>
          <a:xfrm>
            <a:off x="1061393" y="5572109"/>
            <a:ext cx="7310711" cy="461665"/>
            <a:chOff x="1061393" y="5572109"/>
            <a:chExt cx="7310711" cy="461665"/>
          </a:xfrm>
        </p:grpSpPr>
        <p:grpSp>
          <p:nvGrpSpPr>
            <p:cNvPr id="17" name="Grupp 16"/>
            <p:cNvGrpSpPr/>
            <p:nvPr/>
          </p:nvGrpSpPr>
          <p:grpSpPr>
            <a:xfrm>
              <a:off x="2149632" y="5591431"/>
              <a:ext cx="782219" cy="423021"/>
              <a:chOff x="6304381" y="1940026"/>
              <a:chExt cx="782219" cy="423021"/>
            </a:xfrm>
          </p:grpSpPr>
          <p:sp>
            <p:nvSpPr>
              <p:cNvPr id="18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304381" y="1940026"/>
                <a:ext cx="782219" cy="423021"/>
              </a:xfrm>
              <a:prstGeom prst="round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4</a:t>
                </a:r>
              </a:p>
            </p:txBody>
          </p:sp>
          <p:sp>
            <p:nvSpPr>
              <p:cNvPr id="19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2832" y="2039846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0" name="Grupp 19"/>
            <p:cNvGrpSpPr/>
            <p:nvPr/>
          </p:nvGrpSpPr>
          <p:grpSpPr>
            <a:xfrm>
              <a:off x="1061393" y="5592719"/>
              <a:ext cx="766668" cy="420445"/>
              <a:chOff x="7843932" y="1967155"/>
              <a:chExt cx="766668" cy="420445"/>
            </a:xfrm>
          </p:grpSpPr>
          <p:sp>
            <p:nvSpPr>
              <p:cNvPr id="21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843932" y="1967155"/>
                <a:ext cx="766668" cy="420445"/>
              </a:xfrm>
              <a:prstGeom prst="roundRect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4</a:t>
                </a:r>
              </a:p>
            </p:txBody>
          </p:sp>
          <p:sp>
            <p:nvSpPr>
              <p:cNvPr id="22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41874" y="2072091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36" name="textruta 35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3474573" y="5572109"/>
              <a:ext cx="48975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18+ hp 	</a:t>
              </a:r>
              <a:r>
                <a:rPr lang="sv-SE" sz="2400" dirty="0" smtClean="0">
                  <a:solidFill>
                    <a:srgbClr val="FF0000"/>
                  </a:solidFill>
                </a:rPr>
                <a:t>Forslag til </a:t>
              </a:r>
              <a:r>
                <a:rPr lang="sv-SE" sz="2400" b="1" dirty="0" smtClean="0">
                  <a:solidFill>
                    <a:srgbClr val="FF0000"/>
                  </a:solidFill>
                </a:rPr>
                <a:t>sluttmelding</a:t>
              </a:r>
              <a:endParaRPr lang="sv-SE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7" name="Höger klammerparentes 36"/>
          <p:cNvSpPr/>
          <p:nvPr/>
        </p:nvSpPr>
        <p:spPr>
          <a:xfrm>
            <a:off x="6205492" y="2183906"/>
            <a:ext cx="399495" cy="1429305"/>
          </a:xfrm>
          <a:prstGeom prst="rightBrace">
            <a:avLst>
              <a:gd name="adj1" fmla="val 25282"/>
              <a:gd name="adj2" fmla="val 47515"/>
            </a:avLst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785687" y="2614576"/>
            <a:ext cx="2889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>
                <a:solidFill>
                  <a:srgbClr val="03A600"/>
                </a:solidFill>
              </a:rPr>
              <a:t>M</a:t>
            </a:r>
            <a:r>
              <a:rPr lang="sv-SE" sz="2800" b="1" dirty="0" smtClean="0">
                <a:solidFill>
                  <a:srgbClr val="03A600"/>
                </a:solidFill>
              </a:rPr>
              <a:t>eldingen </a:t>
            </a:r>
            <a:r>
              <a:rPr lang="sv-SE" sz="2800" b="1" dirty="0">
                <a:solidFill>
                  <a:srgbClr val="03A600"/>
                </a:solidFill>
              </a:rPr>
              <a:t>e</a:t>
            </a:r>
            <a:r>
              <a:rPr lang="sv-SE" sz="2800" b="1" dirty="0" smtClean="0">
                <a:solidFill>
                  <a:srgbClr val="03A600"/>
                </a:solidFill>
              </a:rPr>
              <a:t>r krav</a:t>
            </a:r>
            <a:endParaRPr lang="sv-SE" sz="2800" b="1" dirty="0">
              <a:solidFill>
                <a:srgbClr val="03A600"/>
              </a:solidFill>
            </a:endParaRPr>
          </a:p>
        </p:txBody>
      </p:sp>
      <p:grpSp>
        <p:nvGrpSpPr>
          <p:cNvPr id="4" name="Grupp 3"/>
          <p:cNvGrpSpPr/>
          <p:nvPr/>
        </p:nvGrpSpPr>
        <p:grpSpPr>
          <a:xfrm>
            <a:off x="1043665" y="4441092"/>
            <a:ext cx="3871235" cy="461665"/>
            <a:chOff x="1043665" y="4441092"/>
            <a:chExt cx="3871235" cy="461665"/>
          </a:xfrm>
        </p:grpSpPr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3473093" y="4441092"/>
              <a:ext cx="14418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12-14 hp</a:t>
              </a:r>
              <a:endParaRPr lang="sv-SE" sz="2400" b="1" dirty="0">
                <a:solidFill>
                  <a:srgbClr val="FF9933"/>
                </a:solidFill>
              </a:endParaRPr>
            </a:p>
          </p:txBody>
        </p:sp>
        <p:grpSp>
          <p:nvGrpSpPr>
            <p:cNvPr id="39" name="Grupp 38"/>
            <p:cNvGrpSpPr/>
            <p:nvPr/>
          </p:nvGrpSpPr>
          <p:grpSpPr>
            <a:xfrm>
              <a:off x="2151481" y="4460414"/>
              <a:ext cx="782219" cy="423021"/>
              <a:chOff x="6151981" y="712359"/>
              <a:chExt cx="782219" cy="423021"/>
            </a:xfrm>
          </p:grpSpPr>
          <p:sp>
            <p:nvSpPr>
              <p:cNvPr id="40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41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2" name="Grupp 41"/>
            <p:cNvGrpSpPr/>
            <p:nvPr/>
          </p:nvGrpSpPr>
          <p:grpSpPr>
            <a:xfrm>
              <a:off x="1043665" y="4461702"/>
              <a:ext cx="766668" cy="420445"/>
              <a:chOff x="7691532" y="739488"/>
              <a:chExt cx="766668" cy="420445"/>
            </a:xfrm>
          </p:grpSpPr>
          <p:sp>
            <p:nvSpPr>
              <p:cNvPr id="43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44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11" name="Grupp 10"/>
          <p:cNvGrpSpPr/>
          <p:nvPr/>
        </p:nvGrpSpPr>
        <p:grpSpPr>
          <a:xfrm>
            <a:off x="1043665" y="5008104"/>
            <a:ext cx="3737886" cy="461665"/>
            <a:chOff x="1043665" y="5008104"/>
            <a:chExt cx="3737886" cy="461665"/>
          </a:xfrm>
        </p:grpSpPr>
        <p:sp>
          <p:nvSpPr>
            <p:cNvPr id="35" name="textruta 34">
              <a:extLst>
                <a:ext uri="{FF2B5EF4-FFF2-40B4-BE49-F238E27FC236}">
                  <a16:creationId xmlns:a16="http://schemas.microsoft.com/office/drawing/2014/main" id="{DE450D8B-8E5C-468D-81FB-EDCA9A20B8C1}"/>
                </a:ext>
              </a:extLst>
            </p:cNvPr>
            <p:cNvSpPr txBox="1"/>
            <p:nvPr/>
          </p:nvSpPr>
          <p:spPr>
            <a:xfrm>
              <a:off x="3492329" y="5008104"/>
              <a:ext cx="1289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tabLst>
                  <a:tab pos="1614488" algn="l"/>
                </a:tabLst>
              </a:pPr>
              <a:r>
                <a:rPr lang="sv-SE" sz="2400" dirty="0" smtClean="0"/>
                <a:t>15-17 hp</a:t>
              </a:r>
              <a:endParaRPr lang="sv-SE" sz="2400" b="1" dirty="0">
                <a:solidFill>
                  <a:srgbClr val="FF9933"/>
                </a:solidFill>
              </a:endParaRPr>
            </a:p>
          </p:txBody>
        </p:sp>
        <p:grpSp>
          <p:nvGrpSpPr>
            <p:cNvPr id="45" name="Grupp 44"/>
            <p:cNvGrpSpPr/>
            <p:nvPr/>
          </p:nvGrpSpPr>
          <p:grpSpPr>
            <a:xfrm>
              <a:off x="2151481" y="5027426"/>
              <a:ext cx="782219" cy="423021"/>
              <a:chOff x="6151981" y="712359"/>
              <a:chExt cx="782219" cy="423021"/>
            </a:xfrm>
          </p:grpSpPr>
          <p:sp>
            <p:nvSpPr>
              <p:cNvPr id="46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  <p:sp>
            <p:nvSpPr>
              <p:cNvPr id="47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8" name="Grupp 47"/>
            <p:cNvGrpSpPr/>
            <p:nvPr/>
          </p:nvGrpSpPr>
          <p:grpSpPr>
            <a:xfrm>
              <a:off x="1043665" y="5028714"/>
              <a:ext cx="766668" cy="420445"/>
              <a:chOff x="7691532" y="739488"/>
              <a:chExt cx="766668" cy="420445"/>
            </a:xfrm>
          </p:grpSpPr>
          <p:sp>
            <p:nvSpPr>
              <p:cNvPr id="49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  <p:sp>
            <p:nvSpPr>
              <p:cNvPr id="50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588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0" animBg="1"/>
      <p:bldP spid="38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3092</TotalTime>
  <Words>213</Words>
  <Application>Microsoft Office PowerPoint</Application>
  <PresentationFormat>A4 (210 x 297 mm)</PresentationFormat>
  <Paragraphs>103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5" baseType="lpstr">
      <vt:lpstr>MS PGothic</vt:lpstr>
      <vt:lpstr>Arial</vt:lpstr>
      <vt:lpstr>Arial Black</vt:lpstr>
      <vt:lpstr>Berlin Sans FB Demi</vt:lpstr>
      <vt:lpstr>Calibri</vt:lpstr>
      <vt:lpstr>Calibri Light</vt:lpstr>
      <vt:lpstr>Comic Sans MS</vt:lpstr>
      <vt:lpstr>Wingdings</vt:lpstr>
      <vt:lpstr>Office-tema</vt:lpstr>
      <vt:lpstr>PowerPoint-presentasjon</vt:lpstr>
      <vt:lpstr>Svarhåndens første melding</vt:lpstr>
      <vt:lpstr>Svarhåndens første melding</vt:lpstr>
      <vt:lpstr>Åpningshåndens gjenmelding</vt:lpstr>
      <vt:lpstr>Et eksempel</vt:lpstr>
      <vt:lpstr>Sammenfatning av leksjon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Janne</dc:creator>
  <cp:lastModifiedBy>Elisabeth Solum</cp:lastModifiedBy>
  <cp:revision>201</cp:revision>
  <cp:lastPrinted>2017-10-11T17:29:46Z</cp:lastPrinted>
  <dcterms:created xsi:type="dcterms:W3CDTF">2017-05-29T10:48:30Z</dcterms:created>
  <dcterms:modified xsi:type="dcterms:W3CDTF">2018-08-24T08:52:20Z</dcterms:modified>
</cp:coreProperties>
</file>