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5" r:id="rId1"/>
  </p:sldMasterIdLst>
  <p:handoutMasterIdLst>
    <p:handoutMasterId r:id="rId12"/>
  </p:handoutMasterIdLst>
  <p:sldIdLst>
    <p:sldId id="257" r:id="rId2"/>
    <p:sldId id="281" r:id="rId3"/>
    <p:sldId id="282" r:id="rId4"/>
    <p:sldId id="271" r:id="rId5"/>
    <p:sldId id="277" r:id="rId6"/>
    <p:sldId id="283" r:id="rId7"/>
    <p:sldId id="284" r:id="rId8"/>
    <p:sldId id="273" r:id="rId9"/>
    <p:sldId id="285" r:id="rId10"/>
    <p:sldId id="286" r:id="rId11"/>
  </p:sldIdLst>
  <p:sldSz cx="9906000" cy="6858000" type="A4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A600"/>
    <a:srgbClr val="CC6600"/>
    <a:srgbClr val="FF9933"/>
    <a:srgbClr val="0CB303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41" autoAdjust="0"/>
    <p:restoredTop sz="94660"/>
  </p:normalViewPr>
  <p:slideViewPr>
    <p:cSldViewPr snapToGrid="0">
      <p:cViewPr varScale="1">
        <p:scale>
          <a:sx n="81" d="100"/>
          <a:sy n="81" d="100"/>
        </p:scale>
        <p:origin x="744" y="60"/>
      </p:cViewPr>
      <p:guideLst>
        <p:guide orient="horz" pos="2160"/>
        <p:guide pos="312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F0290B62-E77B-4BCC-98DF-92F1F395F1C1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DF7C7995-1D95-438D-ABFD-546A3A88981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4584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 6"/>
          <p:cNvGrpSpPr/>
          <p:nvPr userDrawn="1"/>
        </p:nvGrpSpPr>
        <p:grpSpPr>
          <a:xfrm>
            <a:off x="1668000" y="1404000"/>
            <a:ext cx="6615000" cy="2538664"/>
            <a:chOff x="1287000" y="1404000"/>
            <a:chExt cx="6615000" cy="2538664"/>
          </a:xfrm>
        </p:grpSpPr>
        <p:sp>
          <p:nvSpPr>
            <p:cNvPr id="8" name="textruta 7"/>
            <p:cNvSpPr txBox="1"/>
            <p:nvPr/>
          </p:nvSpPr>
          <p:spPr>
            <a:xfrm>
              <a:off x="1287000" y="1404000"/>
              <a:ext cx="6615000" cy="18620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1500" dirty="0">
                  <a:latin typeface="Berlin Sans FB Demi" panose="020E0802020502020306" pitchFamily="34" charset="0"/>
                </a:rPr>
                <a:t>BRIDGE</a:t>
              </a:r>
              <a:endParaRPr lang="sv-SE" sz="8000" dirty="0">
                <a:latin typeface="Berlin Sans FB Demi" panose="020E0802020502020306" pitchFamily="34" charset="0"/>
              </a:endParaRPr>
            </a:p>
          </p:txBody>
        </p:sp>
        <p:sp>
          <p:nvSpPr>
            <p:cNvPr id="9" name="textruta 8"/>
            <p:cNvSpPr txBox="1"/>
            <p:nvPr/>
          </p:nvSpPr>
          <p:spPr>
            <a:xfrm>
              <a:off x="2031940" y="3204000"/>
              <a:ext cx="5125121" cy="73866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4200" dirty="0">
                  <a:solidFill>
                    <a:schemeClr val="bg1"/>
                  </a:solidFill>
                  <a:latin typeface="Berlin Sans FB Demi" panose="020E0802020502020306" pitchFamily="34" charset="0"/>
                </a:rPr>
                <a:t>THE #1 MIND SPORT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30489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059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65770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4000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7754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7" name="Rektangel med rundade hörn 6"/>
          <p:cNvSpPr/>
          <p:nvPr userDrawn="1"/>
        </p:nvSpPr>
        <p:spPr>
          <a:xfrm>
            <a:off x="199875" y="189000"/>
            <a:ext cx="9506250" cy="6120000"/>
          </a:xfrm>
          <a:prstGeom prst="roundRect">
            <a:avLst>
              <a:gd name="adj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408000" y="6400802"/>
            <a:ext cx="1202959" cy="30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sv-SE" altLang="sv-SE" sz="1400" b="0" dirty="0">
                <a:latin typeface="+mn-lt"/>
              </a:rPr>
              <a:t>Lektion </a:t>
            </a:r>
            <a:r>
              <a:rPr lang="sv-SE" altLang="sv-SE" sz="1400" b="0" dirty="0" smtClean="0">
                <a:latin typeface="+mn-lt"/>
              </a:rPr>
              <a:t>10:</a:t>
            </a:r>
            <a:fld id="{780EAF18-22EA-4865-8736-E91E12192CD1}" type="slidenum">
              <a:rPr lang="sv-SE" altLang="sv-SE" sz="1400" b="0" smtClean="0">
                <a:latin typeface="+mn-lt"/>
              </a:rPr>
              <a:pPr>
                <a:defRPr/>
              </a:pPr>
              <a:t>‹#›</a:t>
            </a:fld>
            <a:endParaRPr lang="sv-SE" altLang="sv-SE" sz="800" b="0" dirty="0">
              <a:latin typeface="+mn-lt"/>
            </a:endParaRPr>
          </a:p>
        </p:txBody>
      </p:sp>
      <p:sp>
        <p:nvSpPr>
          <p:cNvPr id="10" name="textruta 9"/>
          <p:cNvSpPr txBox="1"/>
          <p:nvPr userDrawn="1"/>
        </p:nvSpPr>
        <p:spPr>
          <a:xfrm>
            <a:off x="2763215" y="6309000"/>
            <a:ext cx="416416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2800" dirty="0">
                <a:solidFill>
                  <a:schemeClr val="bg1"/>
                </a:solidFill>
                <a:latin typeface="Berlin Sans FB Demi" panose="020E0802020502020306" pitchFamily="34" charset="0"/>
              </a:rPr>
              <a:t>THE #1 MIND SPORT</a:t>
            </a:r>
          </a:p>
        </p:txBody>
      </p:sp>
    </p:spTree>
    <p:extLst>
      <p:ext uri="{BB962C8B-B14F-4D97-AF65-F5344CB8AC3E}">
        <p14:creationId xmlns:p14="http://schemas.microsoft.com/office/powerpoint/2010/main" val="3081785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Rektangel med rundade hörn 6"/>
          <p:cNvSpPr/>
          <p:nvPr userDrawn="1"/>
        </p:nvSpPr>
        <p:spPr>
          <a:xfrm>
            <a:off x="199875" y="189000"/>
            <a:ext cx="9506250" cy="6120000"/>
          </a:xfrm>
          <a:prstGeom prst="roundRect">
            <a:avLst>
              <a:gd name="adj" fmla="val 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 dirty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408000" y="6400802"/>
            <a:ext cx="1111587" cy="30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sv-SE" altLang="sv-SE" sz="1400" b="0" dirty="0">
                <a:latin typeface="+mn-lt"/>
              </a:rPr>
              <a:t>Lektion 1:</a:t>
            </a:r>
            <a:fld id="{780EAF18-22EA-4865-8736-E91E12192CD1}" type="slidenum">
              <a:rPr lang="sv-SE" altLang="sv-SE" sz="1400" b="0" smtClean="0">
                <a:latin typeface="+mn-lt"/>
              </a:rPr>
              <a:pPr>
                <a:defRPr/>
              </a:pPr>
              <a:t>‹#›</a:t>
            </a:fld>
            <a:endParaRPr lang="sv-SE" altLang="sv-SE" sz="800" b="0" dirty="0">
              <a:latin typeface="+mn-lt"/>
            </a:endParaRPr>
          </a:p>
        </p:txBody>
      </p:sp>
      <p:sp>
        <p:nvSpPr>
          <p:cNvPr id="10" name="textruta 9"/>
          <p:cNvSpPr txBox="1"/>
          <p:nvPr userDrawn="1"/>
        </p:nvSpPr>
        <p:spPr>
          <a:xfrm>
            <a:off x="2763215" y="6309000"/>
            <a:ext cx="416416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2800" dirty="0">
                <a:solidFill>
                  <a:schemeClr val="bg1"/>
                </a:solidFill>
                <a:latin typeface="Berlin Sans FB Demi" panose="020E0802020502020306" pitchFamily="34" charset="0"/>
              </a:rPr>
              <a:t>THE #1 MIND SPORT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0"/>
          </p:nvPr>
        </p:nvSpPr>
        <p:spPr>
          <a:xfrm>
            <a:off x="528937" y="1854001"/>
            <a:ext cx="8975972" cy="4277963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Ø"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997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9087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0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2979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2488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291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0312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0954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8D90E-A4D4-46F5-A7CD-6C21E29186FD}" type="datetimeFigureOut">
              <a:rPr lang="sv-SE" smtClean="0"/>
              <a:pPr/>
              <a:t>2018-08-24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271FD-E240-4C6A-92C7-8E0FBC48AB59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11"/>
          <a:stretch/>
        </p:blipFill>
        <p:spPr>
          <a:xfrm>
            <a:off x="-1" y="0"/>
            <a:ext cx="9916007" cy="6858000"/>
          </a:xfrm>
          <a:prstGeom prst="rect">
            <a:avLst/>
          </a:prstGeom>
        </p:spPr>
      </p:pic>
      <p:pic>
        <p:nvPicPr>
          <p:cNvPr id="9" name="Bildobjekt 3" descr="SvenskBridge_CMYK.eps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313"/>
          <a:stretch>
            <a:fillRect/>
          </a:stretch>
        </p:blipFill>
        <p:spPr bwMode="auto">
          <a:xfrm>
            <a:off x="9123962" y="6354000"/>
            <a:ext cx="554038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698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8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84" r:id="rId14"/>
    <p:sldLayoutId id="2147483699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4294967295"/>
          </p:nvPr>
        </p:nvSpPr>
        <p:spPr>
          <a:xfrm>
            <a:off x="3153000" y="4509000"/>
            <a:ext cx="3689063" cy="11602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sv-SE" dirty="0" smtClean="0">
                <a:latin typeface="Arial Black" pitchFamily="34" charset="0"/>
              </a:rPr>
              <a:t>Åpning 1 i farge</a:t>
            </a:r>
          </a:p>
          <a:p>
            <a:pPr marL="0" indent="0" algn="ctr">
              <a:buNone/>
            </a:pPr>
            <a:r>
              <a:rPr lang="sv-SE" dirty="0" smtClean="0">
                <a:latin typeface="Arial Black" pitchFamily="34" charset="0"/>
              </a:rPr>
              <a:t>Trumfhøyninger</a:t>
            </a:r>
            <a:endParaRPr lang="sv-SE" dirty="0">
              <a:latin typeface="Arial Black" pitchFamily="34" charset="0"/>
            </a:endParaRPr>
          </a:p>
        </p:txBody>
      </p:sp>
      <p:sp>
        <p:nvSpPr>
          <p:cNvPr id="4" name="Underrubrik 2"/>
          <p:cNvSpPr txBox="1">
            <a:spLocks/>
          </p:cNvSpPr>
          <p:nvPr/>
        </p:nvSpPr>
        <p:spPr>
          <a:xfrm>
            <a:off x="138001" y="6398150"/>
            <a:ext cx="1665000" cy="4058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v-SE" sz="1800" dirty="0" smtClean="0">
                <a:latin typeface="Arial Black" pitchFamily="34" charset="0"/>
              </a:rPr>
              <a:t>Leksjon </a:t>
            </a:r>
            <a:r>
              <a:rPr lang="sv-SE" sz="1800" dirty="0">
                <a:latin typeface="Arial Black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76872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935" y="282018"/>
            <a:ext cx="9554546" cy="1089580"/>
          </a:xfrm>
        </p:spPr>
        <p:txBody>
          <a:bodyPr>
            <a:noAutofit/>
          </a:bodyPr>
          <a:lstStyle/>
          <a:p>
            <a:r>
              <a:rPr lang="sv-SE" sz="3200" b="1" dirty="0" smtClean="0">
                <a:latin typeface="Arial Black" panose="020B0A04020102020204" pitchFamily="34" charset="0"/>
              </a:rPr>
              <a:t>Åpning 1 i minor og svarhåndens </a:t>
            </a:r>
            <a:br>
              <a:rPr lang="sv-SE" sz="3200" b="1" dirty="0" smtClean="0">
                <a:latin typeface="Arial Black" panose="020B0A04020102020204" pitchFamily="34" charset="0"/>
              </a:rPr>
            </a:br>
            <a:r>
              <a:rPr lang="sv-SE" sz="3200" b="1" dirty="0" smtClean="0">
                <a:latin typeface="Arial Black" panose="020B0A04020102020204" pitchFamily="34" charset="0"/>
              </a:rPr>
              <a:t>melding med trumfstøtte</a:t>
            </a:r>
            <a:endParaRPr lang="sv-SE" sz="3200" b="1" dirty="0">
              <a:latin typeface="Arial Black" panose="020B0A04020102020204" pitchFamily="34" charset="0"/>
            </a:endParaRPr>
          </a:p>
        </p:txBody>
      </p:sp>
      <p:sp>
        <p:nvSpPr>
          <p:cNvPr id="63" name="textruta 62"/>
          <p:cNvSpPr txBox="1"/>
          <p:nvPr/>
        </p:nvSpPr>
        <p:spPr>
          <a:xfrm>
            <a:off x="721495" y="1480879"/>
            <a:ext cx="13740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tabLst>
                <a:tab pos="2687638" algn="l"/>
              </a:tabLst>
            </a:pPr>
            <a:r>
              <a:rPr lang="sv-SE" sz="2400" b="1" dirty="0"/>
              <a:t>Å</a:t>
            </a:r>
            <a:r>
              <a:rPr lang="sv-SE" sz="2400" b="1" dirty="0" smtClean="0"/>
              <a:t>pnings- </a:t>
            </a:r>
          </a:p>
          <a:p>
            <a:pPr algn="ctr">
              <a:tabLst>
                <a:tab pos="2687638" algn="l"/>
              </a:tabLst>
            </a:pPr>
            <a:r>
              <a:rPr lang="sv-SE" sz="2400" b="1" dirty="0" smtClean="0"/>
              <a:t>håndens</a:t>
            </a:r>
          </a:p>
          <a:p>
            <a:pPr algn="ctr">
              <a:tabLst>
                <a:tab pos="2687638" algn="l"/>
              </a:tabLst>
            </a:pPr>
            <a:r>
              <a:rPr lang="sv-SE" sz="2400" b="1" dirty="0" smtClean="0"/>
              <a:t>melding</a:t>
            </a:r>
            <a:endParaRPr lang="sv-SE" sz="2400" b="1" dirty="0"/>
          </a:p>
        </p:txBody>
      </p:sp>
      <p:cxnSp>
        <p:nvCxnSpPr>
          <p:cNvPr id="10" name="Rak 9"/>
          <p:cNvCxnSpPr/>
          <p:nvPr/>
        </p:nvCxnSpPr>
        <p:spPr>
          <a:xfrm>
            <a:off x="484294" y="2881507"/>
            <a:ext cx="8590084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Rak 117"/>
          <p:cNvCxnSpPr/>
          <p:nvPr/>
        </p:nvCxnSpPr>
        <p:spPr>
          <a:xfrm>
            <a:off x="647444" y="6055612"/>
            <a:ext cx="8590084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Platshållare för innehåll 4">
            <a:extLst>
              <a:ext uri="{FF2B5EF4-FFF2-40B4-BE49-F238E27FC236}">
                <a16:creationId xmlns:a16="http://schemas.microsoft.com/office/drawing/2014/main" id="{6A070F82-0174-4400-8559-D4C5C022F3CA}"/>
              </a:ext>
            </a:extLst>
          </p:cNvPr>
          <p:cNvSpPr txBox="1">
            <a:spLocks/>
          </p:cNvSpPr>
          <p:nvPr/>
        </p:nvSpPr>
        <p:spPr>
          <a:xfrm>
            <a:off x="4582254" y="3251169"/>
            <a:ext cx="1180349" cy="342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v-SE" sz="2400" dirty="0" smtClean="0"/>
              <a:t>0-5 hp</a:t>
            </a:r>
          </a:p>
        </p:txBody>
      </p:sp>
      <p:sp>
        <p:nvSpPr>
          <p:cNvPr id="106" name="Platshållare för innehåll 2">
            <a:extLst>
              <a:ext uri="{FF2B5EF4-FFF2-40B4-BE49-F238E27FC236}">
                <a16:creationId xmlns:a16="http://schemas.microsoft.com/office/drawing/2014/main" id="{2C687CE5-A1B8-481D-B443-25D946844A5E}"/>
              </a:ext>
            </a:extLst>
          </p:cNvPr>
          <p:cNvSpPr txBox="1">
            <a:spLocks/>
          </p:cNvSpPr>
          <p:nvPr/>
        </p:nvSpPr>
        <p:spPr>
          <a:xfrm>
            <a:off x="3445346" y="3218013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73" name="Platshållare för innehåll 2">
            <a:extLst>
              <a:ext uri="{FF2B5EF4-FFF2-40B4-BE49-F238E27FC236}">
                <a16:creationId xmlns:a16="http://schemas.microsoft.com/office/drawing/2014/main" id="{2C687CE5-A1B8-481D-B443-25D946844A5E}"/>
              </a:ext>
            </a:extLst>
          </p:cNvPr>
          <p:cNvSpPr txBox="1">
            <a:spLocks/>
          </p:cNvSpPr>
          <p:nvPr/>
        </p:nvSpPr>
        <p:spPr>
          <a:xfrm>
            <a:off x="2207490" y="3218013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grpSp>
        <p:nvGrpSpPr>
          <p:cNvPr id="8" name="Grupp 7"/>
          <p:cNvGrpSpPr/>
          <p:nvPr/>
        </p:nvGrpSpPr>
        <p:grpSpPr>
          <a:xfrm>
            <a:off x="675839" y="3368775"/>
            <a:ext cx="1376896" cy="2266915"/>
            <a:chOff x="675839" y="3368775"/>
            <a:chExt cx="1376896" cy="2266915"/>
          </a:xfrm>
        </p:grpSpPr>
        <p:sp>
          <p:nvSpPr>
            <p:cNvPr id="74" name="textruta 73"/>
            <p:cNvSpPr txBox="1"/>
            <p:nvPr/>
          </p:nvSpPr>
          <p:spPr>
            <a:xfrm>
              <a:off x="702438" y="3368775"/>
              <a:ext cx="1276310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tabLst>
                  <a:tab pos="2687638" algn="l"/>
                </a:tabLst>
              </a:pPr>
              <a:r>
                <a:rPr lang="sv-SE" sz="2400" b="1" dirty="0" smtClean="0"/>
                <a:t>Svar-</a:t>
              </a:r>
            </a:p>
            <a:p>
              <a:pPr algn="ctr">
                <a:tabLst>
                  <a:tab pos="2687638" algn="l"/>
                </a:tabLst>
              </a:pPr>
              <a:r>
                <a:rPr lang="sv-SE" sz="2400" b="1" dirty="0" smtClean="0"/>
                <a:t>håndens</a:t>
              </a:r>
            </a:p>
            <a:p>
              <a:pPr algn="ctr">
                <a:tabLst>
                  <a:tab pos="2687638" algn="l"/>
                </a:tabLst>
              </a:pPr>
              <a:r>
                <a:rPr lang="sv-SE" sz="2400" b="1" dirty="0" smtClean="0"/>
                <a:t>melding</a:t>
              </a:r>
              <a:endParaRPr lang="sv-SE" sz="2400" b="1" dirty="0"/>
            </a:p>
          </p:txBody>
        </p:sp>
        <p:sp>
          <p:nvSpPr>
            <p:cNvPr id="76" name="Platshållare för innehåll 4">
              <a:extLst>
                <a:ext uri="{FF2B5EF4-FFF2-40B4-BE49-F238E27FC236}">
                  <a16:creationId xmlns:a16="http://schemas.microsoft.com/office/drawing/2014/main" id="{6A070F82-0174-4400-8559-D4C5C022F3CA}"/>
                </a:ext>
              </a:extLst>
            </p:cNvPr>
            <p:cNvSpPr txBox="1">
              <a:spLocks/>
            </p:cNvSpPr>
            <p:nvPr/>
          </p:nvSpPr>
          <p:spPr>
            <a:xfrm>
              <a:off x="675839" y="4534678"/>
              <a:ext cx="1376896" cy="110101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sv-SE" sz="2400" dirty="0" smtClean="0"/>
                <a:t>med</a:t>
              </a:r>
            </a:p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sv-SE" sz="2400" dirty="0"/>
                <a:t>5</a:t>
              </a:r>
              <a:r>
                <a:rPr lang="sv-SE" sz="2400" dirty="0" smtClean="0"/>
                <a:t>+trumf- støtte</a:t>
              </a:r>
            </a:p>
          </p:txBody>
        </p:sp>
      </p:grpSp>
      <p:sp>
        <p:nvSpPr>
          <p:cNvPr id="75" name="Platshållare för innehåll 4">
            <a:extLst>
              <a:ext uri="{FF2B5EF4-FFF2-40B4-BE49-F238E27FC236}">
                <a16:creationId xmlns:a16="http://schemas.microsoft.com/office/drawing/2014/main" id="{6A070F82-0174-4400-8559-D4C5C022F3CA}"/>
              </a:ext>
            </a:extLst>
          </p:cNvPr>
          <p:cNvSpPr txBox="1">
            <a:spLocks/>
          </p:cNvSpPr>
          <p:nvPr/>
        </p:nvSpPr>
        <p:spPr>
          <a:xfrm>
            <a:off x="4604022" y="1944860"/>
            <a:ext cx="2795154" cy="342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v-SE" sz="2400" dirty="0"/>
              <a:t>3</a:t>
            </a:r>
            <a:r>
              <a:rPr lang="sv-SE" sz="2400" dirty="0" smtClean="0"/>
              <a:t>+ minor, 12+ hp</a:t>
            </a:r>
          </a:p>
        </p:txBody>
      </p:sp>
      <p:grpSp>
        <p:nvGrpSpPr>
          <p:cNvPr id="45" name="Grupp 44"/>
          <p:cNvGrpSpPr/>
          <p:nvPr/>
        </p:nvGrpSpPr>
        <p:grpSpPr>
          <a:xfrm>
            <a:off x="3488869" y="1900264"/>
            <a:ext cx="770711" cy="432092"/>
            <a:chOff x="3069769" y="690589"/>
            <a:chExt cx="770711" cy="432092"/>
          </a:xfrm>
        </p:grpSpPr>
        <p:sp>
          <p:nvSpPr>
            <p:cNvPr id="46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3069769" y="690589"/>
              <a:ext cx="770711" cy="432092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CC6600"/>
                  </a:solidFill>
                  <a:latin typeface="Arial Black" panose="020B0A04020102020204" pitchFamily="34" charset="0"/>
                </a:rPr>
                <a:t>1</a:t>
              </a:r>
              <a:endParaRPr lang="sv-SE" sz="3400" b="1" dirty="0">
                <a:solidFill>
                  <a:srgbClr val="CC66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47" name="Freeform 22">
              <a:extLst>
                <a:ext uri="{FF2B5EF4-FFF2-40B4-BE49-F238E27FC236}">
                  <a16:creationId xmlns:a16="http://schemas.microsoft.com/office/drawing/2014/main" id="{ADD459F6-EFDB-4E0C-958A-04E3C3503EA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456741" y="796656"/>
              <a:ext cx="230158" cy="221978"/>
            </a:xfrm>
            <a:custGeom>
              <a:avLst/>
              <a:gdLst>
                <a:gd name="T0" fmla="*/ 2147483646 w 169"/>
                <a:gd name="T1" fmla="*/ 2147483646 h 183"/>
                <a:gd name="T2" fmla="*/ 2147483646 w 169"/>
                <a:gd name="T3" fmla="*/ 2147483646 h 183"/>
                <a:gd name="T4" fmla="*/ 2147483646 w 169"/>
                <a:gd name="T5" fmla="*/ 2147483646 h 183"/>
                <a:gd name="T6" fmla="*/ 2147483646 w 169"/>
                <a:gd name="T7" fmla="*/ 2147483646 h 183"/>
                <a:gd name="T8" fmla="*/ 2147483646 w 169"/>
                <a:gd name="T9" fmla="*/ 0 h 183"/>
                <a:gd name="T10" fmla="*/ 2147483646 w 169"/>
                <a:gd name="T11" fmla="*/ 2147483646 h 183"/>
                <a:gd name="T12" fmla="*/ 2147483646 w 169"/>
                <a:gd name="T13" fmla="*/ 2147483646 h 183"/>
                <a:gd name="T14" fmla="*/ 2147483646 w 169"/>
                <a:gd name="T15" fmla="*/ 2147483646 h 183"/>
                <a:gd name="T16" fmla="*/ 2147483646 w 169"/>
                <a:gd name="T17" fmla="*/ 2147483646 h 183"/>
                <a:gd name="T18" fmla="*/ 2147483646 w 169"/>
                <a:gd name="T19" fmla="*/ 2147483646 h 183"/>
                <a:gd name="T20" fmla="*/ 2147483646 w 169"/>
                <a:gd name="T21" fmla="*/ 2147483646 h 183"/>
                <a:gd name="T22" fmla="*/ 2147483646 w 169"/>
                <a:gd name="T23" fmla="*/ 2147483646 h 183"/>
                <a:gd name="T24" fmla="*/ 2147483646 w 169"/>
                <a:gd name="T25" fmla="*/ 2147483646 h 183"/>
                <a:gd name="T26" fmla="*/ 2147483646 w 169"/>
                <a:gd name="T27" fmla="*/ 2147483646 h 183"/>
                <a:gd name="T28" fmla="*/ 2147483646 w 169"/>
                <a:gd name="T29" fmla="*/ 2147483646 h 183"/>
                <a:gd name="T30" fmla="*/ 2147483646 w 169"/>
                <a:gd name="T31" fmla="*/ 2147483646 h 183"/>
                <a:gd name="T32" fmla="*/ 2147483646 w 169"/>
                <a:gd name="T33" fmla="*/ 2147483646 h 183"/>
                <a:gd name="T34" fmla="*/ 2147483646 w 169"/>
                <a:gd name="T35" fmla="*/ 2147483646 h 183"/>
                <a:gd name="T36" fmla="*/ 0 w 169"/>
                <a:gd name="T37" fmla="*/ 2147483646 h 183"/>
                <a:gd name="T38" fmla="*/ 2147483646 w 169"/>
                <a:gd name="T39" fmla="*/ 2147483646 h 18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69"/>
                <a:gd name="T61" fmla="*/ 0 h 183"/>
                <a:gd name="T62" fmla="*/ 169 w 169"/>
                <a:gd name="T63" fmla="*/ 183 h 18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69" h="183">
                  <a:moveTo>
                    <a:pt x="1" y="91"/>
                  </a:moveTo>
                  <a:lnTo>
                    <a:pt x="26" y="71"/>
                  </a:lnTo>
                  <a:lnTo>
                    <a:pt x="48" y="49"/>
                  </a:lnTo>
                  <a:lnTo>
                    <a:pt x="67" y="26"/>
                  </a:lnTo>
                  <a:lnTo>
                    <a:pt x="85" y="0"/>
                  </a:lnTo>
                  <a:lnTo>
                    <a:pt x="84" y="1"/>
                  </a:lnTo>
                  <a:lnTo>
                    <a:pt x="101" y="26"/>
                  </a:lnTo>
                  <a:lnTo>
                    <a:pt x="120" y="50"/>
                  </a:lnTo>
                  <a:lnTo>
                    <a:pt x="143" y="71"/>
                  </a:lnTo>
                  <a:lnTo>
                    <a:pt x="168" y="91"/>
                  </a:lnTo>
                  <a:lnTo>
                    <a:pt x="167" y="91"/>
                  </a:lnTo>
                  <a:lnTo>
                    <a:pt x="142" y="111"/>
                  </a:lnTo>
                  <a:lnTo>
                    <a:pt x="120" y="133"/>
                  </a:lnTo>
                  <a:lnTo>
                    <a:pt x="100" y="156"/>
                  </a:lnTo>
                  <a:lnTo>
                    <a:pt x="83" y="182"/>
                  </a:lnTo>
                  <a:lnTo>
                    <a:pt x="66" y="157"/>
                  </a:lnTo>
                  <a:lnTo>
                    <a:pt x="47" y="133"/>
                  </a:lnTo>
                  <a:lnTo>
                    <a:pt x="24" y="111"/>
                  </a:lnTo>
                  <a:lnTo>
                    <a:pt x="0" y="91"/>
                  </a:lnTo>
                  <a:lnTo>
                    <a:pt x="1" y="91"/>
                  </a:lnTo>
                </a:path>
              </a:pathLst>
            </a:custGeom>
            <a:solidFill>
              <a:srgbClr val="FF66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lIns="72000"/>
            <a:lstStyle/>
            <a:p>
              <a:endParaRPr lang="sv-SE"/>
            </a:p>
          </p:txBody>
        </p:sp>
      </p:grpSp>
      <p:grpSp>
        <p:nvGrpSpPr>
          <p:cNvPr id="48" name="Grupp 47"/>
          <p:cNvGrpSpPr/>
          <p:nvPr/>
        </p:nvGrpSpPr>
        <p:grpSpPr>
          <a:xfrm>
            <a:off x="2303518" y="1904801"/>
            <a:ext cx="772422" cy="423019"/>
            <a:chOff x="4741918" y="720827"/>
            <a:chExt cx="772422" cy="423019"/>
          </a:xfrm>
        </p:grpSpPr>
        <p:sp>
          <p:nvSpPr>
            <p:cNvPr id="49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4741918" y="720827"/>
              <a:ext cx="772422" cy="423019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03A600"/>
                  </a:solidFill>
                  <a:latin typeface="Arial Black" panose="020B0A04020102020204" pitchFamily="34" charset="0"/>
                </a:rPr>
                <a:t>1</a:t>
              </a:r>
              <a:endParaRPr lang="sv-SE" sz="3400" b="1" dirty="0">
                <a:solidFill>
                  <a:srgbClr val="03A6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50" name="Freeform 23" descr="90 %">
              <a:extLst>
                <a:ext uri="{FF2B5EF4-FFF2-40B4-BE49-F238E27FC236}">
                  <a16:creationId xmlns:a16="http://schemas.microsoft.com/office/drawing/2014/main" id="{335CBF56-C075-49AB-89C4-5C21B2549EF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131277" y="823996"/>
              <a:ext cx="240239" cy="222937"/>
            </a:xfrm>
            <a:custGeom>
              <a:avLst/>
              <a:gdLst>
                <a:gd name="T0" fmla="*/ 2147483647 w 176"/>
                <a:gd name="T1" fmla="*/ 2147483647 h 184"/>
                <a:gd name="T2" fmla="*/ 2147483647 w 176"/>
                <a:gd name="T3" fmla="*/ 2147483647 h 184"/>
                <a:gd name="T4" fmla="*/ 2147483647 w 176"/>
                <a:gd name="T5" fmla="*/ 2147483647 h 184"/>
                <a:gd name="T6" fmla="*/ 2147483647 w 176"/>
                <a:gd name="T7" fmla="*/ 2147483647 h 184"/>
                <a:gd name="T8" fmla="*/ 2147483647 w 176"/>
                <a:gd name="T9" fmla="*/ 2147483647 h 184"/>
                <a:gd name="T10" fmla="*/ 2147483647 w 176"/>
                <a:gd name="T11" fmla="*/ 2147483647 h 184"/>
                <a:gd name="T12" fmla="*/ 2147483647 w 176"/>
                <a:gd name="T13" fmla="*/ 2147483647 h 184"/>
                <a:gd name="T14" fmla="*/ 2147483647 w 176"/>
                <a:gd name="T15" fmla="*/ 2147483647 h 184"/>
                <a:gd name="T16" fmla="*/ 0 w 176"/>
                <a:gd name="T17" fmla="*/ 2147483647 h 184"/>
                <a:gd name="T18" fmla="*/ 2147483647 w 176"/>
                <a:gd name="T19" fmla="*/ 2147483647 h 184"/>
                <a:gd name="T20" fmla="*/ 2147483647 w 176"/>
                <a:gd name="T21" fmla="*/ 2147483647 h 184"/>
                <a:gd name="T22" fmla="*/ 2147483647 w 176"/>
                <a:gd name="T23" fmla="*/ 2147483647 h 184"/>
                <a:gd name="T24" fmla="*/ 2147483647 w 176"/>
                <a:gd name="T25" fmla="*/ 2147483647 h 184"/>
                <a:gd name="T26" fmla="*/ 2147483647 w 176"/>
                <a:gd name="T27" fmla="*/ 2147483647 h 184"/>
                <a:gd name="T28" fmla="*/ 2147483647 w 176"/>
                <a:gd name="T29" fmla="*/ 2147483647 h 184"/>
                <a:gd name="T30" fmla="*/ 2147483647 w 176"/>
                <a:gd name="T31" fmla="*/ 2147483647 h 184"/>
                <a:gd name="T32" fmla="*/ 2147483647 w 176"/>
                <a:gd name="T33" fmla="*/ 2147483647 h 184"/>
                <a:gd name="T34" fmla="*/ 2147483647 w 176"/>
                <a:gd name="T35" fmla="*/ 2147483647 h 184"/>
                <a:gd name="T36" fmla="*/ 2147483647 w 176"/>
                <a:gd name="T37" fmla="*/ 2147483647 h 184"/>
                <a:gd name="T38" fmla="*/ 2147483647 w 176"/>
                <a:gd name="T39" fmla="*/ 0 h 184"/>
                <a:gd name="T40" fmla="*/ 2147483647 w 176"/>
                <a:gd name="T41" fmla="*/ 0 h 184"/>
                <a:gd name="T42" fmla="*/ 2147483647 w 176"/>
                <a:gd name="T43" fmla="*/ 2147483647 h 184"/>
                <a:gd name="T44" fmla="*/ 2147483647 w 176"/>
                <a:gd name="T45" fmla="*/ 2147483647 h 184"/>
                <a:gd name="T46" fmla="*/ 2147483647 w 176"/>
                <a:gd name="T47" fmla="*/ 2147483647 h 184"/>
                <a:gd name="T48" fmla="*/ 2147483647 w 176"/>
                <a:gd name="T49" fmla="*/ 2147483647 h 184"/>
                <a:gd name="T50" fmla="*/ 2147483647 w 176"/>
                <a:gd name="T51" fmla="*/ 2147483647 h 184"/>
                <a:gd name="T52" fmla="*/ 2147483647 w 176"/>
                <a:gd name="T53" fmla="*/ 2147483647 h 184"/>
                <a:gd name="T54" fmla="*/ 2147483647 w 176"/>
                <a:gd name="T55" fmla="*/ 2147483647 h 184"/>
                <a:gd name="T56" fmla="*/ 2147483647 w 176"/>
                <a:gd name="T57" fmla="*/ 2147483647 h 184"/>
                <a:gd name="T58" fmla="*/ 2147483647 w 176"/>
                <a:gd name="T59" fmla="*/ 2147483647 h 184"/>
                <a:gd name="T60" fmla="*/ 2147483647 w 176"/>
                <a:gd name="T61" fmla="*/ 2147483647 h 184"/>
                <a:gd name="T62" fmla="*/ 2147483647 w 176"/>
                <a:gd name="T63" fmla="*/ 2147483647 h 184"/>
                <a:gd name="T64" fmla="*/ 2147483647 w 176"/>
                <a:gd name="T65" fmla="*/ 2147483647 h 184"/>
                <a:gd name="T66" fmla="*/ 2147483647 w 176"/>
                <a:gd name="T67" fmla="*/ 2147483647 h 184"/>
                <a:gd name="T68" fmla="*/ 2147483647 w 176"/>
                <a:gd name="T69" fmla="*/ 2147483647 h 184"/>
                <a:gd name="T70" fmla="*/ 2147483647 w 176"/>
                <a:gd name="T71" fmla="*/ 2147483647 h 184"/>
                <a:gd name="T72" fmla="*/ 2147483647 w 176"/>
                <a:gd name="T73" fmla="*/ 2147483647 h 184"/>
                <a:gd name="T74" fmla="*/ 2147483647 w 176"/>
                <a:gd name="T75" fmla="*/ 2147483647 h 184"/>
                <a:gd name="T76" fmla="*/ 2147483647 w 176"/>
                <a:gd name="T77" fmla="*/ 2147483647 h 184"/>
                <a:gd name="T78" fmla="*/ 2147483647 w 176"/>
                <a:gd name="T79" fmla="*/ 2147483647 h 184"/>
                <a:gd name="T80" fmla="*/ 2147483647 w 176"/>
                <a:gd name="T81" fmla="*/ 2147483647 h 184"/>
                <a:gd name="T82" fmla="*/ 2147483647 w 176"/>
                <a:gd name="T83" fmla="*/ 2147483647 h 184"/>
                <a:gd name="T84" fmla="*/ 2147483647 w 176"/>
                <a:gd name="T85" fmla="*/ 2147483647 h 184"/>
                <a:gd name="T86" fmla="*/ 2147483647 w 176"/>
                <a:gd name="T87" fmla="*/ 2147483647 h 184"/>
                <a:gd name="T88" fmla="*/ 2147483647 w 176"/>
                <a:gd name="T89" fmla="*/ 2147483647 h 184"/>
                <a:gd name="T90" fmla="*/ 2147483647 w 176"/>
                <a:gd name="T91" fmla="*/ 2147483647 h 184"/>
                <a:gd name="T92" fmla="*/ 2147483647 w 176"/>
                <a:gd name="T93" fmla="*/ 2147483647 h 18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76"/>
                <a:gd name="T142" fmla="*/ 0 h 184"/>
                <a:gd name="T143" fmla="*/ 176 w 176"/>
                <a:gd name="T144" fmla="*/ 184 h 18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76" h="184">
                  <a:moveTo>
                    <a:pt x="68" y="183"/>
                  </a:moveTo>
                  <a:lnTo>
                    <a:pt x="71" y="179"/>
                  </a:lnTo>
                  <a:lnTo>
                    <a:pt x="75" y="173"/>
                  </a:lnTo>
                  <a:lnTo>
                    <a:pt x="79" y="161"/>
                  </a:lnTo>
                  <a:lnTo>
                    <a:pt x="79" y="157"/>
                  </a:lnTo>
                  <a:lnTo>
                    <a:pt x="79" y="154"/>
                  </a:lnTo>
                  <a:lnTo>
                    <a:pt x="79" y="136"/>
                  </a:lnTo>
                  <a:lnTo>
                    <a:pt x="77" y="131"/>
                  </a:lnTo>
                  <a:lnTo>
                    <a:pt x="75" y="130"/>
                  </a:lnTo>
                  <a:lnTo>
                    <a:pt x="70" y="131"/>
                  </a:lnTo>
                  <a:lnTo>
                    <a:pt x="61" y="142"/>
                  </a:lnTo>
                  <a:lnTo>
                    <a:pt x="53" y="150"/>
                  </a:lnTo>
                  <a:lnTo>
                    <a:pt x="44" y="155"/>
                  </a:lnTo>
                  <a:lnTo>
                    <a:pt x="27" y="157"/>
                  </a:lnTo>
                  <a:lnTo>
                    <a:pt x="14" y="152"/>
                  </a:lnTo>
                  <a:lnTo>
                    <a:pt x="7" y="144"/>
                  </a:lnTo>
                  <a:lnTo>
                    <a:pt x="3" y="138"/>
                  </a:lnTo>
                  <a:lnTo>
                    <a:pt x="0" y="126"/>
                  </a:lnTo>
                  <a:lnTo>
                    <a:pt x="0" y="111"/>
                  </a:lnTo>
                  <a:lnTo>
                    <a:pt x="3" y="100"/>
                  </a:lnTo>
                  <a:lnTo>
                    <a:pt x="8" y="88"/>
                  </a:lnTo>
                  <a:lnTo>
                    <a:pt x="15" y="80"/>
                  </a:lnTo>
                  <a:lnTo>
                    <a:pt x="24" y="76"/>
                  </a:lnTo>
                  <a:lnTo>
                    <a:pt x="34" y="75"/>
                  </a:lnTo>
                  <a:lnTo>
                    <a:pt x="47" y="78"/>
                  </a:lnTo>
                  <a:lnTo>
                    <a:pt x="63" y="86"/>
                  </a:lnTo>
                  <a:lnTo>
                    <a:pt x="72" y="89"/>
                  </a:lnTo>
                  <a:lnTo>
                    <a:pt x="76" y="89"/>
                  </a:lnTo>
                  <a:lnTo>
                    <a:pt x="77" y="84"/>
                  </a:lnTo>
                  <a:lnTo>
                    <a:pt x="77" y="80"/>
                  </a:lnTo>
                  <a:lnTo>
                    <a:pt x="72" y="75"/>
                  </a:lnTo>
                  <a:lnTo>
                    <a:pt x="60" y="65"/>
                  </a:lnTo>
                  <a:lnTo>
                    <a:pt x="55" y="55"/>
                  </a:lnTo>
                  <a:lnTo>
                    <a:pt x="51" y="46"/>
                  </a:lnTo>
                  <a:lnTo>
                    <a:pt x="50" y="35"/>
                  </a:lnTo>
                  <a:lnTo>
                    <a:pt x="54" y="19"/>
                  </a:lnTo>
                  <a:lnTo>
                    <a:pt x="60" y="11"/>
                  </a:lnTo>
                  <a:lnTo>
                    <a:pt x="65" y="6"/>
                  </a:lnTo>
                  <a:lnTo>
                    <a:pt x="75" y="1"/>
                  </a:lnTo>
                  <a:lnTo>
                    <a:pt x="83" y="0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101" y="3"/>
                  </a:lnTo>
                  <a:lnTo>
                    <a:pt x="110" y="6"/>
                  </a:lnTo>
                  <a:lnTo>
                    <a:pt x="116" y="11"/>
                  </a:lnTo>
                  <a:lnTo>
                    <a:pt x="123" y="23"/>
                  </a:lnTo>
                  <a:lnTo>
                    <a:pt x="125" y="33"/>
                  </a:lnTo>
                  <a:lnTo>
                    <a:pt x="125" y="42"/>
                  </a:lnTo>
                  <a:lnTo>
                    <a:pt x="124" y="45"/>
                  </a:lnTo>
                  <a:lnTo>
                    <a:pt x="122" y="52"/>
                  </a:lnTo>
                  <a:lnTo>
                    <a:pt x="119" y="58"/>
                  </a:lnTo>
                  <a:lnTo>
                    <a:pt x="116" y="63"/>
                  </a:lnTo>
                  <a:lnTo>
                    <a:pt x="113" y="67"/>
                  </a:lnTo>
                  <a:lnTo>
                    <a:pt x="107" y="72"/>
                  </a:lnTo>
                  <a:lnTo>
                    <a:pt x="103" y="75"/>
                  </a:lnTo>
                  <a:lnTo>
                    <a:pt x="99" y="79"/>
                  </a:lnTo>
                  <a:lnTo>
                    <a:pt x="98" y="84"/>
                  </a:lnTo>
                  <a:lnTo>
                    <a:pt x="98" y="88"/>
                  </a:lnTo>
                  <a:lnTo>
                    <a:pt x="103" y="90"/>
                  </a:lnTo>
                  <a:lnTo>
                    <a:pt x="105" y="89"/>
                  </a:lnTo>
                  <a:lnTo>
                    <a:pt x="111" y="86"/>
                  </a:lnTo>
                  <a:lnTo>
                    <a:pt x="116" y="84"/>
                  </a:lnTo>
                  <a:lnTo>
                    <a:pt x="121" y="80"/>
                  </a:lnTo>
                  <a:lnTo>
                    <a:pt x="133" y="77"/>
                  </a:lnTo>
                  <a:lnTo>
                    <a:pt x="146" y="75"/>
                  </a:lnTo>
                  <a:lnTo>
                    <a:pt x="151" y="76"/>
                  </a:lnTo>
                  <a:lnTo>
                    <a:pt x="158" y="79"/>
                  </a:lnTo>
                  <a:lnTo>
                    <a:pt x="161" y="81"/>
                  </a:lnTo>
                  <a:lnTo>
                    <a:pt x="169" y="91"/>
                  </a:lnTo>
                  <a:lnTo>
                    <a:pt x="173" y="100"/>
                  </a:lnTo>
                  <a:lnTo>
                    <a:pt x="174" y="108"/>
                  </a:lnTo>
                  <a:lnTo>
                    <a:pt x="175" y="119"/>
                  </a:lnTo>
                  <a:lnTo>
                    <a:pt x="174" y="128"/>
                  </a:lnTo>
                  <a:lnTo>
                    <a:pt x="173" y="134"/>
                  </a:lnTo>
                  <a:lnTo>
                    <a:pt x="170" y="141"/>
                  </a:lnTo>
                  <a:lnTo>
                    <a:pt x="170" y="139"/>
                  </a:lnTo>
                  <a:lnTo>
                    <a:pt x="173" y="135"/>
                  </a:lnTo>
                  <a:lnTo>
                    <a:pt x="168" y="143"/>
                  </a:lnTo>
                  <a:lnTo>
                    <a:pt x="161" y="152"/>
                  </a:lnTo>
                  <a:lnTo>
                    <a:pt x="148" y="157"/>
                  </a:lnTo>
                  <a:lnTo>
                    <a:pt x="139" y="157"/>
                  </a:lnTo>
                  <a:lnTo>
                    <a:pt x="128" y="153"/>
                  </a:lnTo>
                  <a:lnTo>
                    <a:pt x="117" y="145"/>
                  </a:lnTo>
                  <a:lnTo>
                    <a:pt x="109" y="136"/>
                  </a:lnTo>
                  <a:lnTo>
                    <a:pt x="104" y="131"/>
                  </a:lnTo>
                  <a:lnTo>
                    <a:pt x="99" y="130"/>
                  </a:lnTo>
                  <a:lnTo>
                    <a:pt x="96" y="133"/>
                  </a:lnTo>
                  <a:lnTo>
                    <a:pt x="96" y="143"/>
                  </a:lnTo>
                  <a:lnTo>
                    <a:pt x="96" y="153"/>
                  </a:lnTo>
                  <a:lnTo>
                    <a:pt x="96" y="160"/>
                  </a:lnTo>
                  <a:lnTo>
                    <a:pt x="98" y="167"/>
                  </a:lnTo>
                  <a:lnTo>
                    <a:pt x="99" y="173"/>
                  </a:lnTo>
                  <a:lnTo>
                    <a:pt x="103" y="179"/>
                  </a:lnTo>
                  <a:lnTo>
                    <a:pt x="106" y="183"/>
                  </a:lnTo>
                  <a:lnTo>
                    <a:pt x="68" y="183"/>
                  </a:lnTo>
                </a:path>
              </a:pathLst>
            </a:custGeom>
            <a:solidFill>
              <a:srgbClr val="0CB303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</p:grpSp>
      <p:sp>
        <p:nvSpPr>
          <p:cNvPr id="117" name="Platshållare för innehåll 4">
            <a:extLst>
              <a:ext uri="{FF2B5EF4-FFF2-40B4-BE49-F238E27FC236}">
                <a16:creationId xmlns:a16="http://schemas.microsoft.com/office/drawing/2014/main" id="{6A070F82-0174-4400-8559-D4C5C022F3CA}"/>
              </a:ext>
            </a:extLst>
          </p:cNvPr>
          <p:cNvSpPr txBox="1">
            <a:spLocks/>
          </p:cNvSpPr>
          <p:nvPr/>
        </p:nvSpPr>
        <p:spPr>
          <a:xfrm>
            <a:off x="4479804" y="5311721"/>
            <a:ext cx="5162960" cy="342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790700" algn="l"/>
              </a:tabLst>
            </a:pPr>
            <a:r>
              <a:rPr lang="sv-SE" sz="2400" dirty="0" smtClean="0"/>
              <a:t>16+ hp 	</a:t>
            </a:r>
            <a:r>
              <a:rPr lang="sv-SE" sz="2400" dirty="0" smtClean="0">
                <a:solidFill>
                  <a:srgbClr val="FF0000"/>
                </a:solidFill>
              </a:rPr>
              <a:t>Forslag til </a:t>
            </a:r>
            <a:r>
              <a:rPr lang="sv-SE" sz="2400" b="1" dirty="0" smtClean="0">
                <a:solidFill>
                  <a:srgbClr val="FF0000"/>
                </a:solidFill>
              </a:rPr>
              <a:t>sluttmelding</a:t>
            </a:r>
            <a:endParaRPr lang="sv-SE" sz="2400" dirty="0" smtClean="0">
              <a:solidFill>
                <a:srgbClr val="FF0000"/>
              </a:solidFill>
            </a:endParaRPr>
          </a:p>
        </p:txBody>
      </p:sp>
      <p:grpSp>
        <p:nvGrpSpPr>
          <p:cNvPr id="52" name="Grupp 51"/>
          <p:cNvGrpSpPr/>
          <p:nvPr/>
        </p:nvGrpSpPr>
        <p:grpSpPr>
          <a:xfrm>
            <a:off x="3436482" y="5267125"/>
            <a:ext cx="770711" cy="432092"/>
            <a:chOff x="3222169" y="1918256"/>
            <a:chExt cx="770711" cy="432092"/>
          </a:xfrm>
        </p:grpSpPr>
        <p:sp>
          <p:nvSpPr>
            <p:cNvPr id="53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3222169" y="1918256"/>
              <a:ext cx="770711" cy="432092"/>
            </a:xfrm>
            <a:prstGeom prst="roundRect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CC6600"/>
                  </a:solidFill>
                  <a:latin typeface="Arial Black" panose="020B0A04020102020204" pitchFamily="34" charset="0"/>
                </a:rPr>
                <a:t>5</a:t>
              </a:r>
              <a:endParaRPr lang="sv-SE" sz="3400" b="1" dirty="0">
                <a:solidFill>
                  <a:srgbClr val="CC66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ADD459F6-EFDB-4E0C-958A-04E3C3503EA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609141" y="2024323"/>
              <a:ext cx="230158" cy="221978"/>
            </a:xfrm>
            <a:custGeom>
              <a:avLst/>
              <a:gdLst>
                <a:gd name="T0" fmla="*/ 2147483646 w 169"/>
                <a:gd name="T1" fmla="*/ 2147483646 h 183"/>
                <a:gd name="T2" fmla="*/ 2147483646 w 169"/>
                <a:gd name="T3" fmla="*/ 2147483646 h 183"/>
                <a:gd name="T4" fmla="*/ 2147483646 w 169"/>
                <a:gd name="T5" fmla="*/ 2147483646 h 183"/>
                <a:gd name="T6" fmla="*/ 2147483646 w 169"/>
                <a:gd name="T7" fmla="*/ 2147483646 h 183"/>
                <a:gd name="T8" fmla="*/ 2147483646 w 169"/>
                <a:gd name="T9" fmla="*/ 0 h 183"/>
                <a:gd name="T10" fmla="*/ 2147483646 w 169"/>
                <a:gd name="T11" fmla="*/ 2147483646 h 183"/>
                <a:gd name="T12" fmla="*/ 2147483646 w 169"/>
                <a:gd name="T13" fmla="*/ 2147483646 h 183"/>
                <a:gd name="T14" fmla="*/ 2147483646 w 169"/>
                <a:gd name="T15" fmla="*/ 2147483646 h 183"/>
                <a:gd name="T16" fmla="*/ 2147483646 w 169"/>
                <a:gd name="T17" fmla="*/ 2147483646 h 183"/>
                <a:gd name="T18" fmla="*/ 2147483646 w 169"/>
                <a:gd name="T19" fmla="*/ 2147483646 h 183"/>
                <a:gd name="T20" fmla="*/ 2147483646 w 169"/>
                <a:gd name="T21" fmla="*/ 2147483646 h 183"/>
                <a:gd name="T22" fmla="*/ 2147483646 w 169"/>
                <a:gd name="T23" fmla="*/ 2147483646 h 183"/>
                <a:gd name="T24" fmla="*/ 2147483646 w 169"/>
                <a:gd name="T25" fmla="*/ 2147483646 h 183"/>
                <a:gd name="T26" fmla="*/ 2147483646 w 169"/>
                <a:gd name="T27" fmla="*/ 2147483646 h 183"/>
                <a:gd name="T28" fmla="*/ 2147483646 w 169"/>
                <a:gd name="T29" fmla="*/ 2147483646 h 183"/>
                <a:gd name="T30" fmla="*/ 2147483646 w 169"/>
                <a:gd name="T31" fmla="*/ 2147483646 h 183"/>
                <a:gd name="T32" fmla="*/ 2147483646 w 169"/>
                <a:gd name="T33" fmla="*/ 2147483646 h 183"/>
                <a:gd name="T34" fmla="*/ 2147483646 w 169"/>
                <a:gd name="T35" fmla="*/ 2147483646 h 183"/>
                <a:gd name="T36" fmla="*/ 0 w 169"/>
                <a:gd name="T37" fmla="*/ 2147483646 h 183"/>
                <a:gd name="T38" fmla="*/ 2147483646 w 169"/>
                <a:gd name="T39" fmla="*/ 2147483646 h 18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69"/>
                <a:gd name="T61" fmla="*/ 0 h 183"/>
                <a:gd name="T62" fmla="*/ 169 w 169"/>
                <a:gd name="T63" fmla="*/ 183 h 18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69" h="183">
                  <a:moveTo>
                    <a:pt x="1" y="91"/>
                  </a:moveTo>
                  <a:lnTo>
                    <a:pt x="26" y="71"/>
                  </a:lnTo>
                  <a:lnTo>
                    <a:pt x="48" y="49"/>
                  </a:lnTo>
                  <a:lnTo>
                    <a:pt x="67" y="26"/>
                  </a:lnTo>
                  <a:lnTo>
                    <a:pt x="85" y="0"/>
                  </a:lnTo>
                  <a:lnTo>
                    <a:pt x="84" y="1"/>
                  </a:lnTo>
                  <a:lnTo>
                    <a:pt x="101" y="26"/>
                  </a:lnTo>
                  <a:lnTo>
                    <a:pt x="120" y="50"/>
                  </a:lnTo>
                  <a:lnTo>
                    <a:pt x="143" y="71"/>
                  </a:lnTo>
                  <a:lnTo>
                    <a:pt x="168" y="91"/>
                  </a:lnTo>
                  <a:lnTo>
                    <a:pt x="167" y="91"/>
                  </a:lnTo>
                  <a:lnTo>
                    <a:pt x="142" y="111"/>
                  </a:lnTo>
                  <a:lnTo>
                    <a:pt x="120" y="133"/>
                  </a:lnTo>
                  <a:lnTo>
                    <a:pt x="100" y="156"/>
                  </a:lnTo>
                  <a:lnTo>
                    <a:pt x="83" y="182"/>
                  </a:lnTo>
                  <a:lnTo>
                    <a:pt x="66" y="157"/>
                  </a:lnTo>
                  <a:lnTo>
                    <a:pt x="47" y="133"/>
                  </a:lnTo>
                  <a:lnTo>
                    <a:pt x="24" y="111"/>
                  </a:lnTo>
                  <a:lnTo>
                    <a:pt x="0" y="91"/>
                  </a:lnTo>
                  <a:lnTo>
                    <a:pt x="1" y="91"/>
                  </a:lnTo>
                </a:path>
              </a:pathLst>
            </a:custGeom>
            <a:solidFill>
              <a:srgbClr val="FF66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lIns="72000"/>
            <a:lstStyle/>
            <a:p>
              <a:endParaRPr lang="sv-SE"/>
            </a:p>
          </p:txBody>
        </p:sp>
      </p:grpSp>
      <p:grpSp>
        <p:nvGrpSpPr>
          <p:cNvPr id="55" name="Grupp 54"/>
          <p:cNvGrpSpPr/>
          <p:nvPr/>
        </p:nvGrpSpPr>
        <p:grpSpPr>
          <a:xfrm>
            <a:off x="2227318" y="5271662"/>
            <a:ext cx="772422" cy="423019"/>
            <a:chOff x="4894318" y="1948494"/>
            <a:chExt cx="772422" cy="423019"/>
          </a:xfrm>
        </p:grpSpPr>
        <p:sp>
          <p:nvSpPr>
            <p:cNvPr id="56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4894318" y="1948494"/>
              <a:ext cx="772422" cy="423019"/>
            </a:xfrm>
            <a:prstGeom prst="roundRect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03A600"/>
                  </a:solidFill>
                  <a:latin typeface="Arial Black" panose="020B0A04020102020204" pitchFamily="34" charset="0"/>
                </a:rPr>
                <a:t>5</a:t>
              </a:r>
              <a:endParaRPr lang="sv-SE" sz="3400" b="1" dirty="0">
                <a:solidFill>
                  <a:srgbClr val="03A6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57" name="Freeform 23" descr="90 %">
              <a:extLst>
                <a:ext uri="{FF2B5EF4-FFF2-40B4-BE49-F238E27FC236}">
                  <a16:creationId xmlns:a16="http://schemas.microsoft.com/office/drawing/2014/main" id="{335CBF56-C075-49AB-89C4-5C21B2549EF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3677" y="2051663"/>
              <a:ext cx="240239" cy="222937"/>
            </a:xfrm>
            <a:custGeom>
              <a:avLst/>
              <a:gdLst>
                <a:gd name="T0" fmla="*/ 2147483647 w 176"/>
                <a:gd name="T1" fmla="*/ 2147483647 h 184"/>
                <a:gd name="T2" fmla="*/ 2147483647 w 176"/>
                <a:gd name="T3" fmla="*/ 2147483647 h 184"/>
                <a:gd name="T4" fmla="*/ 2147483647 w 176"/>
                <a:gd name="T5" fmla="*/ 2147483647 h 184"/>
                <a:gd name="T6" fmla="*/ 2147483647 w 176"/>
                <a:gd name="T7" fmla="*/ 2147483647 h 184"/>
                <a:gd name="T8" fmla="*/ 2147483647 w 176"/>
                <a:gd name="T9" fmla="*/ 2147483647 h 184"/>
                <a:gd name="T10" fmla="*/ 2147483647 w 176"/>
                <a:gd name="T11" fmla="*/ 2147483647 h 184"/>
                <a:gd name="T12" fmla="*/ 2147483647 w 176"/>
                <a:gd name="T13" fmla="*/ 2147483647 h 184"/>
                <a:gd name="T14" fmla="*/ 2147483647 w 176"/>
                <a:gd name="T15" fmla="*/ 2147483647 h 184"/>
                <a:gd name="T16" fmla="*/ 0 w 176"/>
                <a:gd name="T17" fmla="*/ 2147483647 h 184"/>
                <a:gd name="T18" fmla="*/ 2147483647 w 176"/>
                <a:gd name="T19" fmla="*/ 2147483647 h 184"/>
                <a:gd name="T20" fmla="*/ 2147483647 w 176"/>
                <a:gd name="T21" fmla="*/ 2147483647 h 184"/>
                <a:gd name="T22" fmla="*/ 2147483647 w 176"/>
                <a:gd name="T23" fmla="*/ 2147483647 h 184"/>
                <a:gd name="T24" fmla="*/ 2147483647 w 176"/>
                <a:gd name="T25" fmla="*/ 2147483647 h 184"/>
                <a:gd name="T26" fmla="*/ 2147483647 w 176"/>
                <a:gd name="T27" fmla="*/ 2147483647 h 184"/>
                <a:gd name="T28" fmla="*/ 2147483647 w 176"/>
                <a:gd name="T29" fmla="*/ 2147483647 h 184"/>
                <a:gd name="T30" fmla="*/ 2147483647 w 176"/>
                <a:gd name="T31" fmla="*/ 2147483647 h 184"/>
                <a:gd name="T32" fmla="*/ 2147483647 w 176"/>
                <a:gd name="T33" fmla="*/ 2147483647 h 184"/>
                <a:gd name="T34" fmla="*/ 2147483647 w 176"/>
                <a:gd name="T35" fmla="*/ 2147483647 h 184"/>
                <a:gd name="T36" fmla="*/ 2147483647 w 176"/>
                <a:gd name="T37" fmla="*/ 2147483647 h 184"/>
                <a:gd name="T38" fmla="*/ 2147483647 w 176"/>
                <a:gd name="T39" fmla="*/ 0 h 184"/>
                <a:gd name="T40" fmla="*/ 2147483647 w 176"/>
                <a:gd name="T41" fmla="*/ 0 h 184"/>
                <a:gd name="T42" fmla="*/ 2147483647 w 176"/>
                <a:gd name="T43" fmla="*/ 2147483647 h 184"/>
                <a:gd name="T44" fmla="*/ 2147483647 w 176"/>
                <a:gd name="T45" fmla="*/ 2147483647 h 184"/>
                <a:gd name="T46" fmla="*/ 2147483647 w 176"/>
                <a:gd name="T47" fmla="*/ 2147483647 h 184"/>
                <a:gd name="T48" fmla="*/ 2147483647 w 176"/>
                <a:gd name="T49" fmla="*/ 2147483647 h 184"/>
                <a:gd name="T50" fmla="*/ 2147483647 w 176"/>
                <a:gd name="T51" fmla="*/ 2147483647 h 184"/>
                <a:gd name="T52" fmla="*/ 2147483647 w 176"/>
                <a:gd name="T53" fmla="*/ 2147483647 h 184"/>
                <a:gd name="T54" fmla="*/ 2147483647 w 176"/>
                <a:gd name="T55" fmla="*/ 2147483647 h 184"/>
                <a:gd name="T56" fmla="*/ 2147483647 w 176"/>
                <a:gd name="T57" fmla="*/ 2147483647 h 184"/>
                <a:gd name="T58" fmla="*/ 2147483647 w 176"/>
                <a:gd name="T59" fmla="*/ 2147483647 h 184"/>
                <a:gd name="T60" fmla="*/ 2147483647 w 176"/>
                <a:gd name="T61" fmla="*/ 2147483647 h 184"/>
                <a:gd name="T62" fmla="*/ 2147483647 w 176"/>
                <a:gd name="T63" fmla="*/ 2147483647 h 184"/>
                <a:gd name="T64" fmla="*/ 2147483647 w 176"/>
                <a:gd name="T65" fmla="*/ 2147483647 h 184"/>
                <a:gd name="T66" fmla="*/ 2147483647 w 176"/>
                <a:gd name="T67" fmla="*/ 2147483647 h 184"/>
                <a:gd name="T68" fmla="*/ 2147483647 w 176"/>
                <a:gd name="T69" fmla="*/ 2147483647 h 184"/>
                <a:gd name="T70" fmla="*/ 2147483647 w 176"/>
                <a:gd name="T71" fmla="*/ 2147483647 h 184"/>
                <a:gd name="T72" fmla="*/ 2147483647 w 176"/>
                <a:gd name="T73" fmla="*/ 2147483647 h 184"/>
                <a:gd name="T74" fmla="*/ 2147483647 w 176"/>
                <a:gd name="T75" fmla="*/ 2147483647 h 184"/>
                <a:gd name="T76" fmla="*/ 2147483647 w 176"/>
                <a:gd name="T77" fmla="*/ 2147483647 h 184"/>
                <a:gd name="T78" fmla="*/ 2147483647 w 176"/>
                <a:gd name="T79" fmla="*/ 2147483647 h 184"/>
                <a:gd name="T80" fmla="*/ 2147483647 w 176"/>
                <a:gd name="T81" fmla="*/ 2147483647 h 184"/>
                <a:gd name="T82" fmla="*/ 2147483647 w 176"/>
                <a:gd name="T83" fmla="*/ 2147483647 h 184"/>
                <a:gd name="T84" fmla="*/ 2147483647 w 176"/>
                <a:gd name="T85" fmla="*/ 2147483647 h 184"/>
                <a:gd name="T86" fmla="*/ 2147483647 w 176"/>
                <a:gd name="T87" fmla="*/ 2147483647 h 184"/>
                <a:gd name="T88" fmla="*/ 2147483647 w 176"/>
                <a:gd name="T89" fmla="*/ 2147483647 h 184"/>
                <a:gd name="T90" fmla="*/ 2147483647 w 176"/>
                <a:gd name="T91" fmla="*/ 2147483647 h 184"/>
                <a:gd name="T92" fmla="*/ 2147483647 w 176"/>
                <a:gd name="T93" fmla="*/ 2147483647 h 18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76"/>
                <a:gd name="T142" fmla="*/ 0 h 184"/>
                <a:gd name="T143" fmla="*/ 176 w 176"/>
                <a:gd name="T144" fmla="*/ 184 h 18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76" h="184">
                  <a:moveTo>
                    <a:pt x="68" y="183"/>
                  </a:moveTo>
                  <a:lnTo>
                    <a:pt x="71" y="179"/>
                  </a:lnTo>
                  <a:lnTo>
                    <a:pt x="75" y="173"/>
                  </a:lnTo>
                  <a:lnTo>
                    <a:pt x="79" y="161"/>
                  </a:lnTo>
                  <a:lnTo>
                    <a:pt x="79" y="157"/>
                  </a:lnTo>
                  <a:lnTo>
                    <a:pt x="79" y="154"/>
                  </a:lnTo>
                  <a:lnTo>
                    <a:pt x="79" y="136"/>
                  </a:lnTo>
                  <a:lnTo>
                    <a:pt x="77" y="131"/>
                  </a:lnTo>
                  <a:lnTo>
                    <a:pt x="75" y="130"/>
                  </a:lnTo>
                  <a:lnTo>
                    <a:pt x="70" y="131"/>
                  </a:lnTo>
                  <a:lnTo>
                    <a:pt x="61" y="142"/>
                  </a:lnTo>
                  <a:lnTo>
                    <a:pt x="53" y="150"/>
                  </a:lnTo>
                  <a:lnTo>
                    <a:pt x="44" y="155"/>
                  </a:lnTo>
                  <a:lnTo>
                    <a:pt x="27" y="157"/>
                  </a:lnTo>
                  <a:lnTo>
                    <a:pt x="14" y="152"/>
                  </a:lnTo>
                  <a:lnTo>
                    <a:pt x="7" y="144"/>
                  </a:lnTo>
                  <a:lnTo>
                    <a:pt x="3" y="138"/>
                  </a:lnTo>
                  <a:lnTo>
                    <a:pt x="0" y="126"/>
                  </a:lnTo>
                  <a:lnTo>
                    <a:pt x="0" y="111"/>
                  </a:lnTo>
                  <a:lnTo>
                    <a:pt x="3" y="100"/>
                  </a:lnTo>
                  <a:lnTo>
                    <a:pt x="8" y="88"/>
                  </a:lnTo>
                  <a:lnTo>
                    <a:pt x="15" y="80"/>
                  </a:lnTo>
                  <a:lnTo>
                    <a:pt x="24" y="76"/>
                  </a:lnTo>
                  <a:lnTo>
                    <a:pt x="34" y="75"/>
                  </a:lnTo>
                  <a:lnTo>
                    <a:pt x="47" y="78"/>
                  </a:lnTo>
                  <a:lnTo>
                    <a:pt x="63" y="86"/>
                  </a:lnTo>
                  <a:lnTo>
                    <a:pt x="72" y="89"/>
                  </a:lnTo>
                  <a:lnTo>
                    <a:pt x="76" y="89"/>
                  </a:lnTo>
                  <a:lnTo>
                    <a:pt x="77" y="84"/>
                  </a:lnTo>
                  <a:lnTo>
                    <a:pt x="77" y="80"/>
                  </a:lnTo>
                  <a:lnTo>
                    <a:pt x="72" y="75"/>
                  </a:lnTo>
                  <a:lnTo>
                    <a:pt x="60" y="65"/>
                  </a:lnTo>
                  <a:lnTo>
                    <a:pt x="55" y="55"/>
                  </a:lnTo>
                  <a:lnTo>
                    <a:pt x="51" y="46"/>
                  </a:lnTo>
                  <a:lnTo>
                    <a:pt x="50" y="35"/>
                  </a:lnTo>
                  <a:lnTo>
                    <a:pt x="54" y="19"/>
                  </a:lnTo>
                  <a:lnTo>
                    <a:pt x="60" y="11"/>
                  </a:lnTo>
                  <a:lnTo>
                    <a:pt x="65" y="6"/>
                  </a:lnTo>
                  <a:lnTo>
                    <a:pt x="75" y="1"/>
                  </a:lnTo>
                  <a:lnTo>
                    <a:pt x="83" y="0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101" y="3"/>
                  </a:lnTo>
                  <a:lnTo>
                    <a:pt x="110" y="6"/>
                  </a:lnTo>
                  <a:lnTo>
                    <a:pt x="116" y="11"/>
                  </a:lnTo>
                  <a:lnTo>
                    <a:pt x="123" y="23"/>
                  </a:lnTo>
                  <a:lnTo>
                    <a:pt x="125" y="33"/>
                  </a:lnTo>
                  <a:lnTo>
                    <a:pt x="125" y="42"/>
                  </a:lnTo>
                  <a:lnTo>
                    <a:pt x="124" y="45"/>
                  </a:lnTo>
                  <a:lnTo>
                    <a:pt x="122" y="52"/>
                  </a:lnTo>
                  <a:lnTo>
                    <a:pt x="119" y="58"/>
                  </a:lnTo>
                  <a:lnTo>
                    <a:pt x="116" y="63"/>
                  </a:lnTo>
                  <a:lnTo>
                    <a:pt x="113" y="67"/>
                  </a:lnTo>
                  <a:lnTo>
                    <a:pt x="107" y="72"/>
                  </a:lnTo>
                  <a:lnTo>
                    <a:pt x="103" y="75"/>
                  </a:lnTo>
                  <a:lnTo>
                    <a:pt x="99" y="79"/>
                  </a:lnTo>
                  <a:lnTo>
                    <a:pt x="98" y="84"/>
                  </a:lnTo>
                  <a:lnTo>
                    <a:pt x="98" y="88"/>
                  </a:lnTo>
                  <a:lnTo>
                    <a:pt x="103" y="90"/>
                  </a:lnTo>
                  <a:lnTo>
                    <a:pt x="105" y="89"/>
                  </a:lnTo>
                  <a:lnTo>
                    <a:pt x="111" y="86"/>
                  </a:lnTo>
                  <a:lnTo>
                    <a:pt x="116" y="84"/>
                  </a:lnTo>
                  <a:lnTo>
                    <a:pt x="121" y="80"/>
                  </a:lnTo>
                  <a:lnTo>
                    <a:pt x="133" y="77"/>
                  </a:lnTo>
                  <a:lnTo>
                    <a:pt x="146" y="75"/>
                  </a:lnTo>
                  <a:lnTo>
                    <a:pt x="151" y="76"/>
                  </a:lnTo>
                  <a:lnTo>
                    <a:pt x="158" y="79"/>
                  </a:lnTo>
                  <a:lnTo>
                    <a:pt x="161" y="81"/>
                  </a:lnTo>
                  <a:lnTo>
                    <a:pt x="169" y="91"/>
                  </a:lnTo>
                  <a:lnTo>
                    <a:pt x="173" y="100"/>
                  </a:lnTo>
                  <a:lnTo>
                    <a:pt x="174" y="108"/>
                  </a:lnTo>
                  <a:lnTo>
                    <a:pt x="175" y="119"/>
                  </a:lnTo>
                  <a:lnTo>
                    <a:pt x="174" y="128"/>
                  </a:lnTo>
                  <a:lnTo>
                    <a:pt x="173" y="134"/>
                  </a:lnTo>
                  <a:lnTo>
                    <a:pt x="170" y="141"/>
                  </a:lnTo>
                  <a:lnTo>
                    <a:pt x="170" y="139"/>
                  </a:lnTo>
                  <a:lnTo>
                    <a:pt x="173" y="135"/>
                  </a:lnTo>
                  <a:lnTo>
                    <a:pt x="168" y="143"/>
                  </a:lnTo>
                  <a:lnTo>
                    <a:pt x="161" y="152"/>
                  </a:lnTo>
                  <a:lnTo>
                    <a:pt x="148" y="157"/>
                  </a:lnTo>
                  <a:lnTo>
                    <a:pt x="139" y="157"/>
                  </a:lnTo>
                  <a:lnTo>
                    <a:pt x="128" y="153"/>
                  </a:lnTo>
                  <a:lnTo>
                    <a:pt x="117" y="145"/>
                  </a:lnTo>
                  <a:lnTo>
                    <a:pt x="109" y="136"/>
                  </a:lnTo>
                  <a:lnTo>
                    <a:pt x="104" y="131"/>
                  </a:lnTo>
                  <a:lnTo>
                    <a:pt x="99" y="130"/>
                  </a:lnTo>
                  <a:lnTo>
                    <a:pt x="96" y="133"/>
                  </a:lnTo>
                  <a:lnTo>
                    <a:pt x="96" y="143"/>
                  </a:lnTo>
                  <a:lnTo>
                    <a:pt x="96" y="153"/>
                  </a:lnTo>
                  <a:lnTo>
                    <a:pt x="96" y="160"/>
                  </a:lnTo>
                  <a:lnTo>
                    <a:pt x="98" y="167"/>
                  </a:lnTo>
                  <a:lnTo>
                    <a:pt x="99" y="173"/>
                  </a:lnTo>
                  <a:lnTo>
                    <a:pt x="103" y="179"/>
                  </a:lnTo>
                  <a:lnTo>
                    <a:pt x="106" y="183"/>
                  </a:lnTo>
                  <a:lnTo>
                    <a:pt x="68" y="183"/>
                  </a:lnTo>
                </a:path>
              </a:pathLst>
            </a:custGeom>
            <a:solidFill>
              <a:srgbClr val="0CB303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</p:grpSp>
      <p:sp>
        <p:nvSpPr>
          <p:cNvPr id="116" name="Platshållare för innehåll 4">
            <a:extLst>
              <a:ext uri="{FF2B5EF4-FFF2-40B4-BE49-F238E27FC236}">
                <a16:creationId xmlns:a16="http://schemas.microsoft.com/office/drawing/2014/main" id="{6A070F82-0174-4400-8559-D4C5C022F3CA}"/>
              </a:ext>
            </a:extLst>
          </p:cNvPr>
          <p:cNvSpPr txBox="1">
            <a:spLocks/>
          </p:cNvSpPr>
          <p:nvPr/>
        </p:nvSpPr>
        <p:spPr>
          <a:xfrm>
            <a:off x="4479803" y="4621057"/>
            <a:ext cx="3871095" cy="342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790700" algn="l"/>
              </a:tabLst>
            </a:pPr>
            <a:r>
              <a:rPr lang="sv-SE" sz="2400" dirty="0" smtClean="0"/>
              <a:t>11-12 hp 	</a:t>
            </a:r>
            <a:r>
              <a:rPr lang="sv-SE" sz="2400" b="1" dirty="0" smtClean="0">
                <a:solidFill>
                  <a:srgbClr val="CC6600"/>
                </a:solidFill>
              </a:rPr>
              <a:t>Invitt</a:t>
            </a:r>
            <a:r>
              <a:rPr lang="sv-SE" sz="2400" dirty="0" smtClean="0">
                <a:solidFill>
                  <a:srgbClr val="CC6600"/>
                </a:solidFill>
              </a:rPr>
              <a:t> til utgang</a:t>
            </a:r>
          </a:p>
        </p:txBody>
      </p:sp>
      <p:grpSp>
        <p:nvGrpSpPr>
          <p:cNvPr id="58" name="Grupp 57"/>
          <p:cNvGrpSpPr/>
          <p:nvPr/>
        </p:nvGrpSpPr>
        <p:grpSpPr>
          <a:xfrm>
            <a:off x="3436482" y="4576461"/>
            <a:ext cx="770711" cy="432092"/>
            <a:chOff x="3222169" y="2756459"/>
            <a:chExt cx="770711" cy="432092"/>
          </a:xfrm>
        </p:grpSpPr>
        <p:sp>
          <p:nvSpPr>
            <p:cNvPr id="59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3222169" y="2756459"/>
              <a:ext cx="770711" cy="432092"/>
            </a:xfrm>
            <a:prstGeom prst="roundRect">
              <a:avLst/>
            </a:prstGeom>
            <a:ln w="38100">
              <a:solidFill>
                <a:srgbClr val="FF9933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CC6600"/>
                  </a:solidFill>
                  <a:latin typeface="Arial Black" panose="020B0A04020102020204" pitchFamily="34" charset="0"/>
                </a:rPr>
                <a:t>3</a:t>
              </a:r>
              <a:endParaRPr lang="sv-SE" sz="3400" b="1" dirty="0">
                <a:solidFill>
                  <a:srgbClr val="CC66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60" name="Freeform 22">
              <a:extLst>
                <a:ext uri="{FF2B5EF4-FFF2-40B4-BE49-F238E27FC236}">
                  <a16:creationId xmlns:a16="http://schemas.microsoft.com/office/drawing/2014/main" id="{ADD459F6-EFDB-4E0C-958A-04E3C3503EA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609141" y="2862526"/>
              <a:ext cx="230158" cy="221978"/>
            </a:xfrm>
            <a:custGeom>
              <a:avLst/>
              <a:gdLst>
                <a:gd name="T0" fmla="*/ 2147483646 w 169"/>
                <a:gd name="T1" fmla="*/ 2147483646 h 183"/>
                <a:gd name="T2" fmla="*/ 2147483646 w 169"/>
                <a:gd name="T3" fmla="*/ 2147483646 h 183"/>
                <a:gd name="T4" fmla="*/ 2147483646 w 169"/>
                <a:gd name="T5" fmla="*/ 2147483646 h 183"/>
                <a:gd name="T6" fmla="*/ 2147483646 w 169"/>
                <a:gd name="T7" fmla="*/ 2147483646 h 183"/>
                <a:gd name="T8" fmla="*/ 2147483646 w 169"/>
                <a:gd name="T9" fmla="*/ 0 h 183"/>
                <a:gd name="T10" fmla="*/ 2147483646 w 169"/>
                <a:gd name="T11" fmla="*/ 2147483646 h 183"/>
                <a:gd name="T12" fmla="*/ 2147483646 w 169"/>
                <a:gd name="T13" fmla="*/ 2147483646 h 183"/>
                <a:gd name="T14" fmla="*/ 2147483646 w 169"/>
                <a:gd name="T15" fmla="*/ 2147483646 h 183"/>
                <a:gd name="T16" fmla="*/ 2147483646 w 169"/>
                <a:gd name="T17" fmla="*/ 2147483646 h 183"/>
                <a:gd name="T18" fmla="*/ 2147483646 w 169"/>
                <a:gd name="T19" fmla="*/ 2147483646 h 183"/>
                <a:gd name="T20" fmla="*/ 2147483646 w 169"/>
                <a:gd name="T21" fmla="*/ 2147483646 h 183"/>
                <a:gd name="T22" fmla="*/ 2147483646 w 169"/>
                <a:gd name="T23" fmla="*/ 2147483646 h 183"/>
                <a:gd name="T24" fmla="*/ 2147483646 w 169"/>
                <a:gd name="T25" fmla="*/ 2147483646 h 183"/>
                <a:gd name="T26" fmla="*/ 2147483646 w 169"/>
                <a:gd name="T27" fmla="*/ 2147483646 h 183"/>
                <a:gd name="T28" fmla="*/ 2147483646 w 169"/>
                <a:gd name="T29" fmla="*/ 2147483646 h 183"/>
                <a:gd name="T30" fmla="*/ 2147483646 w 169"/>
                <a:gd name="T31" fmla="*/ 2147483646 h 183"/>
                <a:gd name="T32" fmla="*/ 2147483646 w 169"/>
                <a:gd name="T33" fmla="*/ 2147483646 h 183"/>
                <a:gd name="T34" fmla="*/ 2147483646 w 169"/>
                <a:gd name="T35" fmla="*/ 2147483646 h 183"/>
                <a:gd name="T36" fmla="*/ 0 w 169"/>
                <a:gd name="T37" fmla="*/ 2147483646 h 183"/>
                <a:gd name="T38" fmla="*/ 2147483646 w 169"/>
                <a:gd name="T39" fmla="*/ 2147483646 h 18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69"/>
                <a:gd name="T61" fmla="*/ 0 h 183"/>
                <a:gd name="T62" fmla="*/ 169 w 169"/>
                <a:gd name="T63" fmla="*/ 183 h 18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69" h="183">
                  <a:moveTo>
                    <a:pt x="1" y="91"/>
                  </a:moveTo>
                  <a:lnTo>
                    <a:pt x="26" y="71"/>
                  </a:lnTo>
                  <a:lnTo>
                    <a:pt x="48" y="49"/>
                  </a:lnTo>
                  <a:lnTo>
                    <a:pt x="67" y="26"/>
                  </a:lnTo>
                  <a:lnTo>
                    <a:pt x="85" y="0"/>
                  </a:lnTo>
                  <a:lnTo>
                    <a:pt x="84" y="1"/>
                  </a:lnTo>
                  <a:lnTo>
                    <a:pt x="101" y="26"/>
                  </a:lnTo>
                  <a:lnTo>
                    <a:pt x="120" y="50"/>
                  </a:lnTo>
                  <a:lnTo>
                    <a:pt x="143" y="71"/>
                  </a:lnTo>
                  <a:lnTo>
                    <a:pt x="168" y="91"/>
                  </a:lnTo>
                  <a:lnTo>
                    <a:pt x="167" y="91"/>
                  </a:lnTo>
                  <a:lnTo>
                    <a:pt x="142" y="111"/>
                  </a:lnTo>
                  <a:lnTo>
                    <a:pt x="120" y="133"/>
                  </a:lnTo>
                  <a:lnTo>
                    <a:pt x="100" y="156"/>
                  </a:lnTo>
                  <a:lnTo>
                    <a:pt x="83" y="182"/>
                  </a:lnTo>
                  <a:lnTo>
                    <a:pt x="66" y="157"/>
                  </a:lnTo>
                  <a:lnTo>
                    <a:pt x="47" y="133"/>
                  </a:lnTo>
                  <a:lnTo>
                    <a:pt x="24" y="111"/>
                  </a:lnTo>
                  <a:lnTo>
                    <a:pt x="0" y="91"/>
                  </a:lnTo>
                  <a:lnTo>
                    <a:pt x="1" y="91"/>
                  </a:lnTo>
                </a:path>
              </a:pathLst>
            </a:custGeom>
            <a:solidFill>
              <a:srgbClr val="FF66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lIns="72000"/>
            <a:lstStyle/>
            <a:p>
              <a:endParaRPr lang="sv-SE"/>
            </a:p>
          </p:txBody>
        </p:sp>
      </p:grpSp>
      <p:grpSp>
        <p:nvGrpSpPr>
          <p:cNvPr id="64" name="Grupp 63"/>
          <p:cNvGrpSpPr/>
          <p:nvPr/>
        </p:nvGrpSpPr>
        <p:grpSpPr>
          <a:xfrm>
            <a:off x="2227318" y="4580998"/>
            <a:ext cx="772422" cy="423019"/>
            <a:chOff x="4894318" y="2786697"/>
            <a:chExt cx="772422" cy="423019"/>
          </a:xfrm>
        </p:grpSpPr>
        <p:sp>
          <p:nvSpPr>
            <p:cNvPr id="65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4894318" y="2786697"/>
              <a:ext cx="772422" cy="423019"/>
            </a:xfrm>
            <a:prstGeom prst="roundRect">
              <a:avLst/>
            </a:prstGeom>
            <a:ln w="38100">
              <a:solidFill>
                <a:srgbClr val="FF9933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03A600"/>
                  </a:solidFill>
                  <a:latin typeface="Arial Black" panose="020B0A04020102020204" pitchFamily="34" charset="0"/>
                </a:rPr>
                <a:t>3</a:t>
              </a:r>
              <a:endParaRPr lang="sv-SE" sz="3400" b="1" dirty="0">
                <a:solidFill>
                  <a:srgbClr val="03A6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66" name="Freeform 23" descr="90 %">
              <a:extLst>
                <a:ext uri="{FF2B5EF4-FFF2-40B4-BE49-F238E27FC236}">
                  <a16:creationId xmlns:a16="http://schemas.microsoft.com/office/drawing/2014/main" id="{335CBF56-C075-49AB-89C4-5C21B2549EF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3677" y="2889866"/>
              <a:ext cx="240239" cy="222937"/>
            </a:xfrm>
            <a:custGeom>
              <a:avLst/>
              <a:gdLst>
                <a:gd name="T0" fmla="*/ 2147483647 w 176"/>
                <a:gd name="T1" fmla="*/ 2147483647 h 184"/>
                <a:gd name="T2" fmla="*/ 2147483647 w 176"/>
                <a:gd name="T3" fmla="*/ 2147483647 h 184"/>
                <a:gd name="T4" fmla="*/ 2147483647 w 176"/>
                <a:gd name="T5" fmla="*/ 2147483647 h 184"/>
                <a:gd name="T6" fmla="*/ 2147483647 w 176"/>
                <a:gd name="T7" fmla="*/ 2147483647 h 184"/>
                <a:gd name="T8" fmla="*/ 2147483647 w 176"/>
                <a:gd name="T9" fmla="*/ 2147483647 h 184"/>
                <a:gd name="T10" fmla="*/ 2147483647 w 176"/>
                <a:gd name="T11" fmla="*/ 2147483647 h 184"/>
                <a:gd name="T12" fmla="*/ 2147483647 w 176"/>
                <a:gd name="T13" fmla="*/ 2147483647 h 184"/>
                <a:gd name="T14" fmla="*/ 2147483647 w 176"/>
                <a:gd name="T15" fmla="*/ 2147483647 h 184"/>
                <a:gd name="T16" fmla="*/ 0 w 176"/>
                <a:gd name="T17" fmla="*/ 2147483647 h 184"/>
                <a:gd name="T18" fmla="*/ 2147483647 w 176"/>
                <a:gd name="T19" fmla="*/ 2147483647 h 184"/>
                <a:gd name="T20" fmla="*/ 2147483647 w 176"/>
                <a:gd name="T21" fmla="*/ 2147483647 h 184"/>
                <a:gd name="T22" fmla="*/ 2147483647 w 176"/>
                <a:gd name="T23" fmla="*/ 2147483647 h 184"/>
                <a:gd name="T24" fmla="*/ 2147483647 w 176"/>
                <a:gd name="T25" fmla="*/ 2147483647 h 184"/>
                <a:gd name="T26" fmla="*/ 2147483647 w 176"/>
                <a:gd name="T27" fmla="*/ 2147483647 h 184"/>
                <a:gd name="T28" fmla="*/ 2147483647 w 176"/>
                <a:gd name="T29" fmla="*/ 2147483647 h 184"/>
                <a:gd name="T30" fmla="*/ 2147483647 w 176"/>
                <a:gd name="T31" fmla="*/ 2147483647 h 184"/>
                <a:gd name="T32" fmla="*/ 2147483647 w 176"/>
                <a:gd name="T33" fmla="*/ 2147483647 h 184"/>
                <a:gd name="T34" fmla="*/ 2147483647 w 176"/>
                <a:gd name="T35" fmla="*/ 2147483647 h 184"/>
                <a:gd name="T36" fmla="*/ 2147483647 w 176"/>
                <a:gd name="T37" fmla="*/ 2147483647 h 184"/>
                <a:gd name="T38" fmla="*/ 2147483647 w 176"/>
                <a:gd name="T39" fmla="*/ 0 h 184"/>
                <a:gd name="T40" fmla="*/ 2147483647 w 176"/>
                <a:gd name="T41" fmla="*/ 0 h 184"/>
                <a:gd name="T42" fmla="*/ 2147483647 w 176"/>
                <a:gd name="T43" fmla="*/ 2147483647 h 184"/>
                <a:gd name="T44" fmla="*/ 2147483647 w 176"/>
                <a:gd name="T45" fmla="*/ 2147483647 h 184"/>
                <a:gd name="T46" fmla="*/ 2147483647 w 176"/>
                <a:gd name="T47" fmla="*/ 2147483647 h 184"/>
                <a:gd name="T48" fmla="*/ 2147483647 w 176"/>
                <a:gd name="T49" fmla="*/ 2147483647 h 184"/>
                <a:gd name="T50" fmla="*/ 2147483647 w 176"/>
                <a:gd name="T51" fmla="*/ 2147483647 h 184"/>
                <a:gd name="T52" fmla="*/ 2147483647 w 176"/>
                <a:gd name="T53" fmla="*/ 2147483647 h 184"/>
                <a:gd name="T54" fmla="*/ 2147483647 w 176"/>
                <a:gd name="T55" fmla="*/ 2147483647 h 184"/>
                <a:gd name="T56" fmla="*/ 2147483647 w 176"/>
                <a:gd name="T57" fmla="*/ 2147483647 h 184"/>
                <a:gd name="T58" fmla="*/ 2147483647 w 176"/>
                <a:gd name="T59" fmla="*/ 2147483647 h 184"/>
                <a:gd name="T60" fmla="*/ 2147483647 w 176"/>
                <a:gd name="T61" fmla="*/ 2147483647 h 184"/>
                <a:gd name="T62" fmla="*/ 2147483647 w 176"/>
                <a:gd name="T63" fmla="*/ 2147483647 h 184"/>
                <a:gd name="T64" fmla="*/ 2147483647 w 176"/>
                <a:gd name="T65" fmla="*/ 2147483647 h 184"/>
                <a:gd name="T66" fmla="*/ 2147483647 w 176"/>
                <a:gd name="T67" fmla="*/ 2147483647 h 184"/>
                <a:gd name="T68" fmla="*/ 2147483647 w 176"/>
                <a:gd name="T69" fmla="*/ 2147483647 h 184"/>
                <a:gd name="T70" fmla="*/ 2147483647 w 176"/>
                <a:gd name="T71" fmla="*/ 2147483647 h 184"/>
                <a:gd name="T72" fmla="*/ 2147483647 w 176"/>
                <a:gd name="T73" fmla="*/ 2147483647 h 184"/>
                <a:gd name="T74" fmla="*/ 2147483647 w 176"/>
                <a:gd name="T75" fmla="*/ 2147483647 h 184"/>
                <a:gd name="T76" fmla="*/ 2147483647 w 176"/>
                <a:gd name="T77" fmla="*/ 2147483647 h 184"/>
                <a:gd name="T78" fmla="*/ 2147483647 w 176"/>
                <a:gd name="T79" fmla="*/ 2147483647 h 184"/>
                <a:gd name="T80" fmla="*/ 2147483647 w 176"/>
                <a:gd name="T81" fmla="*/ 2147483647 h 184"/>
                <a:gd name="T82" fmla="*/ 2147483647 w 176"/>
                <a:gd name="T83" fmla="*/ 2147483647 h 184"/>
                <a:gd name="T84" fmla="*/ 2147483647 w 176"/>
                <a:gd name="T85" fmla="*/ 2147483647 h 184"/>
                <a:gd name="T86" fmla="*/ 2147483647 w 176"/>
                <a:gd name="T87" fmla="*/ 2147483647 h 184"/>
                <a:gd name="T88" fmla="*/ 2147483647 w 176"/>
                <a:gd name="T89" fmla="*/ 2147483647 h 184"/>
                <a:gd name="T90" fmla="*/ 2147483647 w 176"/>
                <a:gd name="T91" fmla="*/ 2147483647 h 184"/>
                <a:gd name="T92" fmla="*/ 2147483647 w 176"/>
                <a:gd name="T93" fmla="*/ 2147483647 h 18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76"/>
                <a:gd name="T142" fmla="*/ 0 h 184"/>
                <a:gd name="T143" fmla="*/ 176 w 176"/>
                <a:gd name="T144" fmla="*/ 184 h 18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76" h="184">
                  <a:moveTo>
                    <a:pt x="68" y="183"/>
                  </a:moveTo>
                  <a:lnTo>
                    <a:pt x="71" y="179"/>
                  </a:lnTo>
                  <a:lnTo>
                    <a:pt x="75" y="173"/>
                  </a:lnTo>
                  <a:lnTo>
                    <a:pt x="79" y="161"/>
                  </a:lnTo>
                  <a:lnTo>
                    <a:pt x="79" y="157"/>
                  </a:lnTo>
                  <a:lnTo>
                    <a:pt x="79" y="154"/>
                  </a:lnTo>
                  <a:lnTo>
                    <a:pt x="79" y="136"/>
                  </a:lnTo>
                  <a:lnTo>
                    <a:pt x="77" y="131"/>
                  </a:lnTo>
                  <a:lnTo>
                    <a:pt x="75" y="130"/>
                  </a:lnTo>
                  <a:lnTo>
                    <a:pt x="70" y="131"/>
                  </a:lnTo>
                  <a:lnTo>
                    <a:pt x="61" y="142"/>
                  </a:lnTo>
                  <a:lnTo>
                    <a:pt x="53" y="150"/>
                  </a:lnTo>
                  <a:lnTo>
                    <a:pt x="44" y="155"/>
                  </a:lnTo>
                  <a:lnTo>
                    <a:pt x="27" y="157"/>
                  </a:lnTo>
                  <a:lnTo>
                    <a:pt x="14" y="152"/>
                  </a:lnTo>
                  <a:lnTo>
                    <a:pt x="7" y="144"/>
                  </a:lnTo>
                  <a:lnTo>
                    <a:pt x="3" y="138"/>
                  </a:lnTo>
                  <a:lnTo>
                    <a:pt x="0" y="126"/>
                  </a:lnTo>
                  <a:lnTo>
                    <a:pt x="0" y="111"/>
                  </a:lnTo>
                  <a:lnTo>
                    <a:pt x="3" y="100"/>
                  </a:lnTo>
                  <a:lnTo>
                    <a:pt x="8" y="88"/>
                  </a:lnTo>
                  <a:lnTo>
                    <a:pt x="15" y="80"/>
                  </a:lnTo>
                  <a:lnTo>
                    <a:pt x="24" y="76"/>
                  </a:lnTo>
                  <a:lnTo>
                    <a:pt x="34" y="75"/>
                  </a:lnTo>
                  <a:lnTo>
                    <a:pt x="47" y="78"/>
                  </a:lnTo>
                  <a:lnTo>
                    <a:pt x="63" y="86"/>
                  </a:lnTo>
                  <a:lnTo>
                    <a:pt x="72" y="89"/>
                  </a:lnTo>
                  <a:lnTo>
                    <a:pt x="76" y="89"/>
                  </a:lnTo>
                  <a:lnTo>
                    <a:pt x="77" y="84"/>
                  </a:lnTo>
                  <a:lnTo>
                    <a:pt x="77" y="80"/>
                  </a:lnTo>
                  <a:lnTo>
                    <a:pt x="72" y="75"/>
                  </a:lnTo>
                  <a:lnTo>
                    <a:pt x="60" y="65"/>
                  </a:lnTo>
                  <a:lnTo>
                    <a:pt x="55" y="55"/>
                  </a:lnTo>
                  <a:lnTo>
                    <a:pt x="51" y="46"/>
                  </a:lnTo>
                  <a:lnTo>
                    <a:pt x="50" y="35"/>
                  </a:lnTo>
                  <a:lnTo>
                    <a:pt x="54" y="19"/>
                  </a:lnTo>
                  <a:lnTo>
                    <a:pt x="60" y="11"/>
                  </a:lnTo>
                  <a:lnTo>
                    <a:pt x="65" y="6"/>
                  </a:lnTo>
                  <a:lnTo>
                    <a:pt x="75" y="1"/>
                  </a:lnTo>
                  <a:lnTo>
                    <a:pt x="83" y="0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101" y="3"/>
                  </a:lnTo>
                  <a:lnTo>
                    <a:pt x="110" y="6"/>
                  </a:lnTo>
                  <a:lnTo>
                    <a:pt x="116" y="11"/>
                  </a:lnTo>
                  <a:lnTo>
                    <a:pt x="123" y="23"/>
                  </a:lnTo>
                  <a:lnTo>
                    <a:pt x="125" y="33"/>
                  </a:lnTo>
                  <a:lnTo>
                    <a:pt x="125" y="42"/>
                  </a:lnTo>
                  <a:lnTo>
                    <a:pt x="124" y="45"/>
                  </a:lnTo>
                  <a:lnTo>
                    <a:pt x="122" y="52"/>
                  </a:lnTo>
                  <a:lnTo>
                    <a:pt x="119" y="58"/>
                  </a:lnTo>
                  <a:lnTo>
                    <a:pt x="116" y="63"/>
                  </a:lnTo>
                  <a:lnTo>
                    <a:pt x="113" y="67"/>
                  </a:lnTo>
                  <a:lnTo>
                    <a:pt x="107" y="72"/>
                  </a:lnTo>
                  <a:lnTo>
                    <a:pt x="103" y="75"/>
                  </a:lnTo>
                  <a:lnTo>
                    <a:pt x="99" y="79"/>
                  </a:lnTo>
                  <a:lnTo>
                    <a:pt x="98" y="84"/>
                  </a:lnTo>
                  <a:lnTo>
                    <a:pt x="98" y="88"/>
                  </a:lnTo>
                  <a:lnTo>
                    <a:pt x="103" y="90"/>
                  </a:lnTo>
                  <a:lnTo>
                    <a:pt x="105" y="89"/>
                  </a:lnTo>
                  <a:lnTo>
                    <a:pt x="111" y="86"/>
                  </a:lnTo>
                  <a:lnTo>
                    <a:pt x="116" y="84"/>
                  </a:lnTo>
                  <a:lnTo>
                    <a:pt x="121" y="80"/>
                  </a:lnTo>
                  <a:lnTo>
                    <a:pt x="133" y="77"/>
                  </a:lnTo>
                  <a:lnTo>
                    <a:pt x="146" y="75"/>
                  </a:lnTo>
                  <a:lnTo>
                    <a:pt x="151" y="76"/>
                  </a:lnTo>
                  <a:lnTo>
                    <a:pt x="158" y="79"/>
                  </a:lnTo>
                  <a:lnTo>
                    <a:pt x="161" y="81"/>
                  </a:lnTo>
                  <a:lnTo>
                    <a:pt x="169" y="91"/>
                  </a:lnTo>
                  <a:lnTo>
                    <a:pt x="173" y="100"/>
                  </a:lnTo>
                  <a:lnTo>
                    <a:pt x="174" y="108"/>
                  </a:lnTo>
                  <a:lnTo>
                    <a:pt x="175" y="119"/>
                  </a:lnTo>
                  <a:lnTo>
                    <a:pt x="174" y="128"/>
                  </a:lnTo>
                  <a:lnTo>
                    <a:pt x="173" y="134"/>
                  </a:lnTo>
                  <a:lnTo>
                    <a:pt x="170" y="141"/>
                  </a:lnTo>
                  <a:lnTo>
                    <a:pt x="170" y="139"/>
                  </a:lnTo>
                  <a:lnTo>
                    <a:pt x="173" y="135"/>
                  </a:lnTo>
                  <a:lnTo>
                    <a:pt x="168" y="143"/>
                  </a:lnTo>
                  <a:lnTo>
                    <a:pt x="161" y="152"/>
                  </a:lnTo>
                  <a:lnTo>
                    <a:pt x="148" y="157"/>
                  </a:lnTo>
                  <a:lnTo>
                    <a:pt x="139" y="157"/>
                  </a:lnTo>
                  <a:lnTo>
                    <a:pt x="128" y="153"/>
                  </a:lnTo>
                  <a:lnTo>
                    <a:pt x="117" y="145"/>
                  </a:lnTo>
                  <a:lnTo>
                    <a:pt x="109" y="136"/>
                  </a:lnTo>
                  <a:lnTo>
                    <a:pt x="104" y="131"/>
                  </a:lnTo>
                  <a:lnTo>
                    <a:pt x="99" y="130"/>
                  </a:lnTo>
                  <a:lnTo>
                    <a:pt x="96" y="133"/>
                  </a:lnTo>
                  <a:lnTo>
                    <a:pt x="96" y="143"/>
                  </a:lnTo>
                  <a:lnTo>
                    <a:pt x="96" y="153"/>
                  </a:lnTo>
                  <a:lnTo>
                    <a:pt x="96" y="160"/>
                  </a:lnTo>
                  <a:lnTo>
                    <a:pt x="98" y="167"/>
                  </a:lnTo>
                  <a:lnTo>
                    <a:pt x="99" y="173"/>
                  </a:lnTo>
                  <a:lnTo>
                    <a:pt x="103" y="179"/>
                  </a:lnTo>
                  <a:lnTo>
                    <a:pt x="106" y="183"/>
                  </a:lnTo>
                  <a:lnTo>
                    <a:pt x="68" y="183"/>
                  </a:lnTo>
                </a:path>
              </a:pathLst>
            </a:custGeom>
            <a:solidFill>
              <a:srgbClr val="0CB303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</p:grpSp>
      <p:sp>
        <p:nvSpPr>
          <p:cNvPr id="113" name="Platshållare för innehåll 4">
            <a:extLst>
              <a:ext uri="{FF2B5EF4-FFF2-40B4-BE49-F238E27FC236}">
                <a16:creationId xmlns:a16="http://schemas.microsoft.com/office/drawing/2014/main" id="{6A070F82-0174-4400-8559-D4C5C022F3CA}"/>
              </a:ext>
            </a:extLst>
          </p:cNvPr>
          <p:cNvSpPr txBox="1">
            <a:spLocks/>
          </p:cNvSpPr>
          <p:nvPr/>
        </p:nvSpPr>
        <p:spPr>
          <a:xfrm>
            <a:off x="4526263" y="3930393"/>
            <a:ext cx="4048570" cy="342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790700" algn="l"/>
                <a:tab pos="5038725" algn="r"/>
              </a:tabLst>
            </a:pPr>
            <a:r>
              <a:rPr lang="sv-SE" sz="2400" dirty="0" smtClean="0"/>
              <a:t> 6-10 hp 	</a:t>
            </a:r>
            <a:r>
              <a:rPr lang="sv-SE" sz="2400" b="1" dirty="0" smtClean="0">
                <a:solidFill>
                  <a:srgbClr val="CC6600"/>
                </a:solidFill>
              </a:rPr>
              <a:t>Invitt</a:t>
            </a:r>
            <a:r>
              <a:rPr lang="sv-SE" sz="2400" dirty="0" smtClean="0">
                <a:solidFill>
                  <a:srgbClr val="CC6600"/>
                </a:solidFill>
              </a:rPr>
              <a:t> til utgang</a:t>
            </a:r>
          </a:p>
        </p:txBody>
      </p:sp>
      <p:grpSp>
        <p:nvGrpSpPr>
          <p:cNvPr id="67" name="Grupp 66"/>
          <p:cNvGrpSpPr/>
          <p:nvPr/>
        </p:nvGrpSpPr>
        <p:grpSpPr>
          <a:xfrm>
            <a:off x="3436482" y="3885797"/>
            <a:ext cx="770711" cy="432092"/>
            <a:chOff x="3222169" y="2756459"/>
            <a:chExt cx="770711" cy="432092"/>
          </a:xfrm>
        </p:grpSpPr>
        <p:sp>
          <p:nvSpPr>
            <p:cNvPr id="77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3222169" y="2756459"/>
              <a:ext cx="770711" cy="432092"/>
            </a:xfrm>
            <a:prstGeom prst="roundRect">
              <a:avLst/>
            </a:prstGeom>
            <a:ln w="38100">
              <a:solidFill>
                <a:srgbClr val="FF9933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CC6600"/>
                  </a:solidFill>
                  <a:latin typeface="Arial Black" panose="020B0A04020102020204" pitchFamily="34" charset="0"/>
                </a:rPr>
                <a:t>2</a:t>
              </a:r>
              <a:endParaRPr lang="sv-SE" sz="3400" b="1" dirty="0">
                <a:solidFill>
                  <a:srgbClr val="CC66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78" name="Freeform 22">
              <a:extLst>
                <a:ext uri="{FF2B5EF4-FFF2-40B4-BE49-F238E27FC236}">
                  <a16:creationId xmlns:a16="http://schemas.microsoft.com/office/drawing/2014/main" id="{ADD459F6-EFDB-4E0C-958A-04E3C3503EA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3609141" y="2862526"/>
              <a:ext cx="230158" cy="221978"/>
            </a:xfrm>
            <a:custGeom>
              <a:avLst/>
              <a:gdLst>
                <a:gd name="T0" fmla="*/ 2147483646 w 169"/>
                <a:gd name="T1" fmla="*/ 2147483646 h 183"/>
                <a:gd name="T2" fmla="*/ 2147483646 w 169"/>
                <a:gd name="T3" fmla="*/ 2147483646 h 183"/>
                <a:gd name="T4" fmla="*/ 2147483646 w 169"/>
                <a:gd name="T5" fmla="*/ 2147483646 h 183"/>
                <a:gd name="T6" fmla="*/ 2147483646 w 169"/>
                <a:gd name="T7" fmla="*/ 2147483646 h 183"/>
                <a:gd name="T8" fmla="*/ 2147483646 w 169"/>
                <a:gd name="T9" fmla="*/ 0 h 183"/>
                <a:gd name="T10" fmla="*/ 2147483646 w 169"/>
                <a:gd name="T11" fmla="*/ 2147483646 h 183"/>
                <a:gd name="T12" fmla="*/ 2147483646 w 169"/>
                <a:gd name="T13" fmla="*/ 2147483646 h 183"/>
                <a:gd name="T14" fmla="*/ 2147483646 w 169"/>
                <a:gd name="T15" fmla="*/ 2147483646 h 183"/>
                <a:gd name="T16" fmla="*/ 2147483646 w 169"/>
                <a:gd name="T17" fmla="*/ 2147483646 h 183"/>
                <a:gd name="T18" fmla="*/ 2147483646 w 169"/>
                <a:gd name="T19" fmla="*/ 2147483646 h 183"/>
                <a:gd name="T20" fmla="*/ 2147483646 w 169"/>
                <a:gd name="T21" fmla="*/ 2147483646 h 183"/>
                <a:gd name="T22" fmla="*/ 2147483646 w 169"/>
                <a:gd name="T23" fmla="*/ 2147483646 h 183"/>
                <a:gd name="T24" fmla="*/ 2147483646 w 169"/>
                <a:gd name="T25" fmla="*/ 2147483646 h 183"/>
                <a:gd name="T26" fmla="*/ 2147483646 w 169"/>
                <a:gd name="T27" fmla="*/ 2147483646 h 183"/>
                <a:gd name="T28" fmla="*/ 2147483646 w 169"/>
                <a:gd name="T29" fmla="*/ 2147483646 h 183"/>
                <a:gd name="T30" fmla="*/ 2147483646 w 169"/>
                <a:gd name="T31" fmla="*/ 2147483646 h 183"/>
                <a:gd name="T32" fmla="*/ 2147483646 w 169"/>
                <a:gd name="T33" fmla="*/ 2147483646 h 183"/>
                <a:gd name="T34" fmla="*/ 2147483646 w 169"/>
                <a:gd name="T35" fmla="*/ 2147483646 h 183"/>
                <a:gd name="T36" fmla="*/ 0 w 169"/>
                <a:gd name="T37" fmla="*/ 2147483646 h 183"/>
                <a:gd name="T38" fmla="*/ 2147483646 w 169"/>
                <a:gd name="T39" fmla="*/ 2147483646 h 18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69"/>
                <a:gd name="T61" fmla="*/ 0 h 183"/>
                <a:gd name="T62" fmla="*/ 169 w 169"/>
                <a:gd name="T63" fmla="*/ 183 h 18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69" h="183">
                  <a:moveTo>
                    <a:pt x="1" y="91"/>
                  </a:moveTo>
                  <a:lnTo>
                    <a:pt x="26" y="71"/>
                  </a:lnTo>
                  <a:lnTo>
                    <a:pt x="48" y="49"/>
                  </a:lnTo>
                  <a:lnTo>
                    <a:pt x="67" y="26"/>
                  </a:lnTo>
                  <a:lnTo>
                    <a:pt x="85" y="0"/>
                  </a:lnTo>
                  <a:lnTo>
                    <a:pt x="84" y="1"/>
                  </a:lnTo>
                  <a:lnTo>
                    <a:pt x="101" y="26"/>
                  </a:lnTo>
                  <a:lnTo>
                    <a:pt x="120" y="50"/>
                  </a:lnTo>
                  <a:lnTo>
                    <a:pt x="143" y="71"/>
                  </a:lnTo>
                  <a:lnTo>
                    <a:pt x="168" y="91"/>
                  </a:lnTo>
                  <a:lnTo>
                    <a:pt x="167" y="91"/>
                  </a:lnTo>
                  <a:lnTo>
                    <a:pt x="142" y="111"/>
                  </a:lnTo>
                  <a:lnTo>
                    <a:pt x="120" y="133"/>
                  </a:lnTo>
                  <a:lnTo>
                    <a:pt x="100" y="156"/>
                  </a:lnTo>
                  <a:lnTo>
                    <a:pt x="83" y="182"/>
                  </a:lnTo>
                  <a:lnTo>
                    <a:pt x="66" y="157"/>
                  </a:lnTo>
                  <a:lnTo>
                    <a:pt x="47" y="133"/>
                  </a:lnTo>
                  <a:lnTo>
                    <a:pt x="24" y="111"/>
                  </a:lnTo>
                  <a:lnTo>
                    <a:pt x="0" y="91"/>
                  </a:lnTo>
                  <a:lnTo>
                    <a:pt x="1" y="91"/>
                  </a:lnTo>
                </a:path>
              </a:pathLst>
            </a:custGeom>
            <a:solidFill>
              <a:srgbClr val="FF66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lIns="72000"/>
            <a:lstStyle/>
            <a:p>
              <a:endParaRPr lang="sv-SE"/>
            </a:p>
          </p:txBody>
        </p:sp>
      </p:grpSp>
      <p:grpSp>
        <p:nvGrpSpPr>
          <p:cNvPr id="79" name="Grupp 78"/>
          <p:cNvGrpSpPr/>
          <p:nvPr/>
        </p:nvGrpSpPr>
        <p:grpSpPr>
          <a:xfrm>
            <a:off x="2227318" y="3890334"/>
            <a:ext cx="772422" cy="423019"/>
            <a:chOff x="4894318" y="2786697"/>
            <a:chExt cx="772422" cy="423019"/>
          </a:xfrm>
        </p:grpSpPr>
        <p:sp>
          <p:nvSpPr>
            <p:cNvPr id="80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4894318" y="2786697"/>
              <a:ext cx="772422" cy="423019"/>
            </a:xfrm>
            <a:prstGeom prst="roundRect">
              <a:avLst/>
            </a:prstGeom>
            <a:ln w="38100">
              <a:solidFill>
                <a:srgbClr val="FF9933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03A600"/>
                  </a:solidFill>
                  <a:latin typeface="Arial Black" panose="020B0A04020102020204" pitchFamily="34" charset="0"/>
                </a:rPr>
                <a:t>2</a:t>
              </a:r>
              <a:endParaRPr lang="sv-SE" sz="3400" b="1" dirty="0">
                <a:solidFill>
                  <a:srgbClr val="03A6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81" name="Freeform 23" descr="90 %">
              <a:extLst>
                <a:ext uri="{FF2B5EF4-FFF2-40B4-BE49-F238E27FC236}">
                  <a16:creationId xmlns:a16="http://schemas.microsoft.com/office/drawing/2014/main" id="{335CBF56-C075-49AB-89C4-5C21B2549EF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3677" y="2889866"/>
              <a:ext cx="240239" cy="222937"/>
            </a:xfrm>
            <a:custGeom>
              <a:avLst/>
              <a:gdLst>
                <a:gd name="T0" fmla="*/ 2147483647 w 176"/>
                <a:gd name="T1" fmla="*/ 2147483647 h 184"/>
                <a:gd name="T2" fmla="*/ 2147483647 w 176"/>
                <a:gd name="T3" fmla="*/ 2147483647 h 184"/>
                <a:gd name="T4" fmla="*/ 2147483647 w 176"/>
                <a:gd name="T5" fmla="*/ 2147483647 h 184"/>
                <a:gd name="T6" fmla="*/ 2147483647 w 176"/>
                <a:gd name="T7" fmla="*/ 2147483647 h 184"/>
                <a:gd name="T8" fmla="*/ 2147483647 w 176"/>
                <a:gd name="T9" fmla="*/ 2147483647 h 184"/>
                <a:gd name="T10" fmla="*/ 2147483647 w 176"/>
                <a:gd name="T11" fmla="*/ 2147483647 h 184"/>
                <a:gd name="T12" fmla="*/ 2147483647 w 176"/>
                <a:gd name="T13" fmla="*/ 2147483647 h 184"/>
                <a:gd name="T14" fmla="*/ 2147483647 w 176"/>
                <a:gd name="T15" fmla="*/ 2147483647 h 184"/>
                <a:gd name="T16" fmla="*/ 0 w 176"/>
                <a:gd name="T17" fmla="*/ 2147483647 h 184"/>
                <a:gd name="T18" fmla="*/ 2147483647 w 176"/>
                <a:gd name="T19" fmla="*/ 2147483647 h 184"/>
                <a:gd name="T20" fmla="*/ 2147483647 w 176"/>
                <a:gd name="T21" fmla="*/ 2147483647 h 184"/>
                <a:gd name="T22" fmla="*/ 2147483647 w 176"/>
                <a:gd name="T23" fmla="*/ 2147483647 h 184"/>
                <a:gd name="T24" fmla="*/ 2147483647 w 176"/>
                <a:gd name="T25" fmla="*/ 2147483647 h 184"/>
                <a:gd name="T26" fmla="*/ 2147483647 w 176"/>
                <a:gd name="T27" fmla="*/ 2147483647 h 184"/>
                <a:gd name="T28" fmla="*/ 2147483647 w 176"/>
                <a:gd name="T29" fmla="*/ 2147483647 h 184"/>
                <a:gd name="T30" fmla="*/ 2147483647 w 176"/>
                <a:gd name="T31" fmla="*/ 2147483647 h 184"/>
                <a:gd name="T32" fmla="*/ 2147483647 w 176"/>
                <a:gd name="T33" fmla="*/ 2147483647 h 184"/>
                <a:gd name="T34" fmla="*/ 2147483647 w 176"/>
                <a:gd name="T35" fmla="*/ 2147483647 h 184"/>
                <a:gd name="T36" fmla="*/ 2147483647 w 176"/>
                <a:gd name="T37" fmla="*/ 2147483647 h 184"/>
                <a:gd name="T38" fmla="*/ 2147483647 w 176"/>
                <a:gd name="T39" fmla="*/ 0 h 184"/>
                <a:gd name="T40" fmla="*/ 2147483647 w 176"/>
                <a:gd name="T41" fmla="*/ 0 h 184"/>
                <a:gd name="T42" fmla="*/ 2147483647 w 176"/>
                <a:gd name="T43" fmla="*/ 2147483647 h 184"/>
                <a:gd name="T44" fmla="*/ 2147483647 w 176"/>
                <a:gd name="T45" fmla="*/ 2147483647 h 184"/>
                <a:gd name="T46" fmla="*/ 2147483647 w 176"/>
                <a:gd name="T47" fmla="*/ 2147483647 h 184"/>
                <a:gd name="T48" fmla="*/ 2147483647 w 176"/>
                <a:gd name="T49" fmla="*/ 2147483647 h 184"/>
                <a:gd name="T50" fmla="*/ 2147483647 w 176"/>
                <a:gd name="T51" fmla="*/ 2147483647 h 184"/>
                <a:gd name="T52" fmla="*/ 2147483647 w 176"/>
                <a:gd name="T53" fmla="*/ 2147483647 h 184"/>
                <a:gd name="T54" fmla="*/ 2147483647 w 176"/>
                <a:gd name="T55" fmla="*/ 2147483647 h 184"/>
                <a:gd name="T56" fmla="*/ 2147483647 w 176"/>
                <a:gd name="T57" fmla="*/ 2147483647 h 184"/>
                <a:gd name="T58" fmla="*/ 2147483647 w 176"/>
                <a:gd name="T59" fmla="*/ 2147483647 h 184"/>
                <a:gd name="T60" fmla="*/ 2147483647 w 176"/>
                <a:gd name="T61" fmla="*/ 2147483647 h 184"/>
                <a:gd name="T62" fmla="*/ 2147483647 w 176"/>
                <a:gd name="T63" fmla="*/ 2147483647 h 184"/>
                <a:gd name="T64" fmla="*/ 2147483647 w 176"/>
                <a:gd name="T65" fmla="*/ 2147483647 h 184"/>
                <a:gd name="T66" fmla="*/ 2147483647 w 176"/>
                <a:gd name="T67" fmla="*/ 2147483647 h 184"/>
                <a:gd name="T68" fmla="*/ 2147483647 w 176"/>
                <a:gd name="T69" fmla="*/ 2147483647 h 184"/>
                <a:gd name="T70" fmla="*/ 2147483647 w 176"/>
                <a:gd name="T71" fmla="*/ 2147483647 h 184"/>
                <a:gd name="T72" fmla="*/ 2147483647 w 176"/>
                <a:gd name="T73" fmla="*/ 2147483647 h 184"/>
                <a:gd name="T74" fmla="*/ 2147483647 w 176"/>
                <a:gd name="T75" fmla="*/ 2147483647 h 184"/>
                <a:gd name="T76" fmla="*/ 2147483647 w 176"/>
                <a:gd name="T77" fmla="*/ 2147483647 h 184"/>
                <a:gd name="T78" fmla="*/ 2147483647 w 176"/>
                <a:gd name="T79" fmla="*/ 2147483647 h 184"/>
                <a:gd name="T80" fmla="*/ 2147483647 w 176"/>
                <a:gd name="T81" fmla="*/ 2147483647 h 184"/>
                <a:gd name="T82" fmla="*/ 2147483647 w 176"/>
                <a:gd name="T83" fmla="*/ 2147483647 h 184"/>
                <a:gd name="T84" fmla="*/ 2147483647 w 176"/>
                <a:gd name="T85" fmla="*/ 2147483647 h 184"/>
                <a:gd name="T86" fmla="*/ 2147483647 w 176"/>
                <a:gd name="T87" fmla="*/ 2147483647 h 184"/>
                <a:gd name="T88" fmla="*/ 2147483647 w 176"/>
                <a:gd name="T89" fmla="*/ 2147483647 h 184"/>
                <a:gd name="T90" fmla="*/ 2147483647 w 176"/>
                <a:gd name="T91" fmla="*/ 2147483647 h 184"/>
                <a:gd name="T92" fmla="*/ 2147483647 w 176"/>
                <a:gd name="T93" fmla="*/ 2147483647 h 18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76"/>
                <a:gd name="T142" fmla="*/ 0 h 184"/>
                <a:gd name="T143" fmla="*/ 176 w 176"/>
                <a:gd name="T144" fmla="*/ 184 h 18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76" h="184">
                  <a:moveTo>
                    <a:pt x="68" y="183"/>
                  </a:moveTo>
                  <a:lnTo>
                    <a:pt x="71" y="179"/>
                  </a:lnTo>
                  <a:lnTo>
                    <a:pt x="75" y="173"/>
                  </a:lnTo>
                  <a:lnTo>
                    <a:pt x="79" y="161"/>
                  </a:lnTo>
                  <a:lnTo>
                    <a:pt x="79" y="157"/>
                  </a:lnTo>
                  <a:lnTo>
                    <a:pt x="79" y="154"/>
                  </a:lnTo>
                  <a:lnTo>
                    <a:pt x="79" y="136"/>
                  </a:lnTo>
                  <a:lnTo>
                    <a:pt x="77" y="131"/>
                  </a:lnTo>
                  <a:lnTo>
                    <a:pt x="75" y="130"/>
                  </a:lnTo>
                  <a:lnTo>
                    <a:pt x="70" y="131"/>
                  </a:lnTo>
                  <a:lnTo>
                    <a:pt x="61" y="142"/>
                  </a:lnTo>
                  <a:lnTo>
                    <a:pt x="53" y="150"/>
                  </a:lnTo>
                  <a:lnTo>
                    <a:pt x="44" y="155"/>
                  </a:lnTo>
                  <a:lnTo>
                    <a:pt x="27" y="157"/>
                  </a:lnTo>
                  <a:lnTo>
                    <a:pt x="14" y="152"/>
                  </a:lnTo>
                  <a:lnTo>
                    <a:pt x="7" y="144"/>
                  </a:lnTo>
                  <a:lnTo>
                    <a:pt x="3" y="138"/>
                  </a:lnTo>
                  <a:lnTo>
                    <a:pt x="0" y="126"/>
                  </a:lnTo>
                  <a:lnTo>
                    <a:pt x="0" y="111"/>
                  </a:lnTo>
                  <a:lnTo>
                    <a:pt x="3" y="100"/>
                  </a:lnTo>
                  <a:lnTo>
                    <a:pt x="8" y="88"/>
                  </a:lnTo>
                  <a:lnTo>
                    <a:pt x="15" y="80"/>
                  </a:lnTo>
                  <a:lnTo>
                    <a:pt x="24" y="76"/>
                  </a:lnTo>
                  <a:lnTo>
                    <a:pt x="34" y="75"/>
                  </a:lnTo>
                  <a:lnTo>
                    <a:pt x="47" y="78"/>
                  </a:lnTo>
                  <a:lnTo>
                    <a:pt x="63" y="86"/>
                  </a:lnTo>
                  <a:lnTo>
                    <a:pt x="72" y="89"/>
                  </a:lnTo>
                  <a:lnTo>
                    <a:pt x="76" y="89"/>
                  </a:lnTo>
                  <a:lnTo>
                    <a:pt x="77" y="84"/>
                  </a:lnTo>
                  <a:lnTo>
                    <a:pt x="77" y="80"/>
                  </a:lnTo>
                  <a:lnTo>
                    <a:pt x="72" y="75"/>
                  </a:lnTo>
                  <a:lnTo>
                    <a:pt x="60" y="65"/>
                  </a:lnTo>
                  <a:lnTo>
                    <a:pt x="55" y="55"/>
                  </a:lnTo>
                  <a:lnTo>
                    <a:pt x="51" y="46"/>
                  </a:lnTo>
                  <a:lnTo>
                    <a:pt x="50" y="35"/>
                  </a:lnTo>
                  <a:lnTo>
                    <a:pt x="54" y="19"/>
                  </a:lnTo>
                  <a:lnTo>
                    <a:pt x="60" y="11"/>
                  </a:lnTo>
                  <a:lnTo>
                    <a:pt x="65" y="6"/>
                  </a:lnTo>
                  <a:lnTo>
                    <a:pt x="75" y="1"/>
                  </a:lnTo>
                  <a:lnTo>
                    <a:pt x="83" y="0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101" y="3"/>
                  </a:lnTo>
                  <a:lnTo>
                    <a:pt x="110" y="6"/>
                  </a:lnTo>
                  <a:lnTo>
                    <a:pt x="116" y="11"/>
                  </a:lnTo>
                  <a:lnTo>
                    <a:pt x="123" y="23"/>
                  </a:lnTo>
                  <a:lnTo>
                    <a:pt x="125" y="33"/>
                  </a:lnTo>
                  <a:lnTo>
                    <a:pt x="125" y="42"/>
                  </a:lnTo>
                  <a:lnTo>
                    <a:pt x="124" y="45"/>
                  </a:lnTo>
                  <a:lnTo>
                    <a:pt x="122" y="52"/>
                  </a:lnTo>
                  <a:lnTo>
                    <a:pt x="119" y="58"/>
                  </a:lnTo>
                  <a:lnTo>
                    <a:pt x="116" y="63"/>
                  </a:lnTo>
                  <a:lnTo>
                    <a:pt x="113" y="67"/>
                  </a:lnTo>
                  <a:lnTo>
                    <a:pt x="107" y="72"/>
                  </a:lnTo>
                  <a:lnTo>
                    <a:pt x="103" y="75"/>
                  </a:lnTo>
                  <a:lnTo>
                    <a:pt x="99" y="79"/>
                  </a:lnTo>
                  <a:lnTo>
                    <a:pt x="98" y="84"/>
                  </a:lnTo>
                  <a:lnTo>
                    <a:pt x="98" y="88"/>
                  </a:lnTo>
                  <a:lnTo>
                    <a:pt x="103" y="90"/>
                  </a:lnTo>
                  <a:lnTo>
                    <a:pt x="105" y="89"/>
                  </a:lnTo>
                  <a:lnTo>
                    <a:pt x="111" y="86"/>
                  </a:lnTo>
                  <a:lnTo>
                    <a:pt x="116" y="84"/>
                  </a:lnTo>
                  <a:lnTo>
                    <a:pt x="121" y="80"/>
                  </a:lnTo>
                  <a:lnTo>
                    <a:pt x="133" y="77"/>
                  </a:lnTo>
                  <a:lnTo>
                    <a:pt x="146" y="75"/>
                  </a:lnTo>
                  <a:lnTo>
                    <a:pt x="151" y="76"/>
                  </a:lnTo>
                  <a:lnTo>
                    <a:pt x="158" y="79"/>
                  </a:lnTo>
                  <a:lnTo>
                    <a:pt x="161" y="81"/>
                  </a:lnTo>
                  <a:lnTo>
                    <a:pt x="169" y="91"/>
                  </a:lnTo>
                  <a:lnTo>
                    <a:pt x="173" y="100"/>
                  </a:lnTo>
                  <a:lnTo>
                    <a:pt x="174" y="108"/>
                  </a:lnTo>
                  <a:lnTo>
                    <a:pt x="175" y="119"/>
                  </a:lnTo>
                  <a:lnTo>
                    <a:pt x="174" y="128"/>
                  </a:lnTo>
                  <a:lnTo>
                    <a:pt x="173" y="134"/>
                  </a:lnTo>
                  <a:lnTo>
                    <a:pt x="170" y="141"/>
                  </a:lnTo>
                  <a:lnTo>
                    <a:pt x="170" y="139"/>
                  </a:lnTo>
                  <a:lnTo>
                    <a:pt x="173" y="135"/>
                  </a:lnTo>
                  <a:lnTo>
                    <a:pt x="168" y="143"/>
                  </a:lnTo>
                  <a:lnTo>
                    <a:pt x="161" y="152"/>
                  </a:lnTo>
                  <a:lnTo>
                    <a:pt x="148" y="157"/>
                  </a:lnTo>
                  <a:lnTo>
                    <a:pt x="139" y="157"/>
                  </a:lnTo>
                  <a:lnTo>
                    <a:pt x="128" y="153"/>
                  </a:lnTo>
                  <a:lnTo>
                    <a:pt x="117" y="145"/>
                  </a:lnTo>
                  <a:lnTo>
                    <a:pt x="109" y="136"/>
                  </a:lnTo>
                  <a:lnTo>
                    <a:pt x="104" y="131"/>
                  </a:lnTo>
                  <a:lnTo>
                    <a:pt x="99" y="130"/>
                  </a:lnTo>
                  <a:lnTo>
                    <a:pt x="96" y="133"/>
                  </a:lnTo>
                  <a:lnTo>
                    <a:pt x="96" y="143"/>
                  </a:lnTo>
                  <a:lnTo>
                    <a:pt x="96" y="153"/>
                  </a:lnTo>
                  <a:lnTo>
                    <a:pt x="96" y="160"/>
                  </a:lnTo>
                  <a:lnTo>
                    <a:pt x="98" y="167"/>
                  </a:lnTo>
                  <a:lnTo>
                    <a:pt x="99" y="173"/>
                  </a:lnTo>
                  <a:lnTo>
                    <a:pt x="103" y="179"/>
                  </a:lnTo>
                  <a:lnTo>
                    <a:pt x="106" y="183"/>
                  </a:lnTo>
                  <a:lnTo>
                    <a:pt x="68" y="183"/>
                  </a:lnTo>
                </a:path>
              </a:pathLst>
            </a:custGeom>
            <a:solidFill>
              <a:srgbClr val="0CB303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2768175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2" grpId="0"/>
      <p:bldP spid="106" grpId="0" animBg="1"/>
      <p:bldP spid="73" grpId="0" animBg="1"/>
      <p:bldP spid="75" grpId="0"/>
      <p:bldP spid="117" grpId="0"/>
      <p:bldP spid="116" grpId="0"/>
      <p:bldP spid="1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4690" y="1724744"/>
            <a:ext cx="2965621" cy="3948724"/>
          </a:xfrm>
          <a:prstGeom prst="rect">
            <a:avLst/>
          </a:prstGeom>
        </p:spPr>
      </p:pic>
      <p:sp>
        <p:nvSpPr>
          <p:cNvPr id="11" name="Rubrik 1">
            <a:extLst>
              <a:ext uri="{FF2B5EF4-FFF2-40B4-BE49-F238E27FC236}">
                <a16:creationId xmlns:a16="http://schemas.microsoft.com/office/drawing/2014/main" id="{D456DC99-E85C-45B2-8096-A9A47DCB6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236" y="246571"/>
            <a:ext cx="9201052" cy="766772"/>
          </a:xfrm>
        </p:spPr>
        <p:txBody>
          <a:bodyPr>
            <a:normAutofit/>
          </a:bodyPr>
          <a:lstStyle/>
          <a:p>
            <a:r>
              <a:rPr lang="sv-SE" sz="3600" dirty="0" smtClean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Fargemarkeringer i PP-materialet</a:t>
            </a:r>
            <a:endParaRPr lang="sv-SE" sz="3600" dirty="0">
              <a:latin typeface="Arial Black" panose="020B0A040201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Platshållare för innehåll 4">
            <a:extLst>
              <a:ext uri="{FF2B5EF4-FFF2-40B4-BE49-F238E27FC236}">
                <a16:creationId xmlns:a16="http://schemas.microsoft.com/office/drawing/2014/main" id="{6A070F82-0174-4400-8559-D4C5C022F3CA}"/>
              </a:ext>
            </a:extLst>
          </p:cNvPr>
          <p:cNvSpPr txBox="1">
            <a:spLocks/>
          </p:cNvSpPr>
          <p:nvPr/>
        </p:nvSpPr>
        <p:spPr>
          <a:xfrm>
            <a:off x="356260" y="882640"/>
            <a:ext cx="7082765" cy="10509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sv-SE" dirty="0" smtClean="0"/>
              <a:t>For å forenkle forståelsen i materialet bruker vi ulike farger rundt meldingene.</a:t>
            </a:r>
          </a:p>
        </p:txBody>
      </p:sp>
      <p:grpSp>
        <p:nvGrpSpPr>
          <p:cNvPr id="54" name="Grupp 53"/>
          <p:cNvGrpSpPr/>
          <p:nvPr/>
        </p:nvGrpSpPr>
        <p:grpSpPr>
          <a:xfrm>
            <a:off x="807193" y="2495479"/>
            <a:ext cx="5584730" cy="601047"/>
            <a:chOff x="807193" y="2495479"/>
            <a:chExt cx="5584730" cy="601047"/>
          </a:xfrm>
        </p:grpSpPr>
        <p:grpSp>
          <p:nvGrpSpPr>
            <p:cNvPr id="24" name="Grupp 23"/>
            <p:cNvGrpSpPr/>
            <p:nvPr/>
          </p:nvGrpSpPr>
          <p:grpSpPr>
            <a:xfrm>
              <a:off x="807193" y="2495479"/>
              <a:ext cx="1054360" cy="582385"/>
              <a:chOff x="6167534" y="2752654"/>
              <a:chExt cx="1054360" cy="582385"/>
            </a:xfrm>
          </p:grpSpPr>
          <p:sp>
            <p:nvSpPr>
              <p:cNvPr id="25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6167534" y="2752654"/>
                <a:ext cx="1054360" cy="582385"/>
              </a:xfrm>
              <a:prstGeom prst="roundRect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tIns="72000" rtlCol="0" anchor="ctr"/>
              <a:lstStyle/>
              <a:p>
                <a:pPr marL="93663"/>
                <a:r>
                  <a:rPr lang="sv-SE" sz="3400" b="1" dirty="0">
                    <a:solidFill>
                      <a:srgbClr val="002060"/>
                    </a:solidFill>
                    <a:latin typeface="Arial Black" panose="020B0A04020102020204" pitchFamily="34" charset="0"/>
                  </a:rPr>
                  <a:t>4</a:t>
                </a:r>
              </a:p>
            </p:txBody>
          </p:sp>
          <p:sp>
            <p:nvSpPr>
              <p:cNvPr id="26" name="Freeform 20" descr="90 %">
                <a:extLst>
                  <a:ext uri="{FF2B5EF4-FFF2-40B4-BE49-F238E27FC236}">
                    <a16:creationId xmlns:a16="http://schemas.microsoft.com/office/drawing/2014/main" id="{44F978CB-A69D-490A-B68C-EA40D3B618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15845" y="2867714"/>
                <a:ext cx="295203" cy="306874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27" name="Grupp 26"/>
            <p:cNvGrpSpPr/>
            <p:nvPr/>
          </p:nvGrpSpPr>
          <p:grpSpPr>
            <a:xfrm>
              <a:off x="2110466" y="2514141"/>
              <a:ext cx="1054360" cy="582385"/>
              <a:chOff x="7707085" y="2771316"/>
              <a:chExt cx="1054360" cy="582385"/>
            </a:xfrm>
          </p:grpSpPr>
          <p:sp>
            <p:nvSpPr>
              <p:cNvPr id="28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7707085" y="2771316"/>
                <a:ext cx="1054360" cy="582385"/>
              </a:xfrm>
              <a:prstGeom prst="roundRect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tIns="72000" rtlCol="0" anchor="ctr"/>
              <a:lstStyle/>
              <a:p>
                <a:pPr marL="93663"/>
                <a:r>
                  <a:rPr lang="sv-SE" sz="3400" b="1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6</a:t>
                </a:r>
              </a:p>
            </p:txBody>
          </p:sp>
          <p:sp>
            <p:nvSpPr>
              <p:cNvPr id="29" name="Freeform 21">
                <a:extLst>
                  <a:ext uri="{FF2B5EF4-FFF2-40B4-BE49-F238E27FC236}">
                    <a16:creationId xmlns:a16="http://schemas.microsoft.com/office/drawing/2014/main" id="{1535FB28-4CF4-4DCF-9CB9-3BE494ED959D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257428" y="2896573"/>
                <a:ext cx="304041" cy="310284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43" name="Platshållare för innehåll 4">
              <a:extLst>
                <a:ext uri="{FF2B5EF4-FFF2-40B4-BE49-F238E27FC236}">
                  <a16:creationId xmlns:a16="http://schemas.microsoft.com/office/drawing/2014/main" id="{6A070F82-0174-4400-8559-D4C5C022F3CA}"/>
                </a:ext>
              </a:extLst>
            </p:cNvPr>
            <p:cNvSpPr txBox="1">
              <a:spLocks/>
            </p:cNvSpPr>
            <p:nvPr/>
          </p:nvSpPr>
          <p:spPr>
            <a:xfrm>
              <a:off x="3323587" y="2642494"/>
              <a:ext cx="3068336" cy="3429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  <a:tabLst>
                  <a:tab pos="1881188" algn="l"/>
                </a:tabLst>
              </a:pPr>
              <a:r>
                <a:rPr lang="sv-SE" sz="2400" dirty="0" smtClean="0">
                  <a:solidFill>
                    <a:srgbClr val="FF0000"/>
                  </a:solidFill>
                </a:rPr>
                <a:t>Forslag til </a:t>
              </a:r>
              <a:r>
                <a:rPr lang="sv-SE" sz="2400" b="1" dirty="0" smtClean="0">
                  <a:solidFill>
                    <a:srgbClr val="FF0000"/>
                  </a:solidFill>
                </a:rPr>
                <a:t>sluttmelding</a:t>
              </a:r>
              <a:endParaRPr lang="sv-SE" sz="2400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55" name="Grupp 54"/>
          <p:cNvGrpSpPr/>
          <p:nvPr/>
        </p:nvGrpSpPr>
        <p:grpSpPr>
          <a:xfrm>
            <a:off x="807193" y="3370225"/>
            <a:ext cx="4857336" cy="582386"/>
            <a:chOff x="807193" y="3370225"/>
            <a:chExt cx="4857336" cy="582386"/>
          </a:xfrm>
        </p:grpSpPr>
        <p:grpSp>
          <p:nvGrpSpPr>
            <p:cNvPr id="18" name="Grupp 17"/>
            <p:cNvGrpSpPr/>
            <p:nvPr/>
          </p:nvGrpSpPr>
          <p:grpSpPr>
            <a:xfrm>
              <a:off x="807193" y="3370225"/>
              <a:ext cx="1054360" cy="582385"/>
              <a:chOff x="6183083" y="1685852"/>
              <a:chExt cx="1054360" cy="582385"/>
            </a:xfrm>
          </p:grpSpPr>
          <p:sp>
            <p:nvSpPr>
              <p:cNvPr id="19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6183083" y="1685852"/>
                <a:ext cx="1054360" cy="582385"/>
              </a:xfrm>
              <a:prstGeom prst="roundRect">
                <a:avLst/>
              </a:prstGeom>
              <a:ln w="57150">
                <a:solidFill>
                  <a:srgbClr val="FF993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tIns="72000" rtlCol="0" anchor="ctr"/>
              <a:lstStyle/>
              <a:p>
                <a:pPr marL="93663"/>
                <a:r>
                  <a:rPr lang="sv-SE" sz="3400" b="1" dirty="0">
                    <a:solidFill>
                      <a:srgbClr val="002060"/>
                    </a:solidFill>
                    <a:latin typeface="Arial Black" panose="020B0A04020102020204" pitchFamily="34" charset="0"/>
                  </a:rPr>
                  <a:t>3</a:t>
                </a:r>
              </a:p>
            </p:txBody>
          </p:sp>
          <p:sp>
            <p:nvSpPr>
              <p:cNvPr id="20" name="Freeform 20" descr="90 %">
                <a:extLst>
                  <a:ext uri="{FF2B5EF4-FFF2-40B4-BE49-F238E27FC236}">
                    <a16:creationId xmlns:a16="http://schemas.microsoft.com/office/drawing/2014/main" id="{44F978CB-A69D-490A-B68C-EA40D3B618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31394" y="1800912"/>
                <a:ext cx="295203" cy="306874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21" name="Grupp 20"/>
            <p:cNvGrpSpPr/>
            <p:nvPr/>
          </p:nvGrpSpPr>
          <p:grpSpPr>
            <a:xfrm>
              <a:off x="2110466" y="3370226"/>
              <a:ext cx="1054360" cy="582385"/>
              <a:chOff x="7722634" y="1704514"/>
              <a:chExt cx="1054360" cy="582385"/>
            </a:xfrm>
          </p:grpSpPr>
          <p:sp>
            <p:nvSpPr>
              <p:cNvPr id="22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7722634" y="1704514"/>
                <a:ext cx="1054360" cy="582385"/>
              </a:xfrm>
              <a:prstGeom prst="roundRect">
                <a:avLst/>
              </a:prstGeom>
              <a:ln w="57150">
                <a:solidFill>
                  <a:srgbClr val="FF9933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tIns="72000" rtlCol="0" anchor="ctr"/>
              <a:lstStyle/>
              <a:p>
                <a:pPr marL="93663"/>
                <a:r>
                  <a:rPr lang="sv-SE" sz="3400" b="1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2</a:t>
                </a:r>
              </a:p>
            </p:txBody>
          </p:sp>
          <p:sp>
            <p:nvSpPr>
              <p:cNvPr id="23" name="Freeform 21">
                <a:extLst>
                  <a:ext uri="{FF2B5EF4-FFF2-40B4-BE49-F238E27FC236}">
                    <a16:creationId xmlns:a16="http://schemas.microsoft.com/office/drawing/2014/main" id="{1535FB28-4CF4-4DCF-9CB9-3BE494ED959D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272977" y="1829771"/>
                <a:ext cx="304041" cy="310284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47" name="Platshållare för innehåll 4">
              <a:extLst>
                <a:ext uri="{FF2B5EF4-FFF2-40B4-BE49-F238E27FC236}">
                  <a16:creationId xmlns:a16="http://schemas.microsoft.com/office/drawing/2014/main" id="{6A070F82-0174-4400-8559-D4C5C022F3CA}"/>
                </a:ext>
              </a:extLst>
            </p:cNvPr>
            <p:cNvSpPr txBox="1">
              <a:spLocks/>
            </p:cNvSpPr>
            <p:nvPr/>
          </p:nvSpPr>
          <p:spPr>
            <a:xfrm>
              <a:off x="3323586" y="3475408"/>
              <a:ext cx="2340943" cy="3429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  <a:tabLst>
                  <a:tab pos="1881188" algn="l"/>
                </a:tabLst>
              </a:pPr>
              <a:r>
                <a:rPr lang="sv-SE" sz="2400" b="1" dirty="0" smtClean="0">
                  <a:solidFill>
                    <a:srgbClr val="CC6600"/>
                  </a:solidFill>
                </a:rPr>
                <a:t>Invitt</a:t>
              </a:r>
              <a:r>
                <a:rPr lang="sv-SE" sz="2400" dirty="0" smtClean="0">
                  <a:solidFill>
                    <a:srgbClr val="CC6600"/>
                  </a:solidFill>
                </a:rPr>
                <a:t> til utgang</a:t>
              </a:r>
            </a:p>
          </p:txBody>
        </p:sp>
      </p:grpSp>
      <p:grpSp>
        <p:nvGrpSpPr>
          <p:cNvPr id="56" name="Grupp 55"/>
          <p:cNvGrpSpPr/>
          <p:nvPr/>
        </p:nvGrpSpPr>
        <p:grpSpPr>
          <a:xfrm>
            <a:off x="807193" y="4218048"/>
            <a:ext cx="6479431" cy="582385"/>
            <a:chOff x="807193" y="4218048"/>
            <a:chExt cx="6479431" cy="582385"/>
          </a:xfrm>
        </p:grpSpPr>
        <p:grpSp>
          <p:nvGrpSpPr>
            <p:cNvPr id="37" name="Grupp 36"/>
            <p:cNvGrpSpPr/>
            <p:nvPr/>
          </p:nvGrpSpPr>
          <p:grpSpPr>
            <a:xfrm>
              <a:off x="2110466" y="4218048"/>
              <a:ext cx="1054360" cy="582385"/>
              <a:chOff x="3144415" y="3732372"/>
              <a:chExt cx="1054360" cy="582385"/>
            </a:xfrm>
          </p:grpSpPr>
          <p:sp>
            <p:nvSpPr>
              <p:cNvPr id="38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3144415" y="3732372"/>
                <a:ext cx="1054360" cy="582385"/>
              </a:xfrm>
              <a:prstGeom prst="roundRect">
                <a:avLst/>
              </a:prstGeom>
              <a:ln w="57150">
                <a:solidFill>
                  <a:srgbClr val="03A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tIns="72000" rtlCol="0" anchor="ctr"/>
              <a:lstStyle/>
              <a:p>
                <a:pPr marL="93663"/>
                <a:r>
                  <a:rPr lang="sv-SE" sz="3400" b="1" dirty="0">
                    <a:solidFill>
                      <a:srgbClr val="CC6600"/>
                    </a:solidFill>
                    <a:latin typeface="Arial Black" panose="020B0A04020102020204" pitchFamily="34" charset="0"/>
                  </a:rPr>
                  <a:t>2</a:t>
                </a:r>
              </a:p>
            </p:txBody>
          </p:sp>
          <p:sp>
            <p:nvSpPr>
              <p:cNvPr id="39" name="Freeform 22">
                <a:extLst>
                  <a:ext uri="{FF2B5EF4-FFF2-40B4-BE49-F238E27FC236}">
                    <a16:creationId xmlns:a16="http://schemas.microsoft.com/office/drawing/2014/main" id="{ADD459F6-EFDB-4E0C-958A-04E3C3503EAD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3714266" y="3853679"/>
                <a:ext cx="323485" cy="311988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40" name="Grupp 39"/>
            <p:cNvGrpSpPr/>
            <p:nvPr/>
          </p:nvGrpSpPr>
          <p:grpSpPr>
            <a:xfrm>
              <a:off x="807193" y="4218048"/>
              <a:ext cx="1054360" cy="556604"/>
              <a:chOff x="4659084" y="3754145"/>
              <a:chExt cx="1054360" cy="556604"/>
            </a:xfrm>
          </p:grpSpPr>
          <p:sp>
            <p:nvSpPr>
              <p:cNvPr id="41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4659084" y="3754145"/>
                <a:ext cx="1054360" cy="556604"/>
              </a:xfrm>
              <a:prstGeom prst="roundRect">
                <a:avLst/>
              </a:prstGeom>
              <a:ln w="57150">
                <a:solidFill>
                  <a:srgbClr val="03A6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90000" tIns="72000" rtlCol="0" anchor="ctr"/>
              <a:lstStyle/>
              <a:p>
                <a:pPr marL="93663"/>
                <a:r>
                  <a:rPr lang="sv-SE" sz="3400" b="1" dirty="0">
                    <a:solidFill>
                      <a:srgbClr val="03A600"/>
                    </a:solidFill>
                    <a:latin typeface="Arial Black" panose="020B0A04020102020204" pitchFamily="34" charset="0"/>
                  </a:rPr>
                  <a:t>2</a:t>
                </a:r>
              </a:p>
            </p:txBody>
          </p:sp>
          <p:sp>
            <p:nvSpPr>
              <p:cNvPr id="42" name="Freeform 23" descr="90 %">
                <a:extLst>
                  <a:ext uri="{FF2B5EF4-FFF2-40B4-BE49-F238E27FC236}">
                    <a16:creationId xmlns:a16="http://schemas.microsoft.com/office/drawing/2014/main" id="{335CBF56-C075-49AB-89C4-5C21B2549EFB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211002" y="3862394"/>
                <a:ext cx="337653" cy="31333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rgbClr val="0CB303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/>
              </a:p>
            </p:txBody>
          </p:sp>
        </p:grpSp>
        <p:sp>
          <p:nvSpPr>
            <p:cNvPr id="52" name="Platshållare för innehåll 4">
              <a:extLst>
                <a:ext uri="{FF2B5EF4-FFF2-40B4-BE49-F238E27FC236}">
                  <a16:creationId xmlns:a16="http://schemas.microsoft.com/office/drawing/2014/main" id="{6A070F82-0174-4400-8559-D4C5C022F3CA}"/>
                </a:ext>
              </a:extLst>
            </p:cNvPr>
            <p:cNvSpPr txBox="1">
              <a:spLocks/>
            </p:cNvSpPr>
            <p:nvPr/>
          </p:nvSpPr>
          <p:spPr>
            <a:xfrm>
              <a:off x="3323587" y="4332658"/>
              <a:ext cx="3963037" cy="342901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  <a:tabLst>
                  <a:tab pos="1881188" algn="l"/>
                </a:tabLst>
              </a:pPr>
              <a:r>
                <a:rPr lang="sv-SE" sz="2400" b="1" dirty="0" smtClean="0">
                  <a:solidFill>
                    <a:srgbClr val="03A600"/>
                  </a:solidFill>
                </a:rPr>
                <a:t>Krav </a:t>
              </a:r>
              <a:r>
                <a:rPr lang="sv-SE" sz="2400" dirty="0" smtClean="0">
                  <a:solidFill>
                    <a:srgbClr val="03A600"/>
                  </a:solidFill>
                </a:rPr>
                <a:t>til partneren om </a:t>
              </a:r>
              <a:br>
                <a:rPr lang="sv-SE" sz="2400" dirty="0" smtClean="0">
                  <a:solidFill>
                    <a:srgbClr val="03A600"/>
                  </a:solidFill>
                </a:rPr>
              </a:br>
              <a:r>
                <a:rPr lang="sv-SE" sz="2400" dirty="0" smtClean="0">
                  <a:solidFill>
                    <a:srgbClr val="03A600"/>
                  </a:solidFill>
                </a:rPr>
                <a:t>å melde</a:t>
              </a:r>
            </a:p>
          </p:txBody>
        </p:sp>
      </p:grpSp>
      <p:grpSp>
        <p:nvGrpSpPr>
          <p:cNvPr id="2" name="Grupp 1"/>
          <p:cNvGrpSpPr/>
          <p:nvPr/>
        </p:nvGrpSpPr>
        <p:grpSpPr>
          <a:xfrm>
            <a:off x="799903" y="5374430"/>
            <a:ext cx="7121788" cy="746449"/>
            <a:chOff x="799903" y="5495733"/>
            <a:chExt cx="7121788" cy="746449"/>
          </a:xfrm>
        </p:grpSpPr>
        <p:grpSp>
          <p:nvGrpSpPr>
            <p:cNvPr id="12" name="Grupp 11"/>
            <p:cNvGrpSpPr/>
            <p:nvPr/>
          </p:nvGrpSpPr>
          <p:grpSpPr>
            <a:xfrm>
              <a:off x="799903" y="5588381"/>
              <a:ext cx="1054360" cy="582385"/>
              <a:chOff x="6151981" y="712359"/>
              <a:chExt cx="1054360" cy="582385"/>
            </a:xfrm>
          </p:grpSpPr>
          <p:sp>
            <p:nvSpPr>
              <p:cNvPr id="13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6151981" y="712359"/>
                <a:ext cx="1054360" cy="582385"/>
              </a:xfrm>
              <a:prstGeom prst="roundRect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tIns="72000" rtlCol="0" anchor="ctr"/>
              <a:lstStyle/>
              <a:p>
                <a:pPr marL="93663"/>
                <a:r>
                  <a:rPr lang="sv-SE" sz="3400" b="1" dirty="0">
                    <a:solidFill>
                      <a:srgbClr val="002060"/>
                    </a:solidFill>
                    <a:latin typeface="Arial Black" panose="020B0A04020102020204" pitchFamily="34" charset="0"/>
                  </a:rPr>
                  <a:t>1</a:t>
                </a:r>
              </a:p>
            </p:txBody>
          </p:sp>
          <p:sp>
            <p:nvSpPr>
              <p:cNvPr id="14" name="Freeform 20" descr="90 %">
                <a:extLst>
                  <a:ext uri="{FF2B5EF4-FFF2-40B4-BE49-F238E27FC236}">
                    <a16:creationId xmlns:a16="http://schemas.microsoft.com/office/drawing/2014/main" id="{44F978CB-A69D-490A-B68C-EA40D3B618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0292" y="827419"/>
                <a:ext cx="295203" cy="306874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15" name="Grupp 14"/>
            <p:cNvGrpSpPr/>
            <p:nvPr/>
          </p:nvGrpSpPr>
          <p:grpSpPr>
            <a:xfrm>
              <a:off x="2081307" y="5579246"/>
              <a:ext cx="1054360" cy="582385"/>
              <a:chOff x="7691532" y="731021"/>
              <a:chExt cx="1054360" cy="582385"/>
            </a:xfrm>
          </p:grpSpPr>
          <p:sp>
            <p:nvSpPr>
              <p:cNvPr id="16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7691532" y="731021"/>
                <a:ext cx="1054360" cy="582385"/>
              </a:xfrm>
              <a:prstGeom prst="roundRect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tIns="72000" rtlCol="0" anchor="ctr"/>
              <a:lstStyle/>
              <a:p>
                <a:pPr marL="93663"/>
                <a:r>
                  <a:rPr lang="sv-SE" sz="3400" b="1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1</a:t>
                </a:r>
              </a:p>
            </p:txBody>
          </p:sp>
          <p:sp>
            <p:nvSpPr>
              <p:cNvPr id="17" name="Freeform 21">
                <a:extLst>
                  <a:ext uri="{FF2B5EF4-FFF2-40B4-BE49-F238E27FC236}">
                    <a16:creationId xmlns:a16="http://schemas.microsoft.com/office/drawing/2014/main" id="{1535FB28-4CF4-4DCF-9CB9-3BE494ED959D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241875" y="856278"/>
                <a:ext cx="304041" cy="310284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53" name="Platshållare för innehåll 4">
              <a:extLst>
                <a:ext uri="{FF2B5EF4-FFF2-40B4-BE49-F238E27FC236}">
                  <a16:creationId xmlns:a16="http://schemas.microsoft.com/office/drawing/2014/main" id="{6A070F82-0174-4400-8559-D4C5C022F3CA}"/>
                </a:ext>
              </a:extLst>
            </p:cNvPr>
            <p:cNvSpPr txBox="1">
              <a:spLocks/>
            </p:cNvSpPr>
            <p:nvPr/>
          </p:nvSpPr>
          <p:spPr>
            <a:xfrm>
              <a:off x="3371213" y="5495733"/>
              <a:ext cx="4550478" cy="746449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  <a:tabLst>
                  <a:tab pos="1881188" algn="l"/>
                </a:tabLst>
              </a:pPr>
              <a:r>
                <a:rPr lang="sv-SE" sz="2400" dirty="0" smtClean="0">
                  <a:solidFill>
                    <a:schemeClr val="bg2">
                      <a:lumMod val="50000"/>
                    </a:schemeClr>
                  </a:solidFill>
                </a:rPr>
                <a:t>For åpningsmelding og nøytrale meldinger bruker vi en grå ramme</a:t>
              </a:r>
            </a:p>
          </p:txBody>
        </p:sp>
      </p:grpSp>
      <p:sp>
        <p:nvSpPr>
          <p:cNvPr id="3" name="TekstSylinder 2"/>
          <p:cNvSpPr txBox="1"/>
          <p:nvPr/>
        </p:nvSpPr>
        <p:spPr>
          <a:xfrm>
            <a:off x="6446115" y="1683903"/>
            <a:ext cx="208037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b-NO" sz="1400" b="1" u="sng" dirty="0" smtClean="0"/>
              <a:t>SLUTTMELDING. STOPP?</a:t>
            </a:r>
            <a:endParaRPr lang="nb-NO" sz="1400" b="1" u="sng" dirty="0"/>
          </a:p>
        </p:txBody>
      </p:sp>
      <p:sp>
        <p:nvSpPr>
          <p:cNvPr id="44" name="TekstSylinder 43"/>
          <p:cNvSpPr txBox="1"/>
          <p:nvPr/>
        </p:nvSpPr>
        <p:spPr>
          <a:xfrm>
            <a:off x="6044540" y="2261867"/>
            <a:ext cx="24819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b-NO" sz="1400" b="1" u="sng" dirty="0" smtClean="0"/>
              <a:t>INVITTMELDING. FORTSETTE?</a:t>
            </a:r>
            <a:endParaRPr lang="nb-NO" sz="1400" b="1" u="sng" dirty="0"/>
          </a:p>
        </p:txBody>
      </p:sp>
      <p:sp>
        <p:nvSpPr>
          <p:cNvPr id="45" name="TekstSylinder 44"/>
          <p:cNvSpPr txBox="1"/>
          <p:nvPr/>
        </p:nvSpPr>
        <p:spPr>
          <a:xfrm>
            <a:off x="6391923" y="2839831"/>
            <a:ext cx="208037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nb-NO" sz="1400" b="1" u="sng" dirty="0" smtClean="0"/>
              <a:t>KRAV. KJØR VIDERE!</a:t>
            </a:r>
            <a:endParaRPr lang="nb-NO" sz="1400" b="1" u="sng" dirty="0"/>
          </a:p>
        </p:txBody>
      </p:sp>
    </p:spTree>
    <p:extLst>
      <p:ext uri="{BB962C8B-B14F-4D97-AF65-F5344CB8AC3E}">
        <p14:creationId xmlns:p14="http://schemas.microsoft.com/office/powerpoint/2010/main" val="378004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2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7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25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7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med rundade hörn 5"/>
          <p:cNvSpPr/>
          <p:nvPr/>
        </p:nvSpPr>
        <p:spPr>
          <a:xfrm>
            <a:off x="653143" y="2136715"/>
            <a:ext cx="3620278" cy="3526972"/>
          </a:xfrm>
          <a:prstGeom prst="roundRect">
            <a:avLst>
              <a:gd name="adj" fmla="val 2963"/>
            </a:avLst>
          </a:prstGeom>
          <a:noFill/>
          <a:ln w="57150">
            <a:solidFill>
              <a:srgbClr val="03A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707" y="3362261"/>
            <a:ext cx="887286" cy="1017912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931287" y="4335293"/>
            <a:ext cx="950742" cy="1631783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40230" y="3430684"/>
            <a:ext cx="887286" cy="1017912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54590" y="2166558"/>
            <a:ext cx="887286" cy="1017912"/>
          </a:xfrm>
          <a:prstGeom prst="rect">
            <a:avLst/>
          </a:prstGeom>
        </p:spPr>
      </p:pic>
      <p:sp>
        <p:nvSpPr>
          <p:cNvPr id="11" name="Rektangel med rundade hörn 10"/>
          <p:cNvSpPr/>
          <p:nvPr/>
        </p:nvSpPr>
        <p:spPr>
          <a:xfrm>
            <a:off x="5405535" y="2186478"/>
            <a:ext cx="3620278" cy="3526972"/>
          </a:xfrm>
          <a:prstGeom prst="roundRect">
            <a:avLst>
              <a:gd name="adj" fmla="val 2963"/>
            </a:avLst>
          </a:prstGeom>
          <a:noFill/>
          <a:ln w="57150">
            <a:solidFill>
              <a:srgbClr val="03A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626359" y="3353908"/>
            <a:ext cx="714135" cy="1292741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8301" y="3374456"/>
            <a:ext cx="754754" cy="105556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902924" y="2169668"/>
            <a:ext cx="887286" cy="1017912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930916" y="4679604"/>
            <a:ext cx="887286" cy="1017912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585928" y="3835011"/>
            <a:ext cx="887286" cy="1017912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645553" y="2229747"/>
            <a:ext cx="805369" cy="921648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776" y="3402571"/>
            <a:ext cx="1010814" cy="1010814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5797" y="3415012"/>
            <a:ext cx="1010814" cy="1010814"/>
          </a:xfrm>
          <a:prstGeom prst="rect">
            <a:avLst/>
          </a:prstGeom>
        </p:spPr>
      </p:pic>
      <p:sp>
        <p:nvSpPr>
          <p:cNvPr id="19" name="Rubrik 1">
            <a:extLst>
              <a:ext uri="{FF2B5EF4-FFF2-40B4-BE49-F238E27FC236}">
                <a16:creationId xmlns:a16="http://schemas.microsoft.com/office/drawing/2014/main" id="{D456DC99-E85C-45B2-8096-A9A47DCB6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933" y="331131"/>
            <a:ext cx="9227975" cy="766772"/>
          </a:xfrm>
        </p:spPr>
        <p:txBody>
          <a:bodyPr>
            <a:normAutofit/>
          </a:bodyPr>
          <a:lstStyle/>
          <a:p>
            <a:r>
              <a:rPr lang="sv-SE" dirty="0" smtClean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Tid for meldinger</a:t>
            </a:r>
            <a:endParaRPr lang="sv-SE" dirty="0">
              <a:latin typeface="Arial Black" panose="020B0A040201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2553207" y="1109268"/>
            <a:ext cx="4655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Meldingene avsluttes etter tre pass.</a:t>
            </a:r>
            <a:endParaRPr lang="sv-SE" sz="2400" dirty="0"/>
          </a:p>
        </p:txBody>
      </p:sp>
      <p:pic>
        <p:nvPicPr>
          <p:cNvPr id="21" name="Bildobjekt 2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33" y="940336"/>
            <a:ext cx="999051" cy="1168382"/>
          </a:xfrm>
          <a:prstGeom prst="rect">
            <a:avLst/>
          </a:prstGeom>
        </p:spPr>
      </p:pic>
      <p:sp>
        <p:nvSpPr>
          <p:cNvPr id="22" name="textruta 21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691556" y="2177428"/>
            <a:ext cx="1023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Syd giver</a:t>
            </a:r>
            <a:endParaRPr lang="sv-SE" dirty="0"/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5443948" y="2236522"/>
            <a:ext cx="1096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Vest giver</a:t>
            </a:r>
            <a:endParaRPr lang="sv-SE" dirty="0"/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1715007" y="5643168"/>
            <a:ext cx="12868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b="1" dirty="0" smtClean="0"/>
              <a:t>Spillefører</a:t>
            </a:r>
            <a:endParaRPr lang="sv-SE" sz="2000" b="1" dirty="0"/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>
            <a:off x="2000757" y="1747443"/>
            <a:ext cx="14702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b="1" dirty="0" smtClean="0"/>
              <a:t>Blindemann</a:t>
            </a:r>
            <a:endParaRPr lang="sv-SE" sz="2000" b="1" dirty="0"/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DE450D8B-8E5C-468D-81FB-EDCA9A20B8C1}"/>
              </a:ext>
            </a:extLst>
          </p:cNvPr>
          <p:cNvSpPr txBox="1"/>
          <p:nvPr/>
        </p:nvSpPr>
        <p:spPr>
          <a:xfrm rot="16200000">
            <a:off x="-68562" y="3681018"/>
            <a:ext cx="1088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b="1" dirty="0" smtClean="0"/>
              <a:t>Utspiller</a:t>
            </a:r>
            <a:endParaRPr lang="sv-SE" sz="2000" b="1" dirty="0"/>
          </a:p>
        </p:txBody>
      </p:sp>
    </p:spTree>
    <p:extLst>
      <p:ext uri="{BB962C8B-B14F-4D97-AF65-F5344CB8AC3E}">
        <p14:creationId xmlns:p14="http://schemas.microsoft.com/office/powerpoint/2010/main" val="350055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000"/>
                            </p:stCondLst>
                            <p:childTnLst>
                              <p:par>
                                <p:cTn id="8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000"/>
                            </p:stCondLst>
                            <p:childTnLst>
                              <p:par>
                                <p:cTn id="9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20" grpId="0"/>
      <p:bldP spid="22" grpId="0"/>
      <p:bldP spid="23" grpId="0"/>
      <p:bldP spid="24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45" y="1174552"/>
            <a:ext cx="4225082" cy="4003938"/>
          </a:xfrm>
          <a:prstGeom prst="rect">
            <a:avLst/>
          </a:prstGeom>
        </p:spPr>
      </p:pic>
      <p:sp>
        <p:nvSpPr>
          <p:cNvPr id="5" name="Rubrik 1">
            <a:extLst>
              <a:ext uri="{FF2B5EF4-FFF2-40B4-BE49-F238E27FC236}">
                <a16:creationId xmlns:a16="http://schemas.microsoft.com/office/drawing/2014/main" id="{D456DC99-E85C-45B2-8096-A9A47DCB6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612" y="275146"/>
            <a:ext cx="6584398" cy="766772"/>
          </a:xfrm>
        </p:spPr>
        <p:txBody>
          <a:bodyPr>
            <a:normAutofit/>
          </a:bodyPr>
          <a:lstStyle/>
          <a:p>
            <a:r>
              <a:rPr lang="sv-SE" sz="4000" dirty="0" smtClean="0"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Åpning - 1 i major</a:t>
            </a:r>
            <a:endParaRPr lang="sv-SE" sz="4000" dirty="0">
              <a:latin typeface="Arial Black" panose="020B0A040201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4" name="Grupp 13"/>
          <p:cNvGrpSpPr/>
          <p:nvPr/>
        </p:nvGrpSpPr>
        <p:grpSpPr>
          <a:xfrm>
            <a:off x="4201486" y="1231641"/>
            <a:ext cx="4040679" cy="771167"/>
            <a:chOff x="4375536" y="1562280"/>
            <a:chExt cx="4040679" cy="771167"/>
          </a:xfrm>
        </p:grpSpPr>
        <p:sp>
          <p:nvSpPr>
            <p:cNvPr id="67" name="Freeform 20" descr="90 %">
              <a:extLst>
                <a:ext uri="{FF2B5EF4-FFF2-40B4-BE49-F238E27FC236}">
                  <a16:creationId xmlns:a16="http://schemas.microsoft.com/office/drawing/2014/main" id="{55A7519C-006E-4430-ADCF-83BD58278E3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6273" y="1847754"/>
              <a:ext cx="295203" cy="306874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8" name="Freeform 21">
              <a:extLst>
                <a:ext uri="{FF2B5EF4-FFF2-40B4-BE49-F238E27FC236}">
                  <a16:creationId xmlns:a16="http://schemas.microsoft.com/office/drawing/2014/main" id="{1535FB28-4CF4-4DCF-9CB9-3BE494ED959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4375536" y="1850653"/>
              <a:ext cx="304041" cy="310284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69" name="Platshållare för innehåll 4">
              <a:extLst>
                <a:ext uri="{FF2B5EF4-FFF2-40B4-BE49-F238E27FC236}">
                  <a16:creationId xmlns:a16="http://schemas.microsoft.com/office/drawing/2014/main" id="{6A070F82-0174-4400-8559-D4C5C022F3CA}"/>
                </a:ext>
              </a:extLst>
            </p:cNvPr>
            <p:cNvSpPr txBox="1">
              <a:spLocks/>
            </p:cNvSpPr>
            <p:nvPr/>
          </p:nvSpPr>
          <p:spPr>
            <a:xfrm>
              <a:off x="4425796" y="1562280"/>
              <a:ext cx="3990419" cy="77116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50000"/>
                </a:lnSpc>
                <a:buNone/>
              </a:pPr>
              <a:r>
                <a:rPr lang="sv-SE" dirty="0" smtClean="0"/>
                <a:t>   /      kalles for </a:t>
              </a:r>
              <a:r>
                <a:rPr lang="sv-SE" b="1" dirty="0" smtClean="0"/>
                <a:t>major</a:t>
              </a:r>
            </a:p>
          </p:txBody>
        </p:sp>
      </p:grpSp>
      <p:grpSp>
        <p:nvGrpSpPr>
          <p:cNvPr id="8" name="Grupp 7"/>
          <p:cNvGrpSpPr/>
          <p:nvPr/>
        </p:nvGrpSpPr>
        <p:grpSpPr>
          <a:xfrm>
            <a:off x="1028310" y="5131837"/>
            <a:ext cx="8145652" cy="342388"/>
            <a:chOff x="1028310" y="4995656"/>
            <a:chExt cx="8145652" cy="478570"/>
          </a:xfrm>
        </p:grpSpPr>
        <p:sp>
          <p:nvSpPr>
            <p:cNvPr id="70" name="Platshållare för innehåll 4">
              <a:extLst>
                <a:ext uri="{FF2B5EF4-FFF2-40B4-BE49-F238E27FC236}">
                  <a16:creationId xmlns:a16="http://schemas.microsoft.com/office/drawing/2014/main" id="{6A070F82-0174-4400-8559-D4C5C022F3CA}"/>
                </a:ext>
              </a:extLst>
            </p:cNvPr>
            <p:cNvSpPr txBox="1">
              <a:spLocks/>
            </p:cNvSpPr>
            <p:nvPr/>
          </p:nvSpPr>
          <p:spPr>
            <a:xfrm>
              <a:off x="1028310" y="4995656"/>
              <a:ext cx="2046839" cy="46977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sv-SE" sz="2000" b="1" dirty="0" smtClean="0"/>
                <a:t>Åpningsmelding</a:t>
              </a:r>
            </a:p>
          </p:txBody>
        </p:sp>
        <p:sp>
          <p:nvSpPr>
            <p:cNvPr id="87" name="Platshållare för innehåll 4">
              <a:extLst>
                <a:ext uri="{FF2B5EF4-FFF2-40B4-BE49-F238E27FC236}">
                  <a16:creationId xmlns:a16="http://schemas.microsoft.com/office/drawing/2014/main" id="{6A070F82-0174-4400-8559-D4C5C022F3CA}"/>
                </a:ext>
              </a:extLst>
            </p:cNvPr>
            <p:cNvSpPr txBox="1">
              <a:spLocks/>
            </p:cNvSpPr>
            <p:nvPr/>
          </p:nvSpPr>
          <p:spPr>
            <a:xfrm>
              <a:off x="3794422" y="5039619"/>
              <a:ext cx="1557939" cy="42581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sv-SE" sz="2000" b="1" dirty="0" smtClean="0"/>
                <a:t>Antall kort</a:t>
              </a:r>
            </a:p>
          </p:txBody>
        </p:sp>
        <p:sp>
          <p:nvSpPr>
            <p:cNvPr id="88" name="Platshållare för innehåll 4">
              <a:extLst>
                <a:ext uri="{FF2B5EF4-FFF2-40B4-BE49-F238E27FC236}">
                  <a16:creationId xmlns:a16="http://schemas.microsoft.com/office/drawing/2014/main" id="{6A070F82-0174-4400-8559-D4C5C022F3CA}"/>
                </a:ext>
              </a:extLst>
            </p:cNvPr>
            <p:cNvSpPr txBox="1">
              <a:spLocks/>
            </p:cNvSpPr>
            <p:nvPr/>
          </p:nvSpPr>
          <p:spPr>
            <a:xfrm>
              <a:off x="6354502" y="5030824"/>
              <a:ext cx="2819460" cy="44340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sv-SE" sz="2000" b="1" dirty="0" smtClean="0"/>
                <a:t>Antall honnørpoeng</a:t>
              </a:r>
            </a:p>
          </p:txBody>
        </p:sp>
      </p:grpSp>
      <p:sp>
        <p:nvSpPr>
          <p:cNvPr id="32" name="Platshållare för innehåll 4">
            <a:extLst>
              <a:ext uri="{FF2B5EF4-FFF2-40B4-BE49-F238E27FC236}">
                <a16:creationId xmlns:a16="http://schemas.microsoft.com/office/drawing/2014/main" id="{6A070F82-0174-4400-8559-D4C5C022F3CA}"/>
              </a:ext>
            </a:extLst>
          </p:cNvPr>
          <p:cNvSpPr txBox="1">
            <a:spLocks/>
          </p:cNvSpPr>
          <p:nvPr/>
        </p:nvSpPr>
        <p:spPr>
          <a:xfrm>
            <a:off x="4865871" y="3981049"/>
            <a:ext cx="4735332" cy="8487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v-SE" dirty="0" smtClean="0"/>
              <a:t>Åpne med den </a:t>
            </a:r>
            <a:r>
              <a:rPr lang="sv-SE" b="1" dirty="0" smtClean="0"/>
              <a:t>lengste</a:t>
            </a:r>
            <a:r>
              <a:rPr lang="sv-SE" dirty="0" smtClean="0"/>
              <a:t> fargen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v-SE" dirty="0" smtClean="0"/>
              <a:t>med minst en femkorts farge. </a:t>
            </a:r>
          </a:p>
        </p:txBody>
      </p:sp>
      <p:cxnSp>
        <p:nvCxnSpPr>
          <p:cNvPr id="41" name="Rak 40"/>
          <p:cNvCxnSpPr/>
          <p:nvPr/>
        </p:nvCxnSpPr>
        <p:spPr>
          <a:xfrm>
            <a:off x="599553" y="6235723"/>
            <a:ext cx="8938726" cy="9331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ak 53"/>
          <p:cNvCxnSpPr/>
          <p:nvPr/>
        </p:nvCxnSpPr>
        <p:spPr>
          <a:xfrm>
            <a:off x="621321" y="5498604"/>
            <a:ext cx="8938726" cy="9331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upp 1"/>
          <p:cNvGrpSpPr/>
          <p:nvPr/>
        </p:nvGrpSpPr>
        <p:grpSpPr>
          <a:xfrm>
            <a:off x="945500" y="5674315"/>
            <a:ext cx="7829820" cy="423021"/>
            <a:chOff x="945500" y="5674315"/>
            <a:chExt cx="7829820" cy="423021"/>
          </a:xfrm>
        </p:grpSpPr>
        <p:sp>
          <p:nvSpPr>
            <p:cNvPr id="84" name="Platshållare för innehåll 4">
              <a:extLst>
                <a:ext uri="{FF2B5EF4-FFF2-40B4-BE49-F238E27FC236}">
                  <a16:creationId xmlns:a16="http://schemas.microsoft.com/office/drawing/2014/main" id="{6A070F82-0174-4400-8559-D4C5C022F3CA}"/>
                </a:ext>
              </a:extLst>
            </p:cNvPr>
            <p:cNvSpPr txBox="1">
              <a:spLocks/>
            </p:cNvSpPr>
            <p:nvPr/>
          </p:nvSpPr>
          <p:spPr>
            <a:xfrm>
              <a:off x="3470958" y="5703879"/>
              <a:ext cx="2397997" cy="36389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sv-SE" sz="2400" dirty="0" smtClean="0"/>
                <a:t>Minst fem kort</a:t>
              </a:r>
            </a:p>
          </p:txBody>
        </p:sp>
        <p:sp>
          <p:nvSpPr>
            <p:cNvPr id="86" name="Platshållare för innehåll 4">
              <a:extLst>
                <a:ext uri="{FF2B5EF4-FFF2-40B4-BE49-F238E27FC236}">
                  <a16:creationId xmlns:a16="http://schemas.microsoft.com/office/drawing/2014/main" id="{6A070F82-0174-4400-8559-D4C5C022F3CA}"/>
                </a:ext>
              </a:extLst>
            </p:cNvPr>
            <p:cNvSpPr txBox="1">
              <a:spLocks/>
            </p:cNvSpPr>
            <p:nvPr/>
          </p:nvSpPr>
          <p:spPr>
            <a:xfrm>
              <a:off x="6983815" y="5703879"/>
              <a:ext cx="1791505" cy="36389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buNone/>
              </a:pPr>
              <a:r>
                <a:rPr lang="sv-SE" sz="2400" dirty="0" smtClean="0"/>
                <a:t>12+ hp</a:t>
              </a:r>
            </a:p>
          </p:txBody>
        </p:sp>
        <p:grpSp>
          <p:nvGrpSpPr>
            <p:cNvPr id="55" name="Grupp 54"/>
            <p:cNvGrpSpPr/>
            <p:nvPr/>
          </p:nvGrpSpPr>
          <p:grpSpPr>
            <a:xfrm>
              <a:off x="2065174" y="5674315"/>
              <a:ext cx="782219" cy="423021"/>
              <a:chOff x="6151981" y="712359"/>
              <a:chExt cx="782219" cy="423021"/>
            </a:xfrm>
          </p:grpSpPr>
          <p:sp>
            <p:nvSpPr>
              <p:cNvPr id="56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6151981" y="712359"/>
                <a:ext cx="782219" cy="423021"/>
              </a:xfrm>
              <a:prstGeom prst="roundRect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002060"/>
                    </a:solidFill>
                    <a:latin typeface="Arial Black" panose="020B0A04020102020204" pitchFamily="34" charset="0"/>
                  </a:rPr>
                  <a:t>1</a:t>
                </a:r>
              </a:p>
            </p:txBody>
          </p:sp>
          <p:sp>
            <p:nvSpPr>
              <p:cNvPr id="57" name="Freeform 20" descr="90 %">
                <a:extLst>
                  <a:ext uri="{FF2B5EF4-FFF2-40B4-BE49-F238E27FC236}">
                    <a16:creationId xmlns:a16="http://schemas.microsoft.com/office/drawing/2014/main" id="{44F978CB-A69D-490A-B68C-EA40D3B618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50432" y="812179"/>
                <a:ext cx="210037" cy="218341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58" name="Grupp 57"/>
            <p:cNvGrpSpPr/>
            <p:nvPr/>
          </p:nvGrpSpPr>
          <p:grpSpPr>
            <a:xfrm>
              <a:off x="945500" y="5675603"/>
              <a:ext cx="766668" cy="420445"/>
              <a:chOff x="7691532" y="739488"/>
              <a:chExt cx="766668" cy="420445"/>
            </a:xfrm>
          </p:grpSpPr>
          <p:sp>
            <p:nvSpPr>
              <p:cNvPr id="59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7691532" y="739488"/>
                <a:ext cx="766668" cy="420445"/>
              </a:xfrm>
              <a:prstGeom prst="roundRect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1</a:t>
                </a:r>
              </a:p>
            </p:txBody>
          </p:sp>
          <p:sp>
            <p:nvSpPr>
              <p:cNvPr id="60" name="Freeform 21">
                <a:extLst>
                  <a:ext uri="{FF2B5EF4-FFF2-40B4-BE49-F238E27FC236}">
                    <a16:creationId xmlns:a16="http://schemas.microsoft.com/office/drawing/2014/main" id="{1535FB28-4CF4-4DCF-9CB9-3BE494ED959D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089474" y="844424"/>
                <a:ext cx="216325" cy="220766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</p:grpSp>
      <p:grpSp>
        <p:nvGrpSpPr>
          <p:cNvPr id="9" name="Grupp 8"/>
          <p:cNvGrpSpPr/>
          <p:nvPr/>
        </p:nvGrpSpPr>
        <p:grpSpPr>
          <a:xfrm>
            <a:off x="4732997" y="2220686"/>
            <a:ext cx="4541633" cy="1455576"/>
            <a:chOff x="4639691" y="2332653"/>
            <a:chExt cx="4541633" cy="1455576"/>
          </a:xfrm>
        </p:grpSpPr>
        <p:sp>
          <p:nvSpPr>
            <p:cNvPr id="40" name="Platshållare för innehåll 4">
              <a:extLst>
                <a:ext uri="{FF2B5EF4-FFF2-40B4-BE49-F238E27FC236}">
                  <a16:creationId xmlns:a16="http://schemas.microsoft.com/office/drawing/2014/main" id="{6A070F82-0174-4400-8559-D4C5C022F3CA}"/>
                </a:ext>
              </a:extLst>
            </p:cNvPr>
            <p:cNvSpPr txBox="1">
              <a:spLocks/>
            </p:cNvSpPr>
            <p:nvPr/>
          </p:nvSpPr>
          <p:spPr>
            <a:xfrm>
              <a:off x="4639691" y="2332653"/>
              <a:ext cx="4541633" cy="145557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sv-SE" dirty="0" smtClean="0"/>
                <a:t>For å åpne meldingene</a:t>
              </a: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sv-SE" dirty="0" smtClean="0"/>
                <a:t>med            eller              kreves </a:t>
              </a:r>
            </a:p>
            <a:p>
              <a:pPr marL="0" indent="0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sv-SE" b="1" dirty="0" smtClean="0"/>
                <a:t>5+korts farge </a:t>
              </a:r>
              <a:r>
                <a:rPr lang="sv-SE" dirty="0" smtClean="0"/>
                <a:t> og </a:t>
              </a:r>
              <a:r>
                <a:rPr lang="sv-SE" b="1" dirty="0" smtClean="0"/>
                <a:t>12+ hp</a:t>
              </a:r>
              <a:endParaRPr lang="sv-SE" dirty="0" smtClean="0"/>
            </a:p>
          </p:txBody>
        </p:sp>
        <p:grpSp>
          <p:nvGrpSpPr>
            <p:cNvPr id="61" name="Grupp 60"/>
            <p:cNvGrpSpPr/>
            <p:nvPr/>
          </p:nvGrpSpPr>
          <p:grpSpPr>
            <a:xfrm>
              <a:off x="7141026" y="2839739"/>
              <a:ext cx="782219" cy="423021"/>
              <a:chOff x="6151981" y="712359"/>
              <a:chExt cx="782219" cy="423021"/>
            </a:xfrm>
          </p:grpSpPr>
          <p:sp>
            <p:nvSpPr>
              <p:cNvPr id="62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6151981" y="712359"/>
                <a:ext cx="782219" cy="423021"/>
              </a:xfrm>
              <a:prstGeom prst="roundRect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002060"/>
                    </a:solidFill>
                    <a:latin typeface="Arial Black" panose="020B0A04020102020204" pitchFamily="34" charset="0"/>
                  </a:rPr>
                  <a:t>1</a:t>
                </a:r>
              </a:p>
            </p:txBody>
          </p:sp>
          <p:sp>
            <p:nvSpPr>
              <p:cNvPr id="63" name="Freeform 20" descr="90 %">
                <a:extLst>
                  <a:ext uri="{FF2B5EF4-FFF2-40B4-BE49-F238E27FC236}">
                    <a16:creationId xmlns:a16="http://schemas.microsoft.com/office/drawing/2014/main" id="{44F978CB-A69D-490A-B68C-EA40D3B618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50432" y="812179"/>
                <a:ext cx="210037" cy="218341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64" name="Grupp 63"/>
            <p:cNvGrpSpPr/>
            <p:nvPr/>
          </p:nvGrpSpPr>
          <p:grpSpPr>
            <a:xfrm>
              <a:off x="5480175" y="2857536"/>
              <a:ext cx="766668" cy="420445"/>
              <a:chOff x="7691532" y="739488"/>
              <a:chExt cx="766668" cy="420445"/>
            </a:xfrm>
          </p:grpSpPr>
          <p:sp>
            <p:nvSpPr>
              <p:cNvPr id="65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7691532" y="739488"/>
                <a:ext cx="766668" cy="420445"/>
              </a:xfrm>
              <a:prstGeom prst="roundRect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FF0000"/>
                    </a:solidFill>
                    <a:latin typeface="Arial Black" panose="020B0A04020102020204" pitchFamily="34" charset="0"/>
                  </a:rPr>
                  <a:t>1</a:t>
                </a:r>
              </a:p>
            </p:txBody>
          </p:sp>
          <p:sp>
            <p:nvSpPr>
              <p:cNvPr id="66" name="Freeform 21">
                <a:extLst>
                  <a:ext uri="{FF2B5EF4-FFF2-40B4-BE49-F238E27FC236}">
                    <a16:creationId xmlns:a16="http://schemas.microsoft.com/office/drawing/2014/main" id="{1535FB28-4CF4-4DCF-9CB9-3BE494ED959D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089474" y="844424"/>
                <a:ext cx="216325" cy="220766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8489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608" y="207370"/>
            <a:ext cx="9629195" cy="693029"/>
          </a:xfrm>
        </p:spPr>
        <p:txBody>
          <a:bodyPr>
            <a:noAutofit/>
          </a:bodyPr>
          <a:lstStyle/>
          <a:p>
            <a:r>
              <a:rPr lang="sv-SE" sz="3200" b="1" dirty="0" smtClean="0">
                <a:latin typeface="Arial Black" panose="020B0A04020102020204" pitchFamily="34" charset="0"/>
              </a:rPr>
              <a:t>Svarhåndens melding med trumfstøtte</a:t>
            </a:r>
            <a:endParaRPr lang="sv-SE" sz="3200" b="1" dirty="0">
              <a:latin typeface="Arial Black" panose="020B0A04020102020204" pitchFamily="34" charset="0"/>
            </a:endParaRPr>
          </a:p>
        </p:txBody>
      </p:sp>
      <p:sp>
        <p:nvSpPr>
          <p:cNvPr id="47" name="textruta 46"/>
          <p:cNvSpPr txBox="1"/>
          <p:nvPr/>
        </p:nvSpPr>
        <p:spPr>
          <a:xfrm>
            <a:off x="852200" y="765119"/>
            <a:ext cx="2135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Åpningshånd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8" name="textruta 47"/>
          <p:cNvSpPr txBox="1"/>
          <p:nvPr/>
        </p:nvSpPr>
        <p:spPr>
          <a:xfrm>
            <a:off x="7017300" y="759877"/>
            <a:ext cx="1576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Svarhånd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40" name="Grupp 10"/>
          <p:cNvGrpSpPr>
            <a:grpSpLocks/>
          </p:cNvGrpSpPr>
          <p:nvPr/>
        </p:nvGrpSpPr>
        <p:grpSpPr bwMode="auto">
          <a:xfrm>
            <a:off x="1336755" y="1330296"/>
            <a:ext cx="1431936" cy="1570303"/>
            <a:chOff x="1208584" y="1916832"/>
            <a:chExt cx="1431636" cy="1570834"/>
          </a:xfrm>
        </p:grpSpPr>
        <p:sp>
          <p:nvSpPr>
            <p:cNvPr id="41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160331" cy="1570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KJ8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AK943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Q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QT87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42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43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4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5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9" name="Freeform 23" descr="90 %"/>
              <p:cNvSpPr>
                <a:spLocks/>
              </p:cNvSpPr>
              <p:nvPr/>
            </p:nvSpPr>
            <p:spPr bwMode="ltGray">
              <a:xfrm>
                <a:off x="854075" y="2834898"/>
                <a:ext cx="303090" cy="290279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53" name="Grupp 10"/>
          <p:cNvGrpSpPr>
            <a:grpSpLocks/>
          </p:cNvGrpSpPr>
          <p:nvPr/>
        </p:nvGrpSpPr>
        <p:grpSpPr bwMode="auto">
          <a:xfrm>
            <a:off x="7416068" y="1330296"/>
            <a:ext cx="1431936" cy="1570303"/>
            <a:chOff x="1208584" y="1916832"/>
            <a:chExt cx="1431636" cy="1570834"/>
          </a:xfrm>
        </p:grpSpPr>
        <p:sp>
          <p:nvSpPr>
            <p:cNvPr id="54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160331" cy="1570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6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QJ52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A9643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A96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5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64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65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66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67" name="Freeform 23" descr="90 %"/>
              <p:cNvSpPr>
                <a:spLocks/>
              </p:cNvSpPr>
              <p:nvPr/>
            </p:nvSpPr>
            <p:spPr bwMode="ltGray">
              <a:xfrm>
                <a:off x="854075" y="2834898"/>
                <a:ext cx="303090" cy="290279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129" name="Grupp 128"/>
          <p:cNvGrpSpPr/>
          <p:nvPr/>
        </p:nvGrpSpPr>
        <p:grpSpPr>
          <a:xfrm>
            <a:off x="3805188" y="1553472"/>
            <a:ext cx="766668" cy="420445"/>
            <a:chOff x="7691532" y="739488"/>
            <a:chExt cx="766668" cy="420445"/>
          </a:xfrm>
        </p:grpSpPr>
        <p:sp>
          <p:nvSpPr>
            <p:cNvPr id="130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7691532" y="739488"/>
              <a:ext cx="766668" cy="420445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131" name="Freeform 21">
              <a:extLst>
                <a:ext uri="{FF2B5EF4-FFF2-40B4-BE49-F238E27FC236}">
                  <a16:creationId xmlns:a16="http://schemas.microsoft.com/office/drawing/2014/main" id="{1535FB28-4CF4-4DCF-9CB9-3BE494ED959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089474" y="844424"/>
              <a:ext cx="216325" cy="220766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132" name="Grupp 131"/>
          <p:cNvGrpSpPr/>
          <p:nvPr/>
        </p:nvGrpSpPr>
        <p:grpSpPr>
          <a:xfrm>
            <a:off x="5172518" y="1553472"/>
            <a:ext cx="766668" cy="420445"/>
            <a:chOff x="7843932" y="2805358"/>
            <a:chExt cx="766668" cy="420445"/>
          </a:xfrm>
        </p:grpSpPr>
        <p:sp>
          <p:nvSpPr>
            <p:cNvPr id="133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7843932" y="2805358"/>
              <a:ext cx="766668" cy="420445"/>
            </a:xfrm>
            <a:prstGeom prst="roundRect">
              <a:avLst/>
            </a:prstGeom>
            <a:ln w="38100">
              <a:solidFill>
                <a:srgbClr val="FF9933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3</a:t>
              </a:r>
            </a:p>
          </p:txBody>
        </p:sp>
        <p:sp>
          <p:nvSpPr>
            <p:cNvPr id="134" name="Freeform 21">
              <a:extLst>
                <a:ext uri="{FF2B5EF4-FFF2-40B4-BE49-F238E27FC236}">
                  <a16:creationId xmlns:a16="http://schemas.microsoft.com/office/drawing/2014/main" id="{1535FB28-4CF4-4DCF-9CB9-3BE494ED959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241874" y="2910294"/>
              <a:ext cx="216325" cy="220766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135" name="Grupp 134"/>
          <p:cNvGrpSpPr/>
          <p:nvPr/>
        </p:nvGrpSpPr>
        <p:grpSpPr>
          <a:xfrm>
            <a:off x="3805188" y="2171880"/>
            <a:ext cx="766668" cy="420445"/>
            <a:chOff x="7843932" y="1967155"/>
            <a:chExt cx="766668" cy="420445"/>
          </a:xfrm>
        </p:grpSpPr>
        <p:sp>
          <p:nvSpPr>
            <p:cNvPr id="136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7843932" y="1967155"/>
              <a:ext cx="766668" cy="420445"/>
            </a:xfrm>
            <a:prstGeom prst="roundRect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  <p:sp>
          <p:nvSpPr>
            <p:cNvPr id="137" name="Freeform 21">
              <a:extLst>
                <a:ext uri="{FF2B5EF4-FFF2-40B4-BE49-F238E27FC236}">
                  <a16:creationId xmlns:a16="http://schemas.microsoft.com/office/drawing/2014/main" id="{1535FB28-4CF4-4DCF-9CB9-3BE494ED959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241874" y="2072091"/>
              <a:ext cx="216325" cy="220766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138" name="Platshållare för innehåll 2">
            <a:extLst>
              <a:ext uri="{FF2B5EF4-FFF2-40B4-BE49-F238E27FC236}">
                <a16:creationId xmlns:a16="http://schemas.microsoft.com/office/drawing/2014/main" id="{2C687CE5-A1B8-481D-B443-25D946844A5E}"/>
              </a:ext>
            </a:extLst>
          </p:cNvPr>
          <p:cNvSpPr txBox="1">
            <a:spLocks/>
          </p:cNvSpPr>
          <p:nvPr/>
        </p:nvSpPr>
        <p:spPr>
          <a:xfrm>
            <a:off x="5135146" y="2177496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cxnSp>
        <p:nvCxnSpPr>
          <p:cNvPr id="61" name="Rak 60"/>
          <p:cNvCxnSpPr/>
          <p:nvPr/>
        </p:nvCxnSpPr>
        <p:spPr>
          <a:xfrm>
            <a:off x="661576" y="3842545"/>
            <a:ext cx="8590084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ruta 67"/>
          <p:cNvSpPr txBox="1"/>
          <p:nvPr/>
        </p:nvSpPr>
        <p:spPr>
          <a:xfrm>
            <a:off x="1032093" y="2819071"/>
            <a:ext cx="24297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/>
              <a:t>5+ hjerter, 12+ hp</a:t>
            </a:r>
            <a:endParaRPr lang="sv-SE" sz="2400" b="1" dirty="0"/>
          </a:p>
        </p:txBody>
      </p:sp>
      <p:sp>
        <p:nvSpPr>
          <p:cNvPr id="69" name="textruta 68"/>
          <p:cNvSpPr txBox="1"/>
          <p:nvPr/>
        </p:nvSpPr>
        <p:spPr>
          <a:xfrm>
            <a:off x="6829512" y="2819071"/>
            <a:ext cx="2681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/>
              <a:t>3</a:t>
            </a:r>
            <a:r>
              <a:rPr lang="sv-SE" sz="2400" b="1" dirty="0" smtClean="0"/>
              <a:t>+ hjerter, 11-12 hp</a:t>
            </a:r>
            <a:endParaRPr lang="sv-SE" sz="2400" b="1" dirty="0"/>
          </a:p>
        </p:txBody>
      </p:sp>
      <p:sp>
        <p:nvSpPr>
          <p:cNvPr id="70" name="Platshållare för innehåll 4">
            <a:extLst>
              <a:ext uri="{FF2B5EF4-FFF2-40B4-BE49-F238E27FC236}">
                <a16:creationId xmlns:a16="http://schemas.microsoft.com/office/drawing/2014/main" id="{6A070F82-0174-4400-8559-D4C5C022F3CA}"/>
              </a:ext>
            </a:extLst>
          </p:cNvPr>
          <p:cNvSpPr txBox="1">
            <a:spLocks/>
          </p:cNvSpPr>
          <p:nvPr/>
        </p:nvSpPr>
        <p:spPr>
          <a:xfrm>
            <a:off x="6950086" y="3206723"/>
            <a:ext cx="2343787" cy="4415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tabLst>
                <a:tab pos="1881188" algn="l"/>
              </a:tabLst>
            </a:pPr>
            <a:r>
              <a:rPr lang="sv-SE" sz="2400" b="1" dirty="0" smtClean="0">
                <a:solidFill>
                  <a:srgbClr val="CC6600"/>
                </a:solidFill>
              </a:rPr>
              <a:t>Invitt</a:t>
            </a:r>
            <a:r>
              <a:rPr lang="sv-SE" sz="2400" dirty="0" smtClean="0">
                <a:solidFill>
                  <a:srgbClr val="CC6600"/>
                </a:solidFill>
              </a:rPr>
              <a:t> til utgang</a:t>
            </a:r>
          </a:p>
        </p:txBody>
      </p:sp>
      <p:grpSp>
        <p:nvGrpSpPr>
          <p:cNvPr id="72" name="Grupp 10"/>
          <p:cNvGrpSpPr>
            <a:grpSpLocks/>
          </p:cNvGrpSpPr>
          <p:nvPr/>
        </p:nvGrpSpPr>
        <p:grpSpPr bwMode="auto">
          <a:xfrm>
            <a:off x="1336755" y="3927316"/>
            <a:ext cx="1431936" cy="1570303"/>
            <a:chOff x="1208584" y="1916832"/>
            <a:chExt cx="1431637" cy="1570834"/>
          </a:xfrm>
        </p:grpSpPr>
        <p:sp>
          <p:nvSpPr>
            <p:cNvPr id="73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160332" cy="1570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AK875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T7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QJ9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A93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74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75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76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77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78" name="Freeform 23" descr="90 %"/>
              <p:cNvSpPr>
                <a:spLocks/>
              </p:cNvSpPr>
              <p:nvPr/>
            </p:nvSpPr>
            <p:spPr bwMode="ltGray">
              <a:xfrm>
                <a:off x="854075" y="2834898"/>
                <a:ext cx="303090" cy="290279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79" name="textruta 78"/>
          <p:cNvSpPr txBox="1"/>
          <p:nvPr/>
        </p:nvSpPr>
        <p:spPr>
          <a:xfrm>
            <a:off x="1007206" y="5350777"/>
            <a:ext cx="2103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/>
              <a:t>5+ spar, 12+ hp</a:t>
            </a:r>
            <a:endParaRPr lang="sv-SE" sz="2400" b="1" dirty="0"/>
          </a:p>
        </p:txBody>
      </p:sp>
      <p:grpSp>
        <p:nvGrpSpPr>
          <p:cNvPr id="81" name="Grupp 10"/>
          <p:cNvGrpSpPr>
            <a:grpSpLocks/>
          </p:cNvGrpSpPr>
          <p:nvPr/>
        </p:nvGrpSpPr>
        <p:grpSpPr bwMode="auto">
          <a:xfrm>
            <a:off x="7416068" y="3917985"/>
            <a:ext cx="1395068" cy="1570303"/>
            <a:chOff x="1208584" y="1916832"/>
            <a:chExt cx="1394777" cy="1570834"/>
          </a:xfrm>
        </p:grpSpPr>
        <p:sp>
          <p:nvSpPr>
            <p:cNvPr id="82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123472" cy="1570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QT3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K9864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T75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Q8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83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84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85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86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87" name="Freeform 23" descr="90 %"/>
              <p:cNvSpPr>
                <a:spLocks/>
              </p:cNvSpPr>
              <p:nvPr/>
            </p:nvSpPr>
            <p:spPr bwMode="ltGray">
              <a:xfrm>
                <a:off x="854075" y="2834898"/>
                <a:ext cx="303090" cy="290279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88" name="textruta 87"/>
          <p:cNvSpPr txBox="1"/>
          <p:nvPr/>
        </p:nvSpPr>
        <p:spPr>
          <a:xfrm>
            <a:off x="6935262" y="5444087"/>
            <a:ext cx="2199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/>
              <a:t>3</a:t>
            </a:r>
            <a:r>
              <a:rPr lang="sv-SE" sz="2400" b="1" dirty="0" smtClean="0"/>
              <a:t>+ spar, 6-10 hp</a:t>
            </a:r>
            <a:endParaRPr lang="sv-SE" sz="2400" b="1" dirty="0"/>
          </a:p>
        </p:txBody>
      </p:sp>
      <p:sp>
        <p:nvSpPr>
          <p:cNvPr id="89" name="Platshållare för innehåll 4">
            <a:extLst>
              <a:ext uri="{FF2B5EF4-FFF2-40B4-BE49-F238E27FC236}">
                <a16:creationId xmlns:a16="http://schemas.microsoft.com/office/drawing/2014/main" id="{6A070F82-0174-4400-8559-D4C5C022F3CA}"/>
              </a:ext>
            </a:extLst>
          </p:cNvPr>
          <p:cNvSpPr txBox="1">
            <a:spLocks/>
          </p:cNvSpPr>
          <p:nvPr/>
        </p:nvSpPr>
        <p:spPr>
          <a:xfrm>
            <a:off x="6962526" y="5850407"/>
            <a:ext cx="2343787" cy="4415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tabLst>
                <a:tab pos="1881188" algn="l"/>
              </a:tabLst>
            </a:pPr>
            <a:r>
              <a:rPr lang="sv-SE" sz="2400" b="1" dirty="0" smtClean="0">
                <a:solidFill>
                  <a:srgbClr val="CC6600"/>
                </a:solidFill>
              </a:rPr>
              <a:t>Invitt</a:t>
            </a:r>
            <a:r>
              <a:rPr lang="sv-SE" sz="2400" dirty="0" smtClean="0">
                <a:solidFill>
                  <a:srgbClr val="CC6600"/>
                </a:solidFill>
              </a:rPr>
              <a:t> till utgang</a:t>
            </a:r>
          </a:p>
        </p:txBody>
      </p:sp>
      <p:grpSp>
        <p:nvGrpSpPr>
          <p:cNvPr id="90" name="Grupp 89"/>
          <p:cNvGrpSpPr/>
          <p:nvPr/>
        </p:nvGrpSpPr>
        <p:grpSpPr>
          <a:xfrm>
            <a:off x="3847319" y="4230000"/>
            <a:ext cx="782219" cy="423021"/>
            <a:chOff x="6151981" y="712359"/>
            <a:chExt cx="782219" cy="423021"/>
          </a:xfrm>
        </p:grpSpPr>
        <p:sp>
          <p:nvSpPr>
            <p:cNvPr id="91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151981" y="712359"/>
              <a:ext cx="782219" cy="423021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92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0432" y="812179"/>
              <a:ext cx="210037" cy="218341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93" name="Grupp 92"/>
          <p:cNvGrpSpPr/>
          <p:nvPr/>
        </p:nvGrpSpPr>
        <p:grpSpPr>
          <a:xfrm>
            <a:off x="5231359" y="4224473"/>
            <a:ext cx="782219" cy="423021"/>
            <a:chOff x="6304381" y="2778229"/>
            <a:chExt cx="782219" cy="423021"/>
          </a:xfrm>
        </p:grpSpPr>
        <p:sp>
          <p:nvSpPr>
            <p:cNvPr id="114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304381" y="2778229"/>
              <a:ext cx="782219" cy="423021"/>
            </a:xfrm>
            <a:prstGeom prst="roundRect">
              <a:avLst/>
            </a:prstGeom>
            <a:ln w="38100">
              <a:solidFill>
                <a:srgbClr val="FF9933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  <p:sp>
          <p:nvSpPr>
            <p:cNvPr id="115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832" y="2878049"/>
              <a:ext cx="210037" cy="218341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119" name="Platshållare för innehåll 2">
            <a:extLst>
              <a:ext uri="{FF2B5EF4-FFF2-40B4-BE49-F238E27FC236}">
                <a16:creationId xmlns:a16="http://schemas.microsoft.com/office/drawing/2014/main" id="{2C687CE5-A1B8-481D-B443-25D946844A5E}"/>
              </a:ext>
            </a:extLst>
          </p:cNvPr>
          <p:cNvSpPr txBox="1">
            <a:spLocks/>
          </p:cNvSpPr>
          <p:nvPr/>
        </p:nvSpPr>
        <p:spPr>
          <a:xfrm>
            <a:off x="3831878" y="4822329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120" name="Platshållare för innehåll 4">
            <a:extLst>
              <a:ext uri="{FF2B5EF4-FFF2-40B4-BE49-F238E27FC236}">
                <a16:creationId xmlns:a16="http://schemas.microsoft.com/office/drawing/2014/main" id="{6A070F82-0174-4400-8559-D4C5C022F3CA}"/>
              </a:ext>
            </a:extLst>
          </p:cNvPr>
          <p:cNvSpPr txBox="1">
            <a:spLocks/>
          </p:cNvSpPr>
          <p:nvPr/>
        </p:nvSpPr>
        <p:spPr>
          <a:xfrm>
            <a:off x="664364" y="3331131"/>
            <a:ext cx="3049219" cy="4415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000"/>
              </a:lnSpc>
              <a:spcBef>
                <a:spcPts val="0"/>
              </a:spcBef>
              <a:buNone/>
              <a:tabLst>
                <a:tab pos="1881188" algn="l"/>
              </a:tabLst>
            </a:pPr>
            <a:r>
              <a:rPr lang="sv-SE" sz="2000" dirty="0" smtClean="0"/>
              <a:t>Samlet styrke holder til utgang</a:t>
            </a:r>
          </a:p>
        </p:txBody>
      </p:sp>
      <p:sp>
        <p:nvSpPr>
          <p:cNvPr id="121" name="Platshållare för innehåll 4">
            <a:extLst>
              <a:ext uri="{FF2B5EF4-FFF2-40B4-BE49-F238E27FC236}">
                <a16:creationId xmlns:a16="http://schemas.microsoft.com/office/drawing/2014/main" id="{6A070F82-0174-4400-8559-D4C5C022F3CA}"/>
              </a:ext>
            </a:extLst>
          </p:cNvPr>
          <p:cNvSpPr txBox="1">
            <a:spLocks/>
          </p:cNvSpPr>
          <p:nvPr/>
        </p:nvSpPr>
        <p:spPr>
          <a:xfrm>
            <a:off x="695463" y="5834845"/>
            <a:ext cx="3049219" cy="4415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000"/>
              </a:lnSpc>
              <a:spcBef>
                <a:spcPts val="0"/>
              </a:spcBef>
              <a:buNone/>
              <a:tabLst>
                <a:tab pos="1881188" algn="l"/>
              </a:tabLst>
            </a:pPr>
            <a:r>
              <a:rPr lang="sv-SE" sz="2000" dirty="0" smtClean="0"/>
              <a:t>Samlet styrke holder ikke til utgang</a:t>
            </a:r>
          </a:p>
        </p:txBody>
      </p:sp>
    </p:spTree>
    <p:extLst>
      <p:ext uri="{BB962C8B-B14F-4D97-AF65-F5344CB8AC3E}">
        <p14:creationId xmlns:p14="http://schemas.microsoft.com/office/powerpoint/2010/main" val="1783477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80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000"/>
                            </p:stCondLst>
                            <p:childTnLst>
                              <p:par>
                                <p:cTn id="1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4000"/>
                            </p:stCondLst>
                            <p:childTnLst>
                              <p:par>
                                <p:cTn id="1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 animBg="1"/>
      <p:bldP spid="68" grpId="0"/>
      <p:bldP spid="69" grpId="0"/>
      <p:bldP spid="70" grpId="0"/>
      <p:bldP spid="79" grpId="0"/>
      <p:bldP spid="88" grpId="0"/>
      <p:bldP spid="89" grpId="0"/>
      <p:bldP spid="119" grpId="0" animBg="1"/>
      <p:bldP spid="120" grpId="0"/>
      <p:bldP spid="1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69" y="405400"/>
            <a:ext cx="9698306" cy="640275"/>
          </a:xfrm>
        </p:spPr>
        <p:txBody>
          <a:bodyPr>
            <a:noAutofit/>
          </a:bodyPr>
          <a:lstStyle/>
          <a:p>
            <a:r>
              <a:rPr lang="sv-SE" sz="3200" b="1" dirty="0" smtClean="0">
                <a:latin typeface="Arial Black" panose="020B0A04020102020204" pitchFamily="34" charset="0"/>
              </a:rPr>
              <a:t>Svarhåndens melding - flere eksempler</a:t>
            </a:r>
            <a:endParaRPr lang="sv-SE" sz="3200" b="1" dirty="0">
              <a:latin typeface="Arial Black" panose="020B0A04020102020204" pitchFamily="34" charset="0"/>
            </a:endParaRPr>
          </a:p>
        </p:txBody>
      </p:sp>
      <p:grpSp>
        <p:nvGrpSpPr>
          <p:cNvPr id="18" name="Grupp 10"/>
          <p:cNvGrpSpPr>
            <a:grpSpLocks/>
          </p:cNvGrpSpPr>
          <p:nvPr/>
        </p:nvGrpSpPr>
        <p:grpSpPr bwMode="auto">
          <a:xfrm>
            <a:off x="920538" y="2301989"/>
            <a:ext cx="1244387" cy="1570303"/>
            <a:chOff x="1208584" y="1916832"/>
            <a:chExt cx="1244115" cy="1570568"/>
          </a:xfrm>
        </p:grpSpPr>
        <p:sp>
          <p:nvSpPr>
            <p:cNvPr id="19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972810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AK42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A732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Q</a:t>
              </a:r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4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653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2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2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33" name="Grupp 10"/>
          <p:cNvGrpSpPr>
            <a:grpSpLocks/>
          </p:cNvGrpSpPr>
          <p:nvPr/>
        </p:nvGrpSpPr>
        <p:grpSpPr bwMode="auto">
          <a:xfrm>
            <a:off x="7462295" y="2301989"/>
            <a:ext cx="1476822" cy="1570303"/>
            <a:chOff x="1208584" y="1916832"/>
            <a:chExt cx="1476499" cy="1570568"/>
          </a:xfrm>
        </p:grpSpPr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205194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AJ42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Q6543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3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>
                  <a:latin typeface="Comic Sans MS" panose="030F0702030302020204" pitchFamily="66" charset="0"/>
                  <a:ea typeface="MS PGothic" panose="020B0600070205080204" pitchFamily="34" charset="-128"/>
                </a:rPr>
                <a:t>T</a:t>
              </a:r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42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3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36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7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8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39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64" name="Grupp 10"/>
          <p:cNvGrpSpPr>
            <a:grpSpLocks/>
          </p:cNvGrpSpPr>
          <p:nvPr/>
        </p:nvGrpSpPr>
        <p:grpSpPr bwMode="auto">
          <a:xfrm>
            <a:off x="2963631" y="2301989"/>
            <a:ext cx="1513692" cy="1570303"/>
            <a:chOff x="1208584" y="1916832"/>
            <a:chExt cx="1513361" cy="1570568"/>
          </a:xfrm>
        </p:grpSpPr>
        <p:sp>
          <p:nvSpPr>
            <p:cNvPr id="65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242056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873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982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95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AJT92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66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67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68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69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70" name="Freeform 23" descr="90 %"/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44" name="Grupp 10">
            <a:extLst>
              <a:ext uri="{FF2B5EF4-FFF2-40B4-BE49-F238E27FC236}">
                <a16:creationId xmlns:a16="http://schemas.microsoft.com/office/drawing/2014/main" id="{6D1D8B30-4C82-472F-9525-E1500E3928B2}"/>
              </a:ext>
            </a:extLst>
          </p:cNvPr>
          <p:cNvGrpSpPr>
            <a:grpSpLocks/>
          </p:cNvGrpSpPr>
          <p:nvPr/>
        </p:nvGrpSpPr>
        <p:grpSpPr bwMode="auto">
          <a:xfrm>
            <a:off x="5056420" y="2301989"/>
            <a:ext cx="1316522" cy="1570303"/>
            <a:chOff x="1208584" y="1916832"/>
            <a:chExt cx="1316234" cy="1570568"/>
          </a:xfrm>
        </p:grpSpPr>
        <p:sp>
          <p:nvSpPr>
            <p:cNvPr id="47" name="Rectangle 34">
              <a:extLst>
                <a:ext uri="{FF2B5EF4-FFF2-40B4-BE49-F238E27FC236}">
                  <a16:creationId xmlns:a16="http://schemas.microsoft.com/office/drawing/2014/main" id="{DCF8B1E0-886F-4699-BF33-0481AC53B6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9889" y="1916832"/>
              <a:ext cx="1044929" cy="1570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AKJ9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76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QT75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J52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53" name="Grupp 29">
              <a:extLst>
                <a:ext uri="{FF2B5EF4-FFF2-40B4-BE49-F238E27FC236}">
                  <a16:creationId xmlns:a16="http://schemas.microsoft.com/office/drawing/2014/main" id="{1A17C3B4-E5DC-4085-B31F-7F0ED1CC0B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54" name="Freeform 20" descr="90 %">
                <a:extLst>
                  <a:ext uri="{FF2B5EF4-FFF2-40B4-BE49-F238E27FC236}">
                    <a16:creationId xmlns:a16="http://schemas.microsoft.com/office/drawing/2014/main" id="{D9A30A79-DDE4-47A8-868A-720A55AADF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5" name="Freeform 21">
                <a:extLst>
                  <a:ext uri="{FF2B5EF4-FFF2-40B4-BE49-F238E27FC236}">
                    <a16:creationId xmlns:a16="http://schemas.microsoft.com/office/drawing/2014/main" id="{B4A5C037-48A7-40B3-9806-F60AD1BE3562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6" name="Freeform 22">
                <a:extLst>
                  <a:ext uri="{FF2B5EF4-FFF2-40B4-BE49-F238E27FC236}">
                    <a16:creationId xmlns:a16="http://schemas.microsoft.com/office/drawing/2014/main" id="{E3FDB782-DBF8-4D25-A595-FD22D383A631}"/>
                  </a:ext>
                </a:extLst>
              </p:cNvPr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57" name="Freeform 23" descr="90 %">
                <a:extLst>
                  <a:ext uri="{FF2B5EF4-FFF2-40B4-BE49-F238E27FC236}">
                    <a16:creationId xmlns:a16="http://schemas.microsoft.com/office/drawing/2014/main" id="{0895AF27-1067-42A2-9020-51CC6279EF4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854075" y="2834706"/>
                <a:ext cx="303087" cy="291816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sp>
        <p:nvSpPr>
          <p:cNvPr id="78" name="textruta 77"/>
          <p:cNvSpPr txBox="1"/>
          <p:nvPr/>
        </p:nvSpPr>
        <p:spPr>
          <a:xfrm>
            <a:off x="3344511" y="1513368"/>
            <a:ext cx="25310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Hva melder du?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4" name="Grupp 3"/>
          <p:cNvGrpSpPr/>
          <p:nvPr/>
        </p:nvGrpSpPr>
        <p:grpSpPr>
          <a:xfrm>
            <a:off x="2418255" y="1103189"/>
            <a:ext cx="4563570" cy="523220"/>
            <a:chOff x="503730" y="1188914"/>
            <a:chExt cx="4563570" cy="523220"/>
          </a:xfrm>
        </p:grpSpPr>
        <p:sp>
          <p:nvSpPr>
            <p:cNvPr id="48" name="textruta 47"/>
            <p:cNvSpPr txBox="1"/>
            <p:nvPr/>
          </p:nvSpPr>
          <p:spPr>
            <a:xfrm>
              <a:off x="503730" y="1188914"/>
              <a:ext cx="359906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2800" b="1" dirty="0" smtClean="0">
                  <a:solidFill>
                    <a:schemeClr val="accent1">
                      <a:lumMod val="75000"/>
                    </a:schemeClr>
                  </a:solidFill>
                </a:rPr>
                <a:t>Din partner åpner med</a:t>
              </a:r>
              <a:endParaRPr lang="sv-SE" sz="28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grpSp>
          <p:nvGrpSpPr>
            <p:cNvPr id="73" name="Grupp 72"/>
            <p:cNvGrpSpPr/>
            <p:nvPr/>
          </p:nvGrpSpPr>
          <p:grpSpPr>
            <a:xfrm>
              <a:off x="4285081" y="1264809"/>
              <a:ext cx="782219" cy="423021"/>
              <a:chOff x="6151981" y="712359"/>
              <a:chExt cx="782219" cy="423021"/>
            </a:xfrm>
          </p:grpSpPr>
          <p:sp>
            <p:nvSpPr>
              <p:cNvPr id="74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6151981" y="712359"/>
                <a:ext cx="782219" cy="423021"/>
              </a:xfrm>
              <a:prstGeom prst="roundRect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002060"/>
                    </a:solidFill>
                    <a:latin typeface="Arial Black" panose="020B0A04020102020204" pitchFamily="34" charset="0"/>
                  </a:rPr>
                  <a:t>1</a:t>
                </a:r>
              </a:p>
            </p:txBody>
          </p:sp>
          <p:sp>
            <p:nvSpPr>
              <p:cNvPr id="76" name="Freeform 20" descr="90 %">
                <a:extLst>
                  <a:ext uri="{FF2B5EF4-FFF2-40B4-BE49-F238E27FC236}">
                    <a16:creationId xmlns:a16="http://schemas.microsoft.com/office/drawing/2014/main" id="{44F978CB-A69D-490A-B68C-EA40D3B618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50432" y="812179"/>
                <a:ext cx="210037" cy="218341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</p:grpSp>
      <p:grpSp>
        <p:nvGrpSpPr>
          <p:cNvPr id="80" name="Grupp 79"/>
          <p:cNvGrpSpPr/>
          <p:nvPr/>
        </p:nvGrpSpPr>
        <p:grpSpPr>
          <a:xfrm>
            <a:off x="7809597" y="4061421"/>
            <a:ext cx="782219" cy="423021"/>
            <a:chOff x="6304381" y="2778229"/>
            <a:chExt cx="782219" cy="423021"/>
          </a:xfrm>
        </p:grpSpPr>
        <p:sp>
          <p:nvSpPr>
            <p:cNvPr id="85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304381" y="2778229"/>
              <a:ext cx="782219" cy="423021"/>
            </a:xfrm>
            <a:prstGeom prst="roundRect">
              <a:avLst/>
            </a:prstGeom>
            <a:ln w="38100">
              <a:solidFill>
                <a:srgbClr val="FF9933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 smtClean="0">
                  <a:solidFill>
                    <a:srgbClr val="002060"/>
                  </a:solidFill>
                  <a:latin typeface="Arial Black" panose="020B0A04020102020204" pitchFamily="34" charset="0"/>
                </a:rPr>
                <a:t>2</a:t>
              </a:r>
              <a:endParaRPr lang="sv-SE" sz="2400" b="1" dirty="0">
                <a:solidFill>
                  <a:srgbClr val="00206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86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832" y="2878049"/>
              <a:ext cx="210037" cy="218341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82" name="Platshållare för innehåll 4">
            <a:extLst>
              <a:ext uri="{FF2B5EF4-FFF2-40B4-BE49-F238E27FC236}">
                <a16:creationId xmlns:a16="http://schemas.microsoft.com/office/drawing/2014/main" id="{6A070F82-0174-4400-8559-D4C5C022F3CA}"/>
              </a:ext>
            </a:extLst>
          </p:cNvPr>
          <p:cNvSpPr txBox="1">
            <a:spLocks/>
          </p:cNvSpPr>
          <p:nvPr/>
        </p:nvSpPr>
        <p:spPr>
          <a:xfrm>
            <a:off x="7047863" y="4764947"/>
            <a:ext cx="2305687" cy="7024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tabLst>
                <a:tab pos="1881188" algn="l"/>
              </a:tabLst>
            </a:pPr>
            <a:r>
              <a:rPr lang="sv-SE" sz="2400" dirty="0" smtClean="0"/>
              <a:t>6-10 hp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tabLst>
                <a:tab pos="1881188" algn="l"/>
              </a:tabLst>
            </a:pPr>
            <a:r>
              <a:rPr lang="sv-SE" sz="2400" b="1" dirty="0" smtClean="0">
                <a:solidFill>
                  <a:srgbClr val="CC6600"/>
                </a:solidFill>
              </a:rPr>
              <a:t>Invitt</a:t>
            </a:r>
            <a:r>
              <a:rPr lang="sv-SE" sz="2400" dirty="0" smtClean="0">
                <a:solidFill>
                  <a:srgbClr val="CC6600"/>
                </a:solidFill>
              </a:rPr>
              <a:t> til utgang</a:t>
            </a:r>
          </a:p>
        </p:txBody>
      </p:sp>
      <p:grpSp>
        <p:nvGrpSpPr>
          <p:cNvPr id="88" name="Grupp 87"/>
          <p:cNvGrpSpPr/>
          <p:nvPr/>
        </p:nvGrpSpPr>
        <p:grpSpPr>
          <a:xfrm>
            <a:off x="5323572" y="4061421"/>
            <a:ext cx="782219" cy="423021"/>
            <a:chOff x="6304381" y="2778229"/>
            <a:chExt cx="782219" cy="423021"/>
          </a:xfrm>
        </p:grpSpPr>
        <p:sp>
          <p:nvSpPr>
            <p:cNvPr id="95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304381" y="2778229"/>
              <a:ext cx="782219" cy="423021"/>
            </a:xfrm>
            <a:prstGeom prst="roundRect">
              <a:avLst/>
            </a:prstGeom>
            <a:ln w="38100">
              <a:solidFill>
                <a:srgbClr val="FF9933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 smtClean="0">
                  <a:solidFill>
                    <a:srgbClr val="002060"/>
                  </a:solidFill>
                  <a:latin typeface="Arial Black" panose="020B0A04020102020204" pitchFamily="34" charset="0"/>
                </a:rPr>
                <a:t>3</a:t>
              </a:r>
              <a:endParaRPr lang="sv-SE" sz="2400" b="1" dirty="0">
                <a:solidFill>
                  <a:srgbClr val="00206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02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832" y="2878049"/>
              <a:ext cx="210037" cy="218341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92" name="Platshållare för innehåll 4">
            <a:extLst>
              <a:ext uri="{FF2B5EF4-FFF2-40B4-BE49-F238E27FC236}">
                <a16:creationId xmlns:a16="http://schemas.microsoft.com/office/drawing/2014/main" id="{6A070F82-0174-4400-8559-D4C5C022F3CA}"/>
              </a:ext>
            </a:extLst>
          </p:cNvPr>
          <p:cNvSpPr txBox="1">
            <a:spLocks/>
          </p:cNvSpPr>
          <p:nvPr/>
        </p:nvSpPr>
        <p:spPr>
          <a:xfrm>
            <a:off x="4542788" y="4764947"/>
            <a:ext cx="2343787" cy="7917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tabLst>
                <a:tab pos="1881188" algn="l"/>
              </a:tabLst>
            </a:pPr>
            <a:r>
              <a:rPr lang="sv-SE" sz="2400" dirty="0" smtClean="0"/>
              <a:t>11-12 hp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tabLst>
                <a:tab pos="1881188" algn="l"/>
              </a:tabLst>
            </a:pPr>
            <a:r>
              <a:rPr lang="sv-SE" sz="2400" b="1" dirty="0" smtClean="0">
                <a:solidFill>
                  <a:srgbClr val="CC6600"/>
                </a:solidFill>
              </a:rPr>
              <a:t>Invitt</a:t>
            </a:r>
            <a:r>
              <a:rPr lang="sv-SE" sz="2400" dirty="0" smtClean="0">
                <a:solidFill>
                  <a:srgbClr val="CC6600"/>
                </a:solidFill>
              </a:rPr>
              <a:t> till utgang</a:t>
            </a:r>
          </a:p>
        </p:txBody>
      </p:sp>
      <p:grpSp>
        <p:nvGrpSpPr>
          <p:cNvPr id="104" name="Grupp 103"/>
          <p:cNvGrpSpPr/>
          <p:nvPr/>
        </p:nvGrpSpPr>
        <p:grpSpPr>
          <a:xfrm>
            <a:off x="1151622" y="4061421"/>
            <a:ext cx="782219" cy="423021"/>
            <a:chOff x="6304381" y="1940026"/>
            <a:chExt cx="782219" cy="423021"/>
          </a:xfrm>
        </p:grpSpPr>
        <p:sp>
          <p:nvSpPr>
            <p:cNvPr id="109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304381" y="1940026"/>
              <a:ext cx="782219" cy="423021"/>
            </a:xfrm>
            <a:prstGeom prst="roundRect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  <p:sp>
          <p:nvSpPr>
            <p:cNvPr id="110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832" y="2039846"/>
              <a:ext cx="210037" cy="218341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106" name="Platshållare för innehåll 4">
            <a:extLst>
              <a:ext uri="{FF2B5EF4-FFF2-40B4-BE49-F238E27FC236}">
                <a16:creationId xmlns:a16="http://schemas.microsoft.com/office/drawing/2014/main" id="{6A070F82-0174-4400-8559-D4C5C022F3CA}"/>
              </a:ext>
            </a:extLst>
          </p:cNvPr>
          <p:cNvSpPr txBox="1">
            <a:spLocks/>
          </p:cNvSpPr>
          <p:nvPr/>
        </p:nvSpPr>
        <p:spPr>
          <a:xfrm>
            <a:off x="256538" y="4764947"/>
            <a:ext cx="2572387" cy="6078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tabLst>
                <a:tab pos="1881188" algn="l"/>
              </a:tabLst>
            </a:pPr>
            <a:r>
              <a:rPr lang="sv-SE" sz="2400" dirty="0" smtClean="0"/>
              <a:t>13+ hp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tabLst>
                <a:tab pos="1881188" algn="l"/>
              </a:tabLst>
            </a:pPr>
            <a:r>
              <a:rPr lang="sv-SE" sz="2400" dirty="0" smtClean="0">
                <a:solidFill>
                  <a:srgbClr val="FF0000"/>
                </a:solidFill>
              </a:rPr>
              <a:t>Forslag till </a:t>
            </a:r>
            <a:r>
              <a:rPr lang="sv-SE" sz="2400" b="1" dirty="0" smtClean="0">
                <a:solidFill>
                  <a:srgbClr val="FF0000"/>
                </a:solidFill>
              </a:rPr>
              <a:t>sluttmelding</a:t>
            </a:r>
            <a:endParaRPr lang="sv-SE" sz="2400" dirty="0" smtClean="0">
              <a:solidFill>
                <a:srgbClr val="FF0000"/>
              </a:solidFill>
            </a:endParaRPr>
          </a:p>
        </p:txBody>
      </p:sp>
      <p:sp>
        <p:nvSpPr>
          <p:cNvPr id="112" name="Platshållare för innehåll 4">
            <a:extLst>
              <a:ext uri="{FF2B5EF4-FFF2-40B4-BE49-F238E27FC236}">
                <a16:creationId xmlns:a16="http://schemas.microsoft.com/office/drawing/2014/main" id="{6A070F82-0174-4400-8559-D4C5C022F3CA}"/>
              </a:ext>
            </a:extLst>
          </p:cNvPr>
          <p:cNvSpPr txBox="1">
            <a:spLocks/>
          </p:cNvSpPr>
          <p:nvPr/>
        </p:nvSpPr>
        <p:spPr>
          <a:xfrm>
            <a:off x="3130304" y="4764947"/>
            <a:ext cx="1003158" cy="342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v-SE" sz="2400" dirty="0" smtClean="0"/>
              <a:t>0-5 hp</a:t>
            </a:r>
          </a:p>
        </p:txBody>
      </p:sp>
      <p:sp>
        <p:nvSpPr>
          <p:cNvPr id="113" name="Platshållare för innehåll 2">
            <a:extLst>
              <a:ext uri="{FF2B5EF4-FFF2-40B4-BE49-F238E27FC236}">
                <a16:creationId xmlns:a16="http://schemas.microsoft.com/office/drawing/2014/main" id="{2C687CE5-A1B8-481D-B443-25D946844A5E}"/>
              </a:ext>
            </a:extLst>
          </p:cNvPr>
          <p:cNvSpPr txBox="1">
            <a:spLocks/>
          </p:cNvSpPr>
          <p:nvPr/>
        </p:nvSpPr>
        <p:spPr>
          <a:xfrm>
            <a:off x="3150477" y="4068325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114" name="Platshållare för innehåll 4">
            <a:extLst>
              <a:ext uri="{FF2B5EF4-FFF2-40B4-BE49-F238E27FC236}">
                <a16:creationId xmlns:a16="http://schemas.microsoft.com/office/drawing/2014/main" id="{6A070F82-0174-4400-8559-D4C5C022F3CA}"/>
              </a:ext>
            </a:extLst>
          </p:cNvPr>
          <p:cNvSpPr txBox="1">
            <a:spLocks/>
          </p:cNvSpPr>
          <p:nvPr/>
        </p:nvSpPr>
        <p:spPr>
          <a:xfrm>
            <a:off x="2418256" y="5628790"/>
            <a:ext cx="2941376" cy="6481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v-SE" sz="2000" b="1" dirty="0" smtClean="0"/>
              <a:t>Når melder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v-SE" sz="2000" b="1" dirty="0"/>
              <a:t>å</a:t>
            </a:r>
            <a:r>
              <a:rPr lang="sv-SE" sz="2000" b="1" dirty="0" smtClean="0"/>
              <a:t>pningshånden utgang?</a:t>
            </a:r>
          </a:p>
        </p:txBody>
      </p:sp>
      <p:sp>
        <p:nvSpPr>
          <p:cNvPr id="115" name="Platshållare för innehåll 4">
            <a:extLst>
              <a:ext uri="{FF2B5EF4-FFF2-40B4-BE49-F238E27FC236}">
                <a16:creationId xmlns:a16="http://schemas.microsoft.com/office/drawing/2014/main" id="{6A070F82-0174-4400-8559-D4C5C022F3CA}"/>
              </a:ext>
            </a:extLst>
          </p:cNvPr>
          <p:cNvSpPr txBox="1">
            <a:spLocks/>
          </p:cNvSpPr>
          <p:nvPr/>
        </p:nvSpPr>
        <p:spPr>
          <a:xfrm>
            <a:off x="5295263" y="5781432"/>
            <a:ext cx="1180349" cy="342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v-SE" sz="2000" b="1" dirty="0" smtClean="0"/>
              <a:t>14+ hp</a:t>
            </a:r>
          </a:p>
        </p:txBody>
      </p:sp>
      <p:sp>
        <p:nvSpPr>
          <p:cNvPr id="116" name="Platshållare för innehåll 4">
            <a:extLst>
              <a:ext uri="{FF2B5EF4-FFF2-40B4-BE49-F238E27FC236}">
                <a16:creationId xmlns:a16="http://schemas.microsoft.com/office/drawing/2014/main" id="{6A070F82-0174-4400-8559-D4C5C022F3CA}"/>
              </a:ext>
            </a:extLst>
          </p:cNvPr>
          <p:cNvSpPr txBox="1">
            <a:spLocks/>
          </p:cNvSpPr>
          <p:nvPr/>
        </p:nvSpPr>
        <p:spPr>
          <a:xfrm>
            <a:off x="7762238" y="5781432"/>
            <a:ext cx="1180349" cy="342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v-SE" sz="2000" b="1" dirty="0" smtClean="0"/>
              <a:t>16+ hp</a:t>
            </a:r>
          </a:p>
        </p:txBody>
      </p:sp>
      <p:cxnSp>
        <p:nvCxnSpPr>
          <p:cNvPr id="8" name="Rak 7"/>
          <p:cNvCxnSpPr/>
          <p:nvPr/>
        </p:nvCxnSpPr>
        <p:spPr>
          <a:xfrm flipV="1">
            <a:off x="600075" y="5591175"/>
            <a:ext cx="8715375" cy="1905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915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510" y="223936"/>
            <a:ext cx="9480004" cy="1324947"/>
          </a:xfrm>
        </p:spPr>
        <p:txBody>
          <a:bodyPr>
            <a:noAutofit/>
          </a:bodyPr>
          <a:lstStyle/>
          <a:p>
            <a:r>
              <a:rPr lang="sv-SE" sz="3200" b="1" dirty="0" smtClean="0">
                <a:latin typeface="Arial Black" panose="020B0A04020102020204" pitchFamily="34" charset="0"/>
              </a:rPr>
              <a:t>Åpning 1 i major og svarhåndens melding med trumfstøtte</a:t>
            </a:r>
            <a:endParaRPr lang="sv-SE" sz="3200" b="1" dirty="0">
              <a:latin typeface="Arial Black" panose="020B0A04020102020204" pitchFamily="34" charset="0"/>
            </a:endParaRPr>
          </a:p>
        </p:txBody>
      </p:sp>
      <p:sp>
        <p:nvSpPr>
          <p:cNvPr id="63" name="textruta 62"/>
          <p:cNvSpPr txBox="1"/>
          <p:nvPr/>
        </p:nvSpPr>
        <p:spPr>
          <a:xfrm>
            <a:off x="755963" y="1480879"/>
            <a:ext cx="13051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tabLst>
                <a:tab pos="2687638" algn="l"/>
              </a:tabLst>
            </a:pPr>
            <a:r>
              <a:rPr lang="sv-SE" sz="2400" b="1" dirty="0" smtClean="0"/>
              <a:t>Åpnings-</a:t>
            </a:r>
            <a:br>
              <a:rPr lang="sv-SE" sz="2400" b="1" dirty="0" smtClean="0"/>
            </a:br>
            <a:r>
              <a:rPr lang="sv-SE" sz="2400" b="1" dirty="0" smtClean="0"/>
              <a:t>håndens</a:t>
            </a:r>
          </a:p>
          <a:p>
            <a:pPr algn="ctr">
              <a:tabLst>
                <a:tab pos="2687638" algn="l"/>
              </a:tabLst>
            </a:pPr>
            <a:r>
              <a:rPr lang="sv-SE" sz="2400" b="1" dirty="0" smtClean="0"/>
              <a:t>melding</a:t>
            </a:r>
            <a:endParaRPr lang="sv-SE" sz="2400" b="1" dirty="0"/>
          </a:p>
        </p:txBody>
      </p:sp>
      <p:grpSp>
        <p:nvGrpSpPr>
          <p:cNvPr id="94" name="Grupp 93"/>
          <p:cNvGrpSpPr/>
          <p:nvPr/>
        </p:nvGrpSpPr>
        <p:grpSpPr>
          <a:xfrm>
            <a:off x="3474943" y="3908752"/>
            <a:ext cx="782219" cy="423021"/>
            <a:chOff x="6304381" y="2778229"/>
            <a:chExt cx="782219" cy="423021"/>
          </a:xfrm>
        </p:grpSpPr>
        <p:sp>
          <p:nvSpPr>
            <p:cNvPr id="95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304381" y="2778229"/>
              <a:ext cx="782219" cy="423021"/>
            </a:xfrm>
            <a:prstGeom prst="roundRect">
              <a:avLst/>
            </a:prstGeom>
            <a:ln w="38100">
              <a:solidFill>
                <a:srgbClr val="FF9933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 smtClean="0">
                  <a:solidFill>
                    <a:srgbClr val="002060"/>
                  </a:solidFill>
                  <a:latin typeface="Arial Black" panose="020B0A04020102020204" pitchFamily="34" charset="0"/>
                </a:rPr>
                <a:t>2</a:t>
              </a:r>
              <a:endParaRPr lang="sv-SE" sz="2400" b="1" dirty="0">
                <a:solidFill>
                  <a:srgbClr val="00206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96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832" y="2878049"/>
              <a:ext cx="210037" cy="218341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97" name="Grupp 96"/>
          <p:cNvGrpSpPr/>
          <p:nvPr/>
        </p:nvGrpSpPr>
        <p:grpSpPr>
          <a:xfrm>
            <a:off x="2244862" y="3910040"/>
            <a:ext cx="766668" cy="420445"/>
            <a:chOff x="7843932" y="2805358"/>
            <a:chExt cx="766668" cy="420445"/>
          </a:xfrm>
        </p:grpSpPr>
        <p:sp>
          <p:nvSpPr>
            <p:cNvPr id="98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7843932" y="2805358"/>
              <a:ext cx="766668" cy="420445"/>
            </a:xfrm>
            <a:prstGeom prst="roundRect">
              <a:avLst/>
            </a:prstGeom>
            <a:ln w="38100">
              <a:solidFill>
                <a:srgbClr val="FF9933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 smtClean="0">
                  <a:solidFill>
                    <a:srgbClr val="FF0000"/>
                  </a:solidFill>
                  <a:latin typeface="Arial Black" panose="020B0A04020102020204" pitchFamily="34" charset="0"/>
                </a:rPr>
                <a:t>2</a:t>
              </a:r>
              <a:endParaRPr lang="sv-SE" sz="2400" b="1" dirty="0">
                <a:solidFill>
                  <a:srgbClr val="FF00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99" name="Freeform 21">
              <a:extLst>
                <a:ext uri="{FF2B5EF4-FFF2-40B4-BE49-F238E27FC236}">
                  <a16:creationId xmlns:a16="http://schemas.microsoft.com/office/drawing/2014/main" id="{1535FB28-4CF4-4DCF-9CB9-3BE494ED959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241874" y="2910294"/>
              <a:ext cx="216325" cy="220766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113" name="Platshållare för innehåll 4">
            <a:extLst>
              <a:ext uri="{FF2B5EF4-FFF2-40B4-BE49-F238E27FC236}">
                <a16:creationId xmlns:a16="http://schemas.microsoft.com/office/drawing/2014/main" id="{6A070F82-0174-4400-8559-D4C5C022F3CA}"/>
              </a:ext>
            </a:extLst>
          </p:cNvPr>
          <p:cNvSpPr txBox="1">
            <a:spLocks/>
          </p:cNvSpPr>
          <p:nvPr/>
        </p:nvSpPr>
        <p:spPr>
          <a:xfrm>
            <a:off x="4526263" y="3948812"/>
            <a:ext cx="4048570" cy="342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790700" algn="l"/>
                <a:tab pos="5038725" algn="r"/>
              </a:tabLst>
            </a:pPr>
            <a:r>
              <a:rPr lang="sv-SE" sz="2400" dirty="0" smtClean="0"/>
              <a:t> 6-10 hp 	</a:t>
            </a:r>
            <a:r>
              <a:rPr lang="sv-SE" sz="2400" b="1" dirty="0" smtClean="0">
                <a:solidFill>
                  <a:srgbClr val="CC6600"/>
                </a:solidFill>
              </a:rPr>
              <a:t>Invitt</a:t>
            </a:r>
            <a:r>
              <a:rPr lang="sv-SE" sz="2400" dirty="0" smtClean="0">
                <a:solidFill>
                  <a:srgbClr val="CC6600"/>
                </a:solidFill>
              </a:rPr>
              <a:t> til utgang</a:t>
            </a:r>
          </a:p>
        </p:txBody>
      </p:sp>
      <p:grpSp>
        <p:nvGrpSpPr>
          <p:cNvPr id="100" name="Grupp 99"/>
          <p:cNvGrpSpPr/>
          <p:nvPr/>
        </p:nvGrpSpPr>
        <p:grpSpPr>
          <a:xfrm>
            <a:off x="3474943" y="4613300"/>
            <a:ext cx="782219" cy="423021"/>
            <a:chOff x="6304381" y="2778229"/>
            <a:chExt cx="782219" cy="423021"/>
          </a:xfrm>
        </p:grpSpPr>
        <p:sp>
          <p:nvSpPr>
            <p:cNvPr id="101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304381" y="2778229"/>
              <a:ext cx="782219" cy="423021"/>
            </a:xfrm>
            <a:prstGeom prst="roundRect">
              <a:avLst/>
            </a:prstGeom>
            <a:ln w="38100">
              <a:solidFill>
                <a:srgbClr val="FF9933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 smtClean="0">
                  <a:solidFill>
                    <a:srgbClr val="002060"/>
                  </a:solidFill>
                  <a:latin typeface="Arial Black" panose="020B0A04020102020204" pitchFamily="34" charset="0"/>
                </a:rPr>
                <a:t>3</a:t>
              </a:r>
              <a:endParaRPr lang="sv-SE" sz="2400" b="1" dirty="0">
                <a:solidFill>
                  <a:srgbClr val="00206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02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832" y="2878049"/>
              <a:ext cx="210037" cy="218341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103" name="Grupp 102"/>
          <p:cNvGrpSpPr/>
          <p:nvPr/>
        </p:nvGrpSpPr>
        <p:grpSpPr>
          <a:xfrm>
            <a:off x="2244862" y="4614588"/>
            <a:ext cx="766668" cy="420445"/>
            <a:chOff x="7843932" y="2805358"/>
            <a:chExt cx="766668" cy="420445"/>
          </a:xfrm>
        </p:grpSpPr>
        <p:sp>
          <p:nvSpPr>
            <p:cNvPr id="104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7843932" y="2805358"/>
              <a:ext cx="766668" cy="420445"/>
            </a:xfrm>
            <a:prstGeom prst="roundRect">
              <a:avLst/>
            </a:prstGeom>
            <a:ln w="38100">
              <a:solidFill>
                <a:srgbClr val="FF9933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3</a:t>
              </a:r>
            </a:p>
          </p:txBody>
        </p:sp>
        <p:sp>
          <p:nvSpPr>
            <p:cNvPr id="105" name="Freeform 21">
              <a:extLst>
                <a:ext uri="{FF2B5EF4-FFF2-40B4-BE49-F238E27FC236}">
                  <a16:creationId xmlns:a16="http://schemas.microsoft.com/office/drawing/2014/main" id="{1535FB28-4CF4-4DCF-9CB9-3BE494ED959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241874" y="2910294"/>
              <a:ext cx="216325" cy="220766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116" name="Platshållare för innehåll 4">
            <a:extLst>
              <a:ext uri="{FF2B5EF4-FFF2-40B4-BE49-F238E27FC236}">
                <a16:creationId xmlns:a16="http://schemas.microsoft.com/office/drawing/2014/main" id="{6A070F82-0174-4400-8559-D4C5C022F3CA}"/>
              </a:ext>
            </a:extLst>
          </p:cNvPr>
          <p:cNvSpPr txBox="1">
            <a:spLocks/>
          </p:cNvSpPr>
          <p:nvPr/>
        </p:nvSpPr>
        <p:spPr>
          <a:xfrm>
            <a:off x="4526263" y="4580795"/>
            <a:ext cx="3871095" cy="342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790700" algn="l"/>
              </a:tabLst>
            </a:pPr>
            <a:r>
              <a:rPr lang="sv-SE" sz="2400" dirty="0" smtClean="0"/>
              <a:t>11-12 hp 	</a:t>
            </a:r>
            <a:r>
              <a:rPr lang="sv-SE" sz="2400" b="1" dirty="0" smtClean="0">
                <a:solidFill>
                  <a:srgbClr val="CC6600"/>
                </a:solidFill>
              </a:rPr>
              <a:t>Invitt</a:t>
            </a:r>
            <a:r>
              <a:rPr lang="sv-SE" sz="2400" dirty="0" smtClean="0">
                <a:solidFill>
                  <a:srgbClr val="CC6600"/>
                </a:solidFill>
              </a:rPr>
              <a:t> til utgang</a:t>
            </a:r>
          </a:p>
        </p:txBody>
      </p:sp>
      <p:grpSp>
        <p:nvGrpSpPr>
          <p:cNvPr id="107" name="Grupp 106"/>
          <p:cNvGrpSpPr/>
          <p:nvPr/>
        </p:nvGrpSpPr>
        <p:grpSpPr>
          <a:xfrm>
            <a:off x="3474943" y="5317849"/>
            <a:ext cx="782219" cy="423021"/>
            <a:chOff x="6304381" y="1940026"/>
            <a:chExt cx="782219" cy="423021"/>
          </a:xfrm>
        </p:grpSpPr>
        <p:sp>
          <p:nvSpPr>
            <p:cNvPr id="108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304381" y="1940026"/>
              <a:ext cx="782219" cy="423021"/>
            </a:xfrm>
            <a:prstGeom prst="roundRect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  <p:sp>
          <p:nvSpPr>
            <p:cNvPr id="109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832" y="2039846"/>
              <a:ext cx="210037" cy="218341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110" name="Grupp 109"/>
          <p:cNvGrpSpPr/>
          <p:nvPr/>
        </p:nvGrpSpPr>
        <p:grpSpPr>
          <a:xfrm>
            <a:off x="2244862" y="5319137"/>
            <a:ext cx="766668" cy="420445"/>
            <a:chOff x="7843932" y="1967155"/>
            <a:chExt cx="766668" cy="420445"/>
          </a:xfrm>
        </p:grpSpPr>
        <p:sp>
          <p:nvSpPr>
            <p:cNvPr id="111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7843932" y="1967155"/>
              <a:ext cx="766668" cy="420445"/>
            </a:xfrm>
            <a:prstGeom prst="roundRect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  <p:sp>
          <p:nvSpPr>
            <p:cNvPr id="112" name="Freeform 21">
              <a:extLst>
                <a:ext uri="{FF2B5EF4-FFF2-40B4-BE49-F238E27FC236}">
                  <a16:creationId xmlns:a16="http://schemas.microsoft.com/office/drawing/2014/main" id="{1535FB28-4CF4-4DCF-9CB9-3BE494ED959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241874" y="2072091"/>
              <a:ext cx="216325" cy="220766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117" name="Platshållare för innehåll 4">
            <a:extLst>
              <a:ext uri="{FF2B5EF4-FFF2-40B4-BE49-F238E27FC236}">
                <a16:creationId xmlns:a16="http://schemas.microsoft.com/office/drawing/2014/main" id="{6A070F82-0174-4400-8559-D4C5C022F3CA}"/>
              </a:ext>
            </a:extLst>
          </p:cNvPr>
          <p:cNvSpPr txBox="1">
            <a:spLocks/>
          </p:cNvSpPr>
          <p:nvPr/>
        </p:nvSpPr>
        <p:spPr>
          <a:xfrm>
            <a:off x="4541257" y="5373872"/>
            <a:ext cx="4982752" cy="342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790700" algn="l"/>
              </a:tabLst>
            </a:pPr>
            <a:r>
              <a:rPr lang="sv-SE" sz="2400" dirty="0" smtClean="0"/>
              <a:t>13+ hp 	</a:t>
            </a:r>
            <a:r>
              <a:rPr lang="sv-SE" sz="2400" dirty="0" smtClean="0">
                <a:solidFill>
                  <a:srgbClr val="FF0000"/>
                </a:solidFill>
              </a:rPr>
              <a:t>Forslag til </a:t>
            </a:r>
            <a:r>
              <a:rPr lang="sv-SE" sz="2400" b="1" dirty="0" smtClean="0">
                <a:solidFill>
                  <a:srgbClr val="FF0000"/>
                </a:solidFill>
              </a:rPr>
              <a:t>sluttmelding</a:t>
            </a:r>
            <a:endParaRPr lang="sv-SE" sz="2400" dirty="0" smtClean="0">
              <a:solidFill>
                <a:srgbClr val="FF0000"/>
              </a:solidFill>
            </a:endParaRPr>
          </a:p>
        </p:txBody>
      </p:sp>
      <p:cxnSp>
        <p:nvCxnSpPr>
          <p:cNvPr id="10" name="Rak 9"/>
          <p:cNvCxnSpPr/>
          <p:nvPr/>
        </p:nvCxnSpPr>
        <p:spPr>
          <a:xfrm>
            <a:off x="484294" y="2881507"/>
            <a:ext cx="8590084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Rak 117"/>
          <p:cNvCxnSpPr/>
          <p:nvPr/>
        </p:nvCxnSpPr>
        <p:spPr>
          <a:xfrm>
            <a:off x="647444" y="6055612"/>
            <a:ext cx="8590084" cy="0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Platshållare för innehåll 4">
            <a:extLst>
              <a:ext uri="{FF2B5EF4-FFF2-40B4-BE49-F238E27FC236}">
                <a16:creationId xmlns:a16="http://schemas.microsoft.com/office/drawing/2014/main" id="{6A070F82-0174-4400-8559-D4C5C022F3CA}"/>
              </a:ext>
            </a:extLst>
          </p:cNvPr>
          <p:cNvSpPr txBox="1">
            <a:spLocks/>
          </p:cNvSpPr>
          <p:nvPr/>
        </p:nvSpPr>
        <p:spPr>
          <a:xfrm>
            <a:off x="4582254" y="3251169"/>
            <a:ext cx="1180349" cy="342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v-SE" sz="2400" dirty="0" smtClean="0"/>
              <a:t>0-5 hp</a:t>
            </a:r>
          </a:p>
        </p:txBody>
      </p:sp>
      <p:sp>
        <p:nvSpPr>
          <p:cNvPr id="106" name="Platshållare för innehåll 2">
            <a:extLst>
              <a:ext uri="{FF2B5EF4-FFF2-40B4-BE49-F238E27FC236}">
                <a16:creationId xmlns:a16="http://schemas.microsoft.com/office/drawing/2014/main" id="{2C687CE5-A1B8-481D-B443-25D946844A5E}"/>
              </a:ext>
            </a:extLst>
          </p:cNvPr>
          <p:cNvSpPr txBox="1">
            <a:spLocks/>
          </p:cNvSpPr>
          <p:nvPr/>
        </p:nvSpPr>
        <p:spPr>
          <a:xfrm>
            <a:off x="3445346" y="3218013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73" name="Platshållare för innehåll 2">
            <a:extLst>
              <a:ext uri="{FF2B5EF4-FFF2-40B4-BE49-F238E27FC236}">
                <a16:creationId xmlns:a16="http://schemas.microsoft.com/office/drawing/2014/main" id="{2C687CE5-A1B8-481D-B443-25D946844A5E}"/>
              </a:ext>
            </a:extLst>
          </p:cNvPr>
          <p:cNvSpPr txBox="1">
            <a:spLocks/>
          </p:cNvSpPr>
          <p:nvPr/>
        </p:nvSpPr>
        <p:spPr>
          <a:xfrm>
            <a:off x="2207490" y="3218013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grpSp>
        <p:nvGrpSpPr>
          <p:cNvPr id="61" name="Grupp 60"/>
          <p:cNvGrpSpPr/>
          <p:nvPr/>
        </p:nvGrpSpPr>
        <p:grpSpPr>
          <a:xfrm>
            <a:off x="3474943" y="1900286"/>
            <a:ext cx="782219" cy="423021"/>
            <a:chOff x="6151981" y="712359"/>
            <a:chExt cx="782219" cy="423021"/>
          </a:xfrm>
        </p:grpSpPr>
        <p:sp>
          <p:nvSpPr>
            <p:cNvPr id="68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6151981" y="712359"/>
              <a:ext cx="782219" cy="423021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00206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69" name="Freeform 20" descr="90 %">
              <a:extLst>
                <a:ext uri="{FF2B5EF4-FFF2-40B4-BE49-F238E27FC236}">
                  <a16:creationId xmlns:a16="http://schemas.microsoft.com/office/drawing/2014/main" id="{44F978CB-A69D-490A-B68C-EA40D3B61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0432" y="812179"/>
              <a:ext cx="210037" cy="218341"/>
            </a:xfrm>
            <a:custGeom>
              <a:avLst/>
              <a:gdLst>
                <a:gd name="T0" fmla="*/ 2147483646 w 154"/>
                <a:gd name="T1" fmla="*/ 2147483646 h 180"/>
                <a:gd name="T2" fmla="*/ 2147483646 w 154"/>
                <a:gd name="T3" fmla="*/ 2147483646 h 180"/>
                <a:gd name="T4" fmla="*/ 2147483646 w 154"/>
                <a:gd name="T5" fmla="*/ 2147483646 h 180"/>
                <a:gd name="T6" fmla="*/ 2147483646 w 154"/>
                <a:gd name="T7" fmla="*/ 2147483646 h 180"/>
                <a:gd name="T8" fmla="*/ 2147483646 w 154"/>
                <a:gd name="T9" fmla="*/ 2147483646 h 180"/>
                <a:gd name="T10" fmla="*/ 2147483646 w 154"/>
                <a:gd name="T11" fmla="*/ 2147483646 h 180"/>
                <a:gd name="T12" fmla="*/ 2147483646 w 154"/>
                <a:gd name="T13" fmla="*/ 2147483646 h 180"/>
                <a:gd name="T14" fmla="*/ 2147483646 w 154"/>
                <a:gd name="T15" fmla="*/ 2147483646 h 180"/>
                <a:gd name="T16" fmla="*/ 2147483646 w 154"/>
                <a:gd name="T17" fmla="*/ 2147483646 h 180"/>
                <a:gd name="T18" fmla="*/ 2147483646 w 154"/>
                <a:gd name="T19" fmla="*/ 2147483646 h 180"/>
                <a:gd name="T20" fmla="*/ 2147483646 w 154"/>
                <a:gd name="T21" fmla="*/ 2147483646 h 180"/>
                <a:gd name="T22" fmla="*/ 2147483646 w 154"/>
                <a:gd name="T23" fmla="*/ 2147483646 h 180"/>
                <a:gd name="T24" fmla="*/ 2147483646 w 154"/>
                <a:gd name="T25" fmla="*/ 2147483646 h 180"/>
                <a:gd name="T26" fmla="*/ 2147483646 w 154"/>
                <a:gd name="T27" fmla="*/ 2147483646 h 180"/>
                <a:gd name="T28" fmla="*/ 2147483646 w 154"/>
                <a:gd name="T29" fmla="*/ 2147483646 h 180"/>
                <a:gd name="T30" fmla="*/ 2147483646 w 154"/>
                <a:gd name="T31" fmla="*/ 2147483646 h 180"/>
                <a:gd name="T32" fmla="*/ 2147483646 w 154"/>
                <a:gd name="T33" fmla="*/ 2147483646 h 180"/>
                <a:gd name="T34" fmla="*/ 2147483646 w 154"/>
                <a:gd name="T35" fmla="*/ 2147483646 h 180"/>
                <a:gd name="T36" fmla="*/ 2147483646 w 154"/>
                <a:gd name="T37" fmla="*/ 2147483646 h 180"/>
                <a:gd name="T38" fmla="*/ 2147483646 w 154"/>
                <a:gd name="T39" fmla="*/ 2147483646 h 180"/>
                <a:gd name="T40" fmla="*/ 2147483646 w 154"/>
                <a:gd name="T41" fmla="*/ 2147483646 h 180"/>
                <a:gd name="T42" fmla="*/ 2147483646 w 154"/>
                <a:gd name="T43" fmla="*/ 2147483646 h 180"/>
                <a:gd name="T44" fmla="*/ 2147483646 w 154"/>
                <a:gd name="T45" fmla="*/ 2147483646 h 180"/>
                <a:gd name="T46" fmla="*/ 2147483646 w 154"/>
                <a:gd name="T47" fmla="*/ 2147483646 h 180"/>
                <a:gd name="T48" fmla="*/ 2147483646 w 154"/>
                <a:gd name="T49" fmla="*/ 2147483646 h 180"/>
                <a:gd name="T50" fmla="*/ 2147483646 w 154"/>
                <a:gd name="T51" fmla="*/ 2147483646 h 180"/>
                <a:gd name="T52" fmla="*/ 2147483646 w 154"/>
                <a:gd name="T53" fmla="*/ 2147483646 h 180"/>
                <a:gd name="T54" fmla="*/ 2147483646 w 154"/>
                <a:gd name="T55" fmla="*/ 2147483646 h 180"/>
                <a:gd name="T56" fmla="*/ 2147483646 w 154"/>
                <a:gd name="T57" fmla="*/ 0 h 180"/>
                <a:gd name="T58" fmla="*/ 2147483646 w 154"/>
                <a:gd name="T59" fmla="*/ 2147483646 h 180"/>
                <a:gd name="T60" fmla="*/ 2147483646 w 154"/>
                <a:gd name="T61" fmla="*/ 2147483646 h 180"/>
                <a:gd name="T62" fmla="*/ 2147483646 w 154"/>
                <a:gd name="T63" fmla="*/ 2147483646 h 180"/>
                <a:gd name="T64" fmla="*/ 2147483646 w 154"/>
                <a:gd name="T65" fmla="*/ 2147483646 h 180"/>
                <a:gd name="T66" fmla="*/ 2147483646 w 154"/>
                <a:gd name="T67" fmla="*/ 2147483646 h 180"/>
                <a:gd name="T68" fmla="*/ 2147483646 w 154"/>
                <a:gd name="T69" fmla="*/ 2147483646 h 180"/>
                <a:gd name="T70" fmla="*/ 0 w 154"/>
                <a:gd name="T71" fmla="*/ 2147483646 h 180"/>
                <a:gd name="T72" fmla="*/ 2147483646 w 154"/>
                <a:gd name="T73" fmla="*/ 2147483646 h 180"/>
                <a:gd name="T74" fmla="*/ 2147483646 w 154"/>
                <a:gd name="T75" fmla="*/ 2147483646 h 180"/>
                <a:gd name="T76" fmla="*/ 2147483646 w 154"/>
                <a:gd name="T77" fmla="*/ 2147483646 h 180"/>
                <a:gd name="T78" fmla="*/ 2147483646 w 154"/>
                <a:gd name="T79" fmla="*/ 2147483646 h 180"/>
                <a:gd name="T80" fmla="*/ 2147483646 w 154"/>
                <a:gd name="T81" fmla="*/ 2147483646 h 180"/>
                <a:gd name="T82" fmla="*/ 2147483646 w 154"/>
                <a:gd name="T83" fmla="*/ 2147483646 h 180"/>
                <a:gd name="T84" fmla="*/ 2147483646 w 154"/>
                <a:gd name="T85" fmla="*/ 2147483646 h 180"/>
                <a:gd name="T86" fmla="*/ 2147483646 w 154"/>
                <a:gd name="T87" fmla="*/ 2147483646 h 180"/>
                <a:gd name="T88" fmla="*/ 2147483646 w 154"/>
                <a:gd name="T89" fmla="*/ 2147483646 h 180"/>
                <a:gd name="T90" fmla="*/ 2147483646 w 154"/>
                <a:gd name="T91" fmla="*/ 2147483646 h 180"/>
                <a:gd name="T92" fmla="*/ 2147483646 w 154"/>
                <a:gd name="T93" fmla="*/ 2147483646 h 180"/>
                <a:gd name="T94" fmla="*/ 2147483646 w 154"/>
                <a:gd name="T95" fmla="*/ 2147483646 h 180"/>
                <a:gd name="T96" fmla="*/ 2147483646 w 154"/>
                <a:gd name="T97" fmla="*/ 2147483646 h 180"/>
                <a:gd name="T98" fmla="*/ 2147483646 w 154"/>
                <a:gd name="T99" fmla="*/ 2147483646 h 180"/>
                <a:gd name="T100" fmla="*/ 2147483646 w 154"/>
                <a:gd name="T101" fmla="*/ 2147483646 h 180"/>
                <a:gd name="T102" fmla="*/ 2147483646 w 154"/>
                <a:gd name="T103" fmla="*/ 2147483646 h 180"/>
                <a:gd name="T104" fmla="*/ 2147483646 w 154"/>
                <a:gd name="T105" fmla="*/ 2147483646 h 180"/>
                <a:gd name="T106" fmla="*/ 2147483646 w 154"/>
                <a:gd name="T107" fmla="*/ 2147483646 h 180"/>
                <a:gd name="T108" fmla="*/ 2147483646 w 154"/>
                <a:gd name="T109" fmla="*/ 2147483646 h 180"/>
                <a:gd name="T110" fmla="*/ 2147483646 w 154"/>
                <a:gd name="T111" fmla="*/ 2147483646 h 1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54"/>
                <a:gd name="T169" fmla="*/ 0 h 180"/>
                <a:gd name="T170" fmla="*/ 154 w 154"/>
                <a:gd name="T171" fmla="*/ 180 h 18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54" h="180">
                  <a:moveTo>
                    <a:pt x="78" y="179"/>
                  </a:moveTo>
                  <a:lnTo>
                    <a:pt x="97" y="179"/>
                  </a:lnTo>
                  <a:lnTo>
                    <a:pt x="97" y="178"/>
                  </a:lnTo>
                  <a:lnTo>
                    <a:pt x="89" y="166"/>
                  </a:lnTo>
                  <a:lnTo>
                    <a:pt x="86" y="153"/>
                  </a:lnTo>
                  <a:lnTo>
                    <a:pt x="86" y="130"/>
                  </a:lnTo>
                  <a:lnTo>
                    <a:pt x="87" y="130"/>
                  </a:lnTo>
                  <a:lnTo>
                    <a:pt x="93" y="148"/>
                  </a:lnTo>
                  <a:lnTo>
                    <a:pt x="99" y="155"/>
                  </a:lnTo>
                  <a:lnTo>
                    <a:pt x="106" y="160"/>
                  </a:lnTo>
                  <a:lnTo>
                    <a:pt x="114" y="163"/>
                  </a:lnTo>
                  <a:lnTo>
                    <a:pt x="119" y="164"/>
                  </a:lnTo>
                  <a:lnTo>
                    <a:pt x="123" y="165"/>
                  </a:lnTo>
                  <a:lnTo>
                    <a:pt x="131" y="163"/>
                  </a:lnTo>
                  <a:lnTo>
                    <a:pt x="140" y="159"/>
                  </a:lnTo>
                  <a:lnTo>
                    <a:pt x="140" y="158"/>
                  </a:lnTo>
                  <a:lnTo>
                    <a:pt x="150" y="143"/>
                  </a:lnTo>
                  <a:lnTo>
                    <a:pt x="153" y="126"/>
                  </a:lnTo>
                  <a:lnTo>
                    <a:pt x="153" y="121"/>
                  </a:lnTo>
                  <a:lnTo>
                    <a:pt x="152" y="117"/>
                  </a:lnTo>
                  <a:lnTo>
                    <a:pt x="150" y="108"/>
                  </a:lnTo>
                  <a:lnTo>
                    <a:pt x="140" y="93"/>
                  </a:lnTo>
                  <a:lnTo>
                    <a:pt x="140" y="94"/>
                  </a:lnTo>
                  <a:lnTo>
                    <a:pt x="115" y="58"/>
                  </a:lnTo>
                  <a:lnTo>
                    <a:pt x="117" y="59"/>
                  </a:lnTo>
                  <a:lnTo>
                    <a:pt x="95" y="31"/>
                  </a:lnTo>
                  <a:lnTo>
                    <a:pt x="77" y="1"/>
                  </a:lnTo>
                  <a:lnTo>
                    <a:pt x="76" y="0"/>
                  </a:lnTo>
                  <a:lnTo>
                    <a:pt x="58" y="31"/>
                  </a:lnTo>
                  <a:lnTo>
                    <a:pt x="37" y="59"/>
                  </a:lnTo>
                  <a:lnTo>
                    <a:pt x="38" y="58"/>
                  </a:lnTo>
                  <a:lnTo>
                    <a:pt x="13" y="94"/>
                  </a:lnTo>
                  <a:lnTo>
                    <a:pt x="13" y="93"/>
                  </a:lnTo>
                  <a:lnTo>
                    <a:pt x="3" y="108"/>
                  </a:lnTo>
                  <a:lnTo>
                    <a:pt x="0" y="125"/>
                  </a:lnTo>
                  <a:lnTo>
                    <a:pt x="3" y="143"/>
                  </a:lnTo>
                  <a:lnTo>
                    <a:pt x="13" y="158"/>
                  </a:lnTo>
                  <a:lnTo>
                    <a:pt x="21" y="163"/>
                  </a:lnTo>
                  <a:lnTo>
                    <a:pt x="30" y="164"/>
                  </a:lnTo>
                  <a:lnTo>
                    <a:pt x="34" y="164"/>
                  </a:lnTo>
                  <a:lnTo>
                    <a:pt x="39" y="163"/>
                  </a:lnTo>
                  <a:lnTo>
                    <a:pt x="47" y="160"/>
                  </a:lnTo>
                  <a:lnTo>
                    <a:pt x="54" y="155"/>
                  </a:lnTo>
                  <a:lnTo>
                    <a:pt x="60" y="148"/>
                  </a:lnTo>
                  <a:lnTo>
                    <a:pt x="64" y="140"/>
                  </a:lnTo>
                  <a:lnTo>
                    <a:pt x="66" y="130"/>
                  </a:lnTo>
                  <a:lnTo>
                    <a:pt x="67" y="130"/>
                  </a:lnTo>
                  <a:lnTo>
                    <a:pt x="67" y="153"/>
                  </a:lnTo>
                  <a:lnTo>
                    <a:pt x="64" y="166"/>
                  </a:lnTo>
                  <a:lnTo>
                    <a:pt x="56" y="178"/>
                  </a:lnTo>
                  <a:lnTo>
                    <a:pt x="56" y="179"/>
                  </a:lnTo>
                  <a:lnTo>
                    <a:pt x="76" y="179"/>
                  </a:lnTo>
                  <a:lnTo>
                    <a:pt x="78" y="179"/>
                  </a:lnTo>
                </a:path>
              </a:pathLst>
            </a:custGeom>
            <a:pattFill prst="pct90">
              <a:fgClr>
                <a:srgbClr val="000080"/>
              </a:fgClr>
              <a:bgClr>
                <a:schemeClr val="tx1"/>
              </a:bgClr>
            </a:patt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70" name="Grupp 69"/>
          <p:cNvGrpSpPr/>
          <p:nvPr/>
        </p:nvGrpSpPr>
        <p:grpSpPr>
          <a:xfrm>
            <a:off x="2244862" y="1901574"/>
            <a:ext cx="766668" cy="420445"/>
            <a:chOff x="7691532" y="739488"/>
            <a:chExt cx="766668" cy="420445"/>
          </a:xfrm>
        </p:grpSpPr>
        <p:sp>
          <p:nvSpPr>
            <p:cNvPr id="71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7691532" y="739488"/>
              <a:ext cx="766668" cy="420445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FF0000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  <p:sp>
          <p:nvSpPr>
            <p:cNvPr id="72" name="Freeform 21">
              <a:extLst>
                <a:ext uri="{FF2B5EF4-FFF2-40B4-BE49-F238E27FC236}">
                  <a16:creationId xmlns:a16="http://schemas.microsoft.com/office/drawing/2014/main" id="{1535FB28-4CF4-4DCF-9CB9-3BE494ED959D}"/>
                </a:ext>
              </a:extLst>
            </p:cNvPr>
            <p:cNvSpPr>
              <a:spLocks/>
            </p:cNvSpPr>
            <p:nvPr/>
          </p:nvSpPr>
          <p:spPr bwMode="blackWhite">
            <a:xfrm>
              <a:off x="8089474" y="844424"/>
              <a:ext cx="216325" cy="220766"/>
            </a:xfrm>
            <a:custGeom>
              <a:avLst/>
              <a:gdLst>
                <a:gd name="T0" fmla="*/ 2147483646 w 159"/>
                <a:gd name="T1" fmla="*/ 2147483646 h 182"/>
                <a:gd name="T2" fmla="*/ 2147483646 w 159"/>
                <a:gd name="T3" fmla="*/ 2147483646 h 182"/>
                <a:gd name="T4" fmla="*/ 2147483646 w 159"/>
                <a:gd name="T5" fmla="*/ 2147483646 h 182"/>
                <a:gd name="T6" fmla="*/ 2147483646 w 159"/>
                <a:gd name="T7" fmla="*/ 2147483646 h 182"/>
                <a:gd name="T8" fmla="*/ 2147483646 w 159"/>
                <a:gd name="T9" fmla="*/ 2147483646 h 182"/>
                <a:gd name="T10" fmla="*/ 2147483646 w 159"/>
                <a:gd name="T11" fmla="*/ 2147483646 h 182"/>
                <a:gd name="T12" fmla="*/ 2147483646 w 159"/>
                <a:gd name="T13" fmla="*/ 2147483646 h 182"/>
                <a:gd name="T14" fmla="*/ 2147483646 w 159"/>
                <a:gd name="T15" fmla="*/ 2147483646 h 182"/>
                <a:gd name="T16" fmla="*/ 2147483646 w 159"/>
                <a:gd name="T17" fmla="*/ 2147483646 h 182"/>
                <a:gd name="T18" fmla="*/ 2147483646 w 159"/>
                <a:gd name="T19" fmla="*/ 2147483646 h 182"/>
                <a:gd name="T20" fmla="*/ 2147483646 w 159"/>
                <a:gd name="T21" fmla="*/ 2147483646 h 182"/>
                <a:gd name="T22" fmla="*/ 2147483646 w 159"/>
                <a:gd name="T23" fmla="*/ 2147483646 h 182"/>
                <a:gd name="T24" fmla="*/ 2147483646 w 159"/>
                <a:gd name="T25" fmla="*/ 2147483646 h 182"/>
                <a:gd name="T26" fmla="*/ 2147483646 w 159"/>
                <a:gd name="T27" fmla="*/ 2147483646 h 182"/>
                <a:gd name="T28" fmla="*/ 2147483646 w 159"/>
                <a:gd name="T29" fmla="*/ 0 h 182"/>
                <a:gd name="T30" fmla="*/ 2147483646 w 159"/>
                <a:gd name="T31" fmla="*/ 0 h 182"/>
                <a:gd name="T32" fmla="*/ 2147483646 w 159"/>
                <a:gd name="T33" fmla="*/ 2147483646 h 182"/>
                <a:gd name="T34" fmla="*/ 2147483646 w 159"/>
                <a:gd name="T35" fmla="*/ 2147483646 h 182"/>
                <a:gd name="T36" fmla="*/ 2147483646 w 159"/>
                <a:gd name="T37" fmla="*/ 2147483646 h 182"/>
                <a:gd name="T38" fmla="*/ 2147483646 w 159"/>
                <a:gd name="T39" fmla="*/ 2147483646 h 182"/>
                <a:gd name="T40" fmla="*/ 2147483646 w 159"/>
                <a:gd name="T41" fmla="*/ 2147483646 h 182"/>
                <a:gd name="T42" fmla="*/ 2147483646 w 159"/>
                <a:gd name="T43" fmla="*/ 2147483646 h 182"/>
                <a:gd name="T44" fmla="*/ 2147483646 w 159"/>
                <a:gd name="T45" fmla="*/ 2147483646 h 182"/>
                <a:gd name="T46" fmla="*/ 2147483646 w 159"/>
                <a:gd name="T47" fmla="*/ 2147483646 h 182"/>
                <a:gd name="T48" fmla="*/ 2147483646 w 159"/>
                <a:gd name="T49" fmla="*/ 2147483646 h 182"/>
                <a:gd name="T50" fmla="*/ 2147483646 w 159"/>
                <a:gd name="T51" fmla="*/ 2147483646 h 182"/>
                <a:gd name="T52" fmla="*/ 2147483646 w 159"/>
                <a:gd name="T53" fmla="*/ 2147483646 h 182"/>
                <a:gd name="T54" fmla="*/ 2147483646 w 159"/>
                <a:gd name="T55" fmla="*/ 2147483646 h 182"/>
                <a:gd name="T56" fmla="*/ 2147483646 w 159"/>
                <a:gd name="T57" fmla="*/ 2147483646 h 182"/>
                <a:gd name="T58" fmla="*/ 2147483646 w 159"/>
                <a:gd name="T59" fmla="*/ 2147483646 h 182"/>
                <a:gd name="T60" fmla="*/ 2147483646 w 159"/>
                <a:gd name="T61" fmla="*/ 0 h 182"/>
                <a:gd name="T62" fmla="*/ 2147483646 w 159"/>
                <a:gd name="T63" fmla="*/ 0 h 182"/>
                <a:gd name="T64" fmla="*/ 2147483646 w 159"/>
                <a:gd name="T65" fmla="*/ 2147483646 h 182"/>
                <a:gd name="T66" fmla="*/ 2147483646 w 159"/>
                <a:gd name="T67" fmla="*/ 2147483646 h 182"/>
                <a:gd name="T68" fmla="*/ 2147483646 w 159"/>
                <a:gd name="T69" fmla="*/ 2147483646 h 182"/>
                <a:gd name="T70" fmla="*/ 2147483646 w 159"/>
                <a:gd name="T71" fmla="*/ 2147483646 h 182"/>
                <a:gd name="T72" fmla="*/ 2147483646 w 159"/>
                <a:gd name="T73" fmla="*/ 2147483646 h 182"/>
                <a:gd name="T74" fmla="*/ 0 w 159"/>
                <a:gd name="T75" fmla="*/ 2147483646 h 182"/>
                <a:gd name="T76" fmla="*/ 2147483646 w 159"/>
                <a:gd name="T77" fmla="*/ 2147483646 h 182"/>
                <a:gd name="T78" fmla="*/ 2147483646 w 159"/>
                <a:gd name="T79" fmla="*/ 2147483646 h 182"/>
                <a:gd name="T80" fmla="*/ 2147483646 w 159"/>
                <a:gd name="T81" fmla="*/ 2147483646 h 182"/>
                <a:gd name="T82" fmla="*/ 2147483646 w 159"/>
                <a:gd name="T83" fmla="*/ 2147483646 h 182"/>
                <a:gd name="T84" fmla="*/ 2147483646 w 159"/>
                <a:gd name="T85" fmla="*/ 2147483646 h 182"/>
                <a:gd name="T86" fmla="*/ 2147483646 w 159"/>
                <a:gd name="T87" fmla="*/ 2147483646 h 182"/>
                <a:gd name="T88" fmla="*/ 2147483646 w 159"/>
                <a:gd name="T89" fmla="*/ 2147483646 h 182"/>
                <a:gd name="T90" fmla="*/ 2147483646 w 159"/>
                <a:gd name="T91" fmla="*/ 2147483646 h 18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59"/>
                <a:gd name="T139" fmla="*/ 0 h 182"/>
                <a:gd name="T140" fmla="*/ 159 w 159"/>
                <a:gd name="T141" fmla="*/ 182 h 182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59" h="182">
                  <a:moveTo>
                    <a:pt x="80" y="181"/>
                  </a:moveTo>
                  <a:lnTo>
                    <a:pt x="111" y="135"/>
                  </a:lnTo>
                  <a:lnTo>
                    <a:pt x="109" y="135"/>
                  </a:lnTo>
                  <a:lnTo>
                    <a:pt x="132" y="107"/>
                  </a:lnTo>
                  <a:lnTo>
                    <a:pt x="151" y="75"/>
                  </a:lnTo>
                  <a:lnTo>
                    <a:pt x="151" y="76"/>
                  </a:lnTo>
                  <a:lnTo>
                    <a:pt x="156" y="62"/>
                  </a:lnTo>
                  <a:lnTo>
                    <a:pt x="158" y="45"/>
                  </a:lnTo>
                  <a:lnTo>
                    <a:pt x="158" y="41"/>
                  </a:lnTo>
                  <a:lnTo>
                    <a:pt x="157" y="38"/>
                  </a:lnTo>
                  <a:lnTo>
                    <a:pt x="156" y="30"/>
                  </a:lnTo>
                  <a:lnTo>
                    <a:pt x="151" y="14"/>
                  </a:lnTo>
                  <a:lnTo>
                    <a:pt x="145" y="8"/>
                  </a:lnTo>
                  <a:lnTo>
                    <a:pt x="138" y="4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5" y="1"/>
                  </a:lnTo>
                  <a:lnTo>
                    <a:pt x="107" y="3"/>
                  </a:lnTo>
                  <a:lnTo>
                    <a:pt x="100" y="8"/>
                  </a:lnTo>
                  <a:lnTo>
                    <a:pt x="94" y="14"/>
                  </a:lnTo>
                  <a:lnTo>
                    <a:pt x="95" y="14"/>
                  </a:lnTo>
                  <a:lnTo>
                    <a:pt x="87" y="35"/>
                  </a:lnTo>
                  <a:lnTo>
                    <a:pt x="84" y="41"/>
                  </a:lnTo>
                  <a:lnTo>
                    <a:pt x="79" y="43"/>
                  </a:lnTo>
                  <a:lnTo>
                    <a:pt x="74" y="41"/>
                  </a:lnTo>
                  <a:lnTo>
                    <a:pt x="71" y="35"/>
                  </a:lnTo>
                  <a:lnTo>
                    <a:pt x="62" y="14"/>
                  </a:lnTo>
                  <a:lnTo>
                    <a:pt x="63" y="14"/>
                  </a:lnTo>
                  <a:lnTo>
                    <a:pt x="57" y="8"/>
                  </a:lnTo>
                  <a:lnTo>
                    <a:pt x="51" y="4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3" y="8"/>
                  </a:lnTo>
                  <a:lnTo>
                    <a:pt x="7" y="14"/>
                  </a:lnTo>
                  <a:lnTo>
                    <a:pt x="2" y="30"/>
                  </a:lnTo>
                  <a:lnTo>
                    <a:pt x="0" y="45"/>
                  </a:lnTo>
                  <a:lnTo>
                    <a:pt x="1" y="61"/>
                  </a:lnTo>
                  <a:lnTo>
                    <a:pt x="7" y="76"/>
                  </a:lnTo>
                  <a:lnTo>
                    <a:pt x="6" y="75"/>
                  </a:lnTo>
                  <a:lnTo>
                    <a:pt x="26" y="106"/>
                  </a:lnTo>
                  <a:lnTo>
                    <a:pt x="48" y="135"/>
                  </a:lnTo>
                  <a:lnTo>
                    <a:pt x="47" y="135"/>
                  </a:lnTo>
                  <a:lnTo>
                    <a:pt x="78" y="181"/>
                  </a:lnTo>
                  <a:lnTo>
                    <a:pt x="80" y="18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75" name="Platshållare för innehåll 4">
            <a:extLst>
              <a:ext uri="{FF2B5EF4-FFF2-40B4-BE49-F238E27FC236}">
                <a16:creationId xmlns:a16="http://schemas.microsoft.com/office/drawing/2014/main" id="{6A070F82-0174-4400-8559-D4C5C022F3CA}"/>
              </a:ext>
            </a:extLst>
          </p:cNvPr>
          <p:cNvSpPr txBox="1">
            <a:spLocks/>
          </p:cNvSpPr>
          <p:nvPr/>
        </p:nvSpPr>
        <p:spPr>
          <a:xfrm>
            <a:off x="4604022" y="1940346"/>
            <a:ext cx="2795154" cy="342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v-SE" sz="2400" dirty="0" smtClean="0"/>
              <a:t>5+ major, 12+ hp</a:t>
            </a:r>
          </a:p>
        </p:txBody>
      </p:sp>
      <p:grpSp>
        <p:nvGrpSpPr>
          <p:cNvPr id="8" name="Grupp 7"/>
          <p:cNvGrpSpPr/>
          <p:nvPr/>
        </p:nvGrpSpPr>
        <p:grpSpPr>
          <a:xfrm>
            <a:off x="675839" y="3368775"/>
            <a:ext cx="1376896" cy="2266915"/>
            <a:chOff x="675839" y="3368775"/>
            <a:chExt cx="1376896" cy="2266915"/>
          </a:xfrm>
        </p:grpSpPr>
        <p:sp>
          <p:nvSpPr>
            <p:cNvPr id="74" name="textruta 73"/>
            <p:cNvSpPr txBox="1"/>
            <p:nvPr/>
          </p:nvSpPr>
          <p:spPr>
            <a:xfrm>
              <a:off x="702438" y="3368775"/>
              <a:ext cx="1276310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tabLst>
                  <a:tab pos="2687638" algn="l"/>
                </a:tabLst>
              </a:pPr>
              <a:r>
                <a:rPr lang="sv-SE" sz="2400" b="1" dirty="0" smtClean="0"/>
                <a:t>Svar-</a:t>
              </a:r>
            </a:p>
            <a:p>
              <a:pPr algn="ctr">
                <a:tabLst>
                  <a:tab pos="2687638" algn="l"/>
                </a:tabLst>
              </a:pPr>
              <a:r>
                <a:rPr lang="sv-SE" sz="2400" b="1" dirty="0" smtClean="0"/>
                <a:t>håndens</a:t>
              </a:r>
            </a:p>
            <a:p>
              <a:pPr algn="ctr">
                <a:tabLst>
                  <a:tab pos="2687638" algn="l"/>
                </a:tabLst>
              </a:pPr>
              <a:r>
                <a:rPr lang="sv-SE" sz="2400" b="1" dirty="0" smtClean="0"/>
                <a:t>bud</a:t>
              </a:r>
              <a:endParaRPr lang="sv-SE" sz="2400" b="1" dirty="0"/>
            </a:p>
          </p:txBody>
        </p:sp>
        <p:sp>
          <p:nvSpPr>
            <p:cNvPr id="76" name="Platshållare för innehåll 4">
              <a:extLst>
                <a:ext uri="{FF2B5EF4-FFF2-40B4-BE49-F238E27FC236}">
                  <a16:creationId xmlns:a16="http://schemas.microsoft.com/office/drawing/2014/main" id="{6A070F82-0174-4400-8559-D4C5C022F3CA}"/>
                </a:ext>
              </a:extLst>
            </p:cNvPr>
            <p:cNvSpPr txBox="1">
              <a:spLocks/>
            </p:cNvSpPr>
            <p:nvPr/>
          </p:nvSpPr>
          <p:spPr>
            <a:xfrm>
              <a:off x="675839" y="4534678"/>
              <a:ext cx="1376896" cy="110101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sv-SE" sz="2400" dirty="0" smtClean="0"/>
                <a:t>med</a:t>
              </a:r>
            </a:p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sv-SE" sz="2400" dirty="0" smtClean="0"/>
                <a:t>3+trumf- støtte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4404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50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0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95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113" grpId="0"/>
      <p:bldP spid="116" grpId="0"/>
      <p:bldP spid="117" grpId="0"/>
      <p:bldP spid="62" grpId="0"/>
      <p:bldP spid="106" grpId="0" animBg="1"/>
      <p:bldP spid="73" grpId="0" animBg="1"/>
      <p:bldP spid="7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814" y="207178"/>
            <a:ext cx="8642076" cy="841504"/>
          </a:xfrm>
        </p:spPr>
        <p:txBody>
          <a:bodyPr>
            <a:normAutofit/>
          </a:bodyPr>
          <a:lstStyle/>
          <a:p>
            <a:r>
              <a:rPr lang="sv-SE" sz="4000" b="1" dirty="0" smtClean="0">
                <a:latin typeface="Arial Black" panose="020B0A04020102020204" pitchFamily="34" charset="0"/>
              </a:rPr>
              <a:t>Åpning med 1 i minor</a:t>
            </a:r>
            <a:endParaRPr lang="sv-SE" sz="4000" b="1" dirty="0">
              <a:latin typeface="Arial Black" panose="020B0A04020102020204" pitchFamily="34" charset="0"/>
            </a:endParaRP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13" y="1406991"/>
            <a:ext cx="4537493" cy="4352542"/>
          </a:xfrm>
          <a:prstGeom prst="rect">
            <a:avLst/>
          </a:prstGeom>
        </p:spPr>
      </p:pic>
      <p:sp>
        <p:nvSpPr>
          <p:cNvPr id="30" name="Platshållare för innehåll 4">
            <a:extLst>
              <a:ext uri="{FF2B5EF4-FFF2-40B4-BE49-F238E27FC236}">
                <a16:creationId xmlns:a16="http://schemas.microsoft.com/office/drawing/2014/main" id="{6A070F82-0174-4400-8559-D4C5C022F3CA}"/>
              </a:ext>
            </a:extLst>
          </p:cNvPr>
          <p:cNvSpPr txBox="1">
            <a:spLocks/>
          </p:cNvSpPr>
          <p:nvPr/>
        </p:nvSpPr>
        <p:spPr>
          <a:xfrm>
            <a:off x="3766954" y="1385489"/>
            <a:ext cx="4771404" cy="5534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sv-SE" dirty="0" smtClean="0"/>
              <a:t>Ved åpning 1 i minor gjelder:</a:t>
            </a:r>
          </a:p>
        </p:txBody>
      </p:sp>
      <p:sp>
        <p:nvSpPr>
          <p:cNvPr id="31" name="Platshållare för innehåll 4">
            <a:extLst>
              <a:ext uri="{FF2B5EF4-FFF2-40B4-BE49-F238E27FC236}">
                <a16:creationId xmlns:a16="http://schemas.microsoft.com/office/drawing/2014/main" id="{6A070F82-0174-4400-8559-D4C5C022F3CA}"/>
              </a:ext>
            </a:extLst>
          </p:cNvPr>
          <p:cNvSpPr txBox="1">
            <a:spLocks/>
          </p:cNvSpPr>
          <p:nvPr/>
        </p:nvSpPr>
        <p:spPr>
          <a:xfrm>
            <a:off x="4336500" y="2209302"/>
            <a:ext cx="5389745" cy="5534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v-SE" dirty="0" smtClean="0"/>
              <a:t> - åpne med den </a:t>
            </a:r>
            <a:r>
              <a:rPr lang="sv-SE" b="1" dirty="0" smtClean="0"/>
              <a:t>lengste</a:t>
            </a:r>
            <a:r>
              <a:rPr lang="sv-SE" dirty="0" smtClean="0"/>
              <a:t> minoren</a:t>
            </a:r>
          </a:p>
        </p:txBody>
      </p:sp>
      <p:sp>
        <p:nvSpPr>
          <p:cNvPr id="32" name="Platshållare för innehåll 4">
            <a:extLst>
              <a:ext uri="{FF2B5EF4-FFF2-40B4-BE49-F238E27FC236}">
                <a16:creationId xmlns:a16="http://schemas.microsoft.com/office/drawing/2014/main" id="{6A070F82-0174-4400-8559-D4C5C022F3CA}"/>
              </a:ext>
            </a:extLst>
          </p:cNvPr>
          <p:cNvSpPr txBox="1">
            <a:spLocks/>
          </p:cNvSpPr>
          <p:nvPr/>
        </p:nvSpPr>
        <p:spPr>
          <a:xfrm>
            <a:off x="4953000" y="3142796"/>
            <a:ext cx="4735740" cy="7148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>
              <a:lnSpc>
                <a:spcPts val="3300"/>
              </a:lnSpc>
              <a:spcBef>
                <a:spcPts val="0"/>
              </a:spcBef>
              <a:buNone/>
            </a:pPr>
            <a:r>
              <a:rPr lang="sv-SE" dirty="0" smtClean="0"/>
              <a:t> - med to </a:t>
            </a:r>
            <a:r>
              <a:rPr lang="sv-SE" b="1" dirty="0" smtClean="0"/>
              <a:t>firekorts</a:t>
            </a:r>
            <a:r>
              <a:rPr lang="sv-SE" dirty="0" smtClean="0"/>
              <a:t> minor</a:t>
            </a:r>
            <a:br>
              <a:rPr lang="sv-SE" dirty="0" smtClean="0"/>
            </a:br>
            <a:r>
              <a:rPr lang="sv-SE" dirty="0" smtClean="0"/>
              <a:t>åpne med </a:t>
            </a:r>
          </a:p>
        </p:txBody>
      </p:sp>
      <p:grpSp>
        <p:nvGrpSpPr>
          <p:cNvPr id="3" name="Grupp 2"/>
          <p:cNvGrpSpPr/>
          <p:nvPr/>
        </p:nvGrpSpPr>
        <p:grpSpPr>
          <a:xfrm>
            <a:off x="5066351" y="3490376"/>
            <a:ext cx="4490977" cy="1453946"/>
            <a:chOff x="3634715" y="3375236"/>
            <a:chExt cx="4490977" cy="1453946"/>
          </a:xfrm>
        </p:grpSpPr>
        <p:grpSp>
          <p:nvGrpSpPr>
            <p:cNvPr id="22" name="Grupp 21"/>
            <p:cNvGrpSpPr/>
            <p:nvPr/>
          </p:nvGrpSpPr>
          <p:grpSpPr>
            <a:xfrm>
              <a:off x="5509167" y="3375236"/>
              <a:ext cx="772422" cy="423019"/>
              <a:chOff x="4373095" y="-467102"/>
              <a:chExt cx="772422" cy="423019"/>
            </a:xfrm>
          </p:grpSpPr>
          <p:sp>
            <p:nvSpPr>
              <p:cNvPr id="23" name="Rektangel med rundade hörn 46">
                <a:extLst>
                  <a:ext uri="{FF2B5EF4-FFF2-40B4-BE49-F238E27FC236}">
                    <a16:creationId xmlns:a16="http://schemas.microsoft.com/office/drawing/2014/main" id="{6798C1D6-62AE-4ED3-86A4-B1FD5C4CBC39}"/>
                  </a:ext>
                </a:extLst>
              </p:cNvPr>
              <p:cNvSpPr/>
              <p:nvPr/>
            </p:nvSpPr>
            <p:spPr>
              <a:xfrm>
                <a:off x="4373095" y="-467102"/>
                <a:ext cx="772422" cy="423019"/>
              </a:xfrm>
              <a:prstGeom prst="roundRect">
                <a:avLst/>
              </a:prstGeom>
              <a:ln w="381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lIns="36000" tIns="72000" rtlCol="0" anchor="ctr"/>
              <a:lstStyle/>
              <a:p>
                <a:pPr marL="93663"/>
                <a:r>
                  <a:rPr lang="sv-SE" sz="2400" b="1" dirty="0">
                    <a:solidFill>
                      <a:srgbClr val="03A600"/>
                    </a:solidFill>
                    <a:latin typeface="Arial Black" panose="020B0A04020102020204" pitchFamily="34" charset="0"/>
                  </a:rPr>
                  <a:t>1</a:t>
                </a:r>
                <a:endParaRPr lang="sv-SE" sz="3400" b="1" dirty="0">
                  <a:solidFill>
                    <a:srgbClr val="03A60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24" name="Freeform 23" descr="90 %">
                <a:extLst>
                  <a:ext uri="{FF2B5EF4-FFF2-40B4-BE49-F238E27FC236}">
                    <a16:creationId xmlns:a16="http://schemas.microsoft.com/office/drawing/2014/main" id="{335CBF56-C075-49AB-89C4-5C21B2549EFB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4795252" y="-367062"/>
                <a:ext cx="240239" cy="222937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rgbClr val="0CB303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/>
              </a:p>
            </p:txBody>
          </p:sp>
        </p:grpSp>
        <p:sp>
          <p:nvSpPr>
            <p:cNvPr id="25" name="Platshållare för innehåll 4">
              <a:extLst>
                <a:ext uri="{FF2B5EF4-FFF2-40B4-BE49-F238E27FC236}">
                  <a16:creationId xmlns:a16="http://schemas.microsoft.com/office/drawing/2014/main" id="{6A070F82-0174-4400-8559-D4C5C022F3CA}"/>
                </a:ext>
              </a:extLst>
            </p:cNvPr>
            <p:cNvSpPr txBox="1">
              <a:spLocks/>
            </p:cNvSpPr>
            <p:nvPr/>
          </p:nvSpPr>
          <p:spPr>
            <a:xfrm>
              <a:off x="3634715" y="4114374"/>
              <a:ext cx="4490977" cy="71480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68288" indent="-268288">
                <a:lnSpc>
                  <a:spcPts val="3300"/>
                </a:lnSpc>
                <a:spcBef>
                  <a:spcPts val="0"/>
                </a:spcBef>
                <a:buNone/>
              </a:pPr>
              <a:r>
                <a:rPr lang="sv-SE" dirty="0" smtClean="0"/>
                <a:t> - med to </a:t>
              </a:r>
              <a:r>
                <a:rPr lang="sv-SE" b="1" dirty="0" smtClean="0"/>
                <a:t>trekorts</a:t>
              </a:r>
              <a:r>
                <a:rPr lang="sv-SE" dirty="0" smtClean="0"/>
                <a:t> minor </a:t>
              </a:r>
              <a:br>
                <a:rPr lang="sv-SE" dirty="0" smtClean="0"/>
              </a:br>
              <a:r>
                <a:rPr lang="sv-SE" dirty="0" smtClean="0"/>
                <a:t>åpne med den beste fargen</a:t>
              </a:r>
            </a:p>
          </p:txBody>
        </p:sp>
      </p:grpSp>
      <p:sp>
        <p:nvSpPr>
          <p:cNvPr id="16" name="Platshållare för innehåll 4">
            <a:extLst>
              <a:ext uri="{FF2B5EF4-FFF2-40B4-BE49-F238E27FC236}">
                <a16:creationId xmlns:a16="http://schemas.microsoft.com/office/drawing/2014/main" id="{6A070F82-0174-4400-8559-D4C5C022F3CA}"/>
              </a:ext>
            </a:extLst>
          </p:cNvPr>
          <p:cNvSpPr txBox="1">
            <a:spLocks/>
          </p:cNvSpPr>
          <p:nvPr/>
        </p:nvSpPr>
        <p:spPr>
          <a:xfrm>
            <a:off x="4336500" y="5633640"/>
            <a:ext cx="5569501" cy="7898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sv-SE" dirty="0" smtClean="0"/>
              <a:t>I samtlige tilfeller kreves det </a:t>
            </a:r>
            <a:r>
              <a:rPr lang="sv-SE" b="1" dirty="0" smtClean="0"/>
              <a:t>12+ hp</a:t>
            </a:r>
          </a:p>
        </p:txBody>
      </p:sp>
    </p:spTree>
    <p:extLst>
      <p:ext uri="{BB962C8B-B14F-4D97-AF65-F5344CB8AC3E}">
        <p14:creationId xmlns:p14="http://schemas.microsoft.com/office/powerpoint/2010/main" val="4260693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2B0D22-6050-4072-98C9-3FF97776C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8" y="354962"/>
            <a:ext cx="9582537" cy="800334"/>
          </a:xfrm>
        </p:spPr>
        <p:txBody>
          <a:bodyPr>
            <a:noAutofit/>
          </a:bodyPr>
          <a:lstStyle/>
          <a:p>
            <a:r>
              <a:rPr lang="sv-SE" sz="4000" b="1" dirty="0" smtClean="0">
                <a:latin typeface="Arial Black" panose="020B0A04020102020204" pitchFamily="34" charset="0"/>
              </a:rPr>
              <a:t>Svarhåndens melding med trumfstøtte</a:t>
            </a:r>
            <a:endParaRPr lang="sv-SE" sz="4000" b="1" dirty="0">
              <a:latin typeface="Arial Black" panose="020B0A04020102020204" pitchFamily="34" charset="0"/>
            </a:endParaRPr>
          </a:p>
        </p:txBody>
      </p:sp>
      <p:sp>
        <p:nvSpPr>
          <p:cNvPr id="30" name="textruta 29"/>
          <p:cNvSpPr txBox="1"/>
          <p:nvPr/>
        </p:nvSpPr>
        <p:spPr>
          <a:xfrm>
            <a:off x="1061693" y="4354945"/>
            <a:ext cx="2349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/>
              <a:t>3+ kløver, 12+ hp</a:t>
            </a:r>
            <a:endParaRPr lang="sv-SE" sz="2400" b="1" dirty="0"/>
          </a:p>
        </p:txBody>
      </p:sp>
      <p:sp>
        <p:nvSpPr>
          <p:cNvPr id="47" name="textruta 46"/>
          <p:cNvSpPr txBox="1"/>
          <p:nvPr/>
        </p:nvSpPr>
        <p:spPr>
          <a:xfrm>
            <a:off x="871203" y="1849812"/>
            <a:ext cx="2135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Åpningshånd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8" name="textruta 47"/>
          <p:cNvSpPr txBox="1"/>
          <p:nvPr/>
        </p:nvSpPr>
        <p:spPr>
          <a:xfrm>
            <a:off x="6807946" y="1849812"/>
            <a:ext cx="1576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>
                <a:solidFill>
                  <a:schemeClr val="accent1">
                    <a:lumMod val="75000"/>
                  </a:schemeClr>
                </a:solidFill>
              </a:rPr>
              <a:t>Svarhånd</a:t>
            </a:r>
            <a:endParaRPr lang="sv-SE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textruta 25"/>
          <p:cNvSpPr txBox="1"/>
          <p:nvPr/>
        </p:nvSpPr>
        <p:spPr>
          <a:xfrm>
            <a:off x="6734010" y="4402764"/>
            <a:ext cx="2445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/>
              <a:t>5+ kløver, 6-10 hp</a:t>
            </a:r>
            <a:endParaRPr lang="sv-SE" sz="2400" b="1" dirty="0"/>
          </a:p>
        </p:txBody>
      </p:sp>
      <p:grpSp>
        <p:nvGrpSpPr>
          <p:cNvPr id="40" name="Grupp 10"/>
          <p:cNvGrpSpPr>
            <a:grpSpLocks/>
          </p:cNvGrpSpPr>
          <p:nvPr/>
        </p:nvGrpSpPr>
        <p:grpSpPr bwMode="auto">
          <a:xfrm>
            <a:off x="1416157" y="2712989"/>
            <a:ext cx="1262018" cy="1570303"/>
            <a:chOff x="1208584" y="1916832"/>
            <a:chExt cx="1261754" cy="1570834"/>
          </a:xfrm>
        </p:grpSpPr>
        <p:sp>
          <p:nvSpPr>
            <p:cNvPr id="41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990449" cy="1570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AJ84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9653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Q7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KQ9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42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43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4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5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9" name="Freeform 23" descr="90 %"/>
              <p:cNvSpPr>
                <a:spLocks/>
              </p:cNvSpPr>
              <p:nvPr/>
            </p:nvSpPr>
            <p:spPr bwMode="ltGray">
              <a:xfrm>
                <a:off x="854075" y="2834898"/>
                <a:ext cx="303090" cy="290279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53" name="Grupp 10"/>
          <p:cNvGrpSpPr>
            <a:grpSpLocks/>
          </p:cNvGrpSpPr>
          <p:nvPr/>
        </p:nvGrpSpPr>
        <p:grpSpPr bwMode="auto">
          <a:xfrm>
            <a:off x="7108157" y="2712989"/>
            <a:ext cx="1459187" cy="1570303"/>
            <a:chOff x="1208584" y="1916832"/>
            <a:chExt cx="1458883" cy="1570834"/>
          </a:xfrm>
        </p:grpSpPr>
        <p:sp>
          <p:nvSpPr>
            <p:cNvPr id="54" name="Rectangle 34"/>
            <p:cNvSpPr>
              <a:spLocks noChangeArrowheads="1"/>
            </p:cNvSpPr>
            <p:nvPr/>
          </p:nvSpPr>
          <p:spPr bwMode="auto">
            <a:xfrm>
              <a:off x="1479889" y="1916832"/>
              <a:ext cx="1187578" cy="1570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762000"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b="1" i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KQ5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T2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832</a:t>
              </a:r>
            </a:p>
            <a:p>
              <a:r>
                <a:rPr lang="sv-SE" altLang="sv-SE" sz="2400" i="0" dirty="0" smtClean="0">
                  <a:latin typeface="Comic Sans MS" panose="030F0702030302020204" pitchFamily="66" charset="0"/>
                  <a:ea typeface="MS PGothic" panose="020B0600070205080204" pitchFamily="34" charset="-128"/>
                </a:rPr>
                <a:t>AT832</a:t>
              </a:r>
              <a:endParaRPr lang="sv-SE" altLang="sv-SE" sz="2400" i="0" dirty="0">
                <a:latin typeface="Comic Sans MS" panose="030F0702030302020204" pitchFamily="66" charset="0"/>
                <a:ea typeface="MS PGothic" panose="020B0600070205080204" pitchFamily="34" charset="-128"/>
              </a:endParaRPr>
            </a:p>
          </p:txBody>
        </p:sp>
        <p:grpSp>
          <p:nvGrpSpPr>
            <p:cNvPr id="55" name="Grupp 29"/>
            <p:cNvGrpSpPr>
              <a:grpSpLocks/>
            </p:cNvGrpSpPr>
            <p:nvPr/>
          </p:nvGrpSpPr>
          <p:grpSpPr bwMode="auto">
            <a:xfrm>
              <a:off x="1208584" y="1948087"/>
              <a:ext cx="303272" cy="1390650"/>
              <a:chOff x="854075" y="1736725"/>
              <a:chExt cx="303213" cy="1389063"/>
            </a:xfrm>
          </p:grpSpPr>
          <p:sp>
            <p:nvSpPr>
              <p:cNvPr id="64" name="Freeform 20" descr="90 %"/>
              <p:cNvSpPr>
                <a:spLocks/>
              </p:cNvSpPr>
              <p:nvPr/>
            </p:nvSpPr>
            <p:spPr bwMode="auto">
              <a:xfrm>
                <a:off x="873125" y="1736725"/>
                <a:ext cx="265113" cy="285750"/>
              </a:xfrm>
              <a:custGeom>
                <a:avLst/>
                <a:gdLst>
                  <a:gd name="T0" fmla="*/ 2147483646 w 154"/>
                  <a:gd name="T1" fmla="*/ 2147483646 h 180"/>
                  <a:gd name="T2" fmla="*/ 2147483646 w 154"/>
                  <a:gd name="T3" fmla="*/ 2147483646 h 180"/>
                  <a:gd name="T4" fmla="*/ 2147483646 w 154"/>
                  <a:gd name="T5" fmla="*/ 2147483646 h 180"/>
                  <a:gd name="T6" fmla="*/ 2147483646 w 154"/>
                  <a:gd name="T7" fmla="*/ 2147483646 h 180"/>
                  <a:gd name="T8" fmla="*/ 2147483646 w 154"/>
                  <a:gd name="T9" fmla="*/ 2147483646 h 180"/>
                  <a:gd name="T10" fmla="*/ 2147483646 w 154"/>
                  <a:gd name="T11" fmla="*/ 2147483646 h 180"/>
                  <a:gd name="T12" fmla="*/ 2147483646 w 154"/>
                  <a:gd name="T13" fmla="*/ 2147483646 h 180"/>
                  <a:gd name="T14" fmla="*/ 2147483646 w 154"/>
                  <a:gd name="T15" fmla="*/ 2147483646 h 180"/>
                  <a:gd name="T16" fmla="*/ 2147483646 w 154"/>
                  <a:gd name="T17" fmla="*/ 2147483646 h 180"/>
                  <a:gd name="T18" fmla="*/ 2147483646 w 154"/>
                  <a:gd name="T19" fmla="*/ 2147483646 h 180"/>
                  <a:gd name="T20" fmla="*/ 2147483646 w 154"/>
                  <a:gd name="T21" fmla="*/ 2147483646 h 180"/>
                  <a:gd name="T22" fmla="*/ 2147483646 w 154"/>
                  <a:gd name="T23" fmla="*/ 2147483646 h 180"/>
                  <a:gd name="T24" fmla="*/ 2147483646 w 154"/>
                  <a:gd name="T25" fmla="*/ 2147483646 h 180"/>
                  <a:gd name="T26" fmla="*/ 2147483646 w 154"/>
                  <a:gd name="T27" fmla="*/ 2147483646 h 180"/>
                  <a:gd name="T28" fmla="*/ 2147483646 w 154"/>
                  <a:gd name="T29" fmla="*/ 2147483646 h 180"/>
                  <a:gd name="T30" fmla="*/ 2147483646 w 154"/>
                  <a:gd name="T31" fmla="*/ 2147483646 h 180"/>
                  <a:gd name="T32" fmla="*/ 2147483646 w 154"/>
                  <a:gd name="T33" fmla="*/ 2147483646 h 180"/>
                  <a:gd name="T34" fmla="*/ 2147483646 w 154"/>
                  <a:gd name="T35" fmla="*/ 2147483646 h 180"/>
                  <a:gd name="T36" fmla="*/ 2147483646 w 154"/>
                  <a:gd name="T37" fmla="*/ 2147483646 h 180"/>
                  <a:gd name="T38" fmla="*/ 2147483646 w 154"/>
                  <a:gd name="T39" fmla="*/ 2147483646 h 180"/>
                  <a:gd name="T40" fmla="*/ 2147483646 w 154"/>
                  <a:gd name="T41" fmla="*/ 2147483646 h 180"/>
                  <a:gd name="T42" fmla="*/ 2147483646 w 154"/>
                  <a:gd name="T43" fmla="*/ 2147483646 h 180"/>
                  <a:gd name="T44" fmla="*/ 2147483646 w 154"/>
                  <a:gd name="T45" fmla="*/ 2147483646 h 180"/>
                  <a:gd name="T46" fmla="*/ 2147483646 w 154"/>
                  <a:gd name="T47" fmla="*/ 2147483646 h 180"/>
                  <a:gd name="T48" fmla="*/ 2147483646 w 154"/>
                  <a:gd name="T49" fmla="*/ 2147483646 h 180"/>
                  <a:gd name="T50" fmla="*/ 2147483646 w 154"/>
                  <a:gd name="T51" fmla="*/ 2147483646 h 180"/>
                  <a:gd name="T52" fmla="*/ 2147483646 w 154"/>
                  <a:gd name="T53" fmla="*/ 2147483646 h 180"/>
                  <a:gd name="T54" fmla="*/ 2147483646 w 154"/>
                  <a:gd name="T55" fmla="*/ 2147483646 h 180"/>
                  <a:gd name="T56" fmla="*/ 2147483646 w 154"/>
                  <a:gd name="T57" fmla="*/ 0 h 180"/>
                  <a:gd name="T58" fmla="*/ 2147483646 w 154"/>
                  <a:gd name="T59" fmla="*/ 2147483646 h 180"/>
                  <a:gd name="T60" fmla="*/ 2147483646 w 154"/>
                  <a:gd name="T61" fmla="*/ 2147483646 h 180"/>
                  <a:gd name="T62" fmla="*/ 2147483646 w 154"/>
                  <a:gd name="T63" fmla="*/ 2147483646 h 180"/>
                  <a:gd name="T64" fmla="*/ 2147483646 w 154"/>
                  <a:gd name="T65" fmla="*/ 2147483646 h 180"/>
                  <a:gd name="T66" fmla="*/ 2147483646 w 154"/>
                  <a:gd name="T67" fmla="*/ 2147483646 h 180"/>
                  <a:gd name="T68" fmla="*/ 2147483646 w 154"/>
                  <a:gd name="T69" fmla="*/ 2147483646 h 180"/>
                  <a:gd name="T70" fmla="*/ 0 w 154"/>
                  <a:gd name="T71" fmla="*/ 2147483646 h 180"/>
                  <a:gd name="T72" fmla="*/ 2147483646 w 154"/>
                  <a:gd name="T73" fmla="*/ 2147483646 h 180"/>
                  <a:gd name="T74" fmla="*/ 2147483646 w 154"/>
                  <a:gd name="T75" fmla="*/ 2147483646 h 180"/>
                  <a:gd name="T76" fmla="*/ 2147483646 w 154"/>
                  <a:gd name="T77" fmla="*/ 2147483646 h 180"/>
                  <a:gd name="T78" fmla="*/ 2147483646 w 154"/>
                  <a:gd name="T79" fmla="*/ 2147483646 h 180"/>
                  <a:gd name="T80" fmla="*/ 2147483646 w 154"/>
                  <a:gd name="T81" fmla="*/ 2147483646 h 180"/>
                  <a:gd name="T82" fmla="*/ 2147483646 w 154"/>
                  <a:gd name="T83" fmla="*/ 2147483646 h 180"/>
                  <a:gd name="T84" fmla="*/ 2147483646 w 154"/>
                  <a:gd name="T85" fmla="*/ 2147483646 h 180"/>
                  <a:gd name="T86" fmla="*/ 2147483646 w 154"/>
                  <a:gd name="T87" fmla="*/ 2147483646 h 180"/>
                  <a:gd name="T88" fmla="*/ 2147483646 w 154"/>
                  <a:gd name="T89" fmla="*/ 2147483646 h 180"/>
                  <a:gd name="T90" fmla="*/ 2147483646 w 154"/>
                  <a:gd name="T91" fmla="*/ 2147483646 h 180"/>
                  <a:gd name="T92" fmla="*/ 2147483646 w 154"/>
                  <a:gd name="T93" fmla="*/ 2147483646 h 180"/>
                  <a:gd name="T94" fmla="*/ 2147483646 w 154"/>
                  <a:gd name="T95" fmla="*/ 2147483646 h 180"/>
                  <a:gd name="T96" fmla="*/ 2147483646 w 154"/>
                  <a:gd name="T97" fmla="*/ 2147483646 h 180"/>
                  <a:gd name="T98" fmla="*/ 2147483646 w 154"/>
                  <a:gd name="T99" fmla="*/ 2147483646 h 180"/>
                  <a:gd name="T100" fmla="*/ 2147483646 w 154"/>
                  <a:gd name="T101" fmla="*/ 2147483646 h 180"/>
                  <a:gd name="T102" fmla="*/ 2147483646 w 154"/>
                  <a:gd name="T103" fmla="*/ 2147483646 h 180"/>
                  <a:gd name="T104" fmla="*/ 2147483646 w 154"/>
                  <a:gd name="T105" fmla="*/ 2147483646 h 180"/>
                  <a:gd name="T106" fmla="*/ 2147483646 w 154"/>
                  <a:gd name="T107" fmla="*/ 2147483646 h 180"/>
                  <a:gd name="T108" fmla="*/ 2147483646 w 154"/>
                  <a:gd name="T109" fmla="*/ 2147483646 h 180"/>
                  <a:gd name="T110" fmla="*/ 2147483646 w 154"/>
                  <a:gd name="T111" fmla="*/ 2147483646 h 180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54"/>
                  <a:gd name="T169" fmla="*/ 0 h 180"/>
                  <a:gd name="T170" fmla="*/ 154 w 154"/>
                  <a:gd name="T171" fmla="*/ 180 h 180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54" h="180">
                    <a:moveTo>
                      <a:pt x="78" y="179"/>
                    </a:moveTo>
                    <a:lnTo>
                      <a:pt x="97" y="179"/>
                    </a:lnTo>
                    <a:lnTo>
                      <a:pt x="97" y="178"/>
                    </a:lnTo>
                    <a:lnTo>
                      <a:pt x="89" y="166"/>
                    </a:lnTo>
                    <a:lnTo>
                      <a:pt x="86" y="153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93" y="148"/>
                    </a:lnTo>
                    <a:lnTo>
                      <a:pt x="99" y="155"/>
                    </a:lnTo>
                    <a:lnTo>
                      <a:pt x="106" y="160"/>
                    </a:lnTo>
                    <a:lnTo>
                      <a:pt x="114" y="163"/>
                    </a:lnTo>
                    <a:lnTo>
                      <a:pt x="119" y="164"/>
                    </a:lnTo>
                    <a:lnTo>
                      <a:pt x="123" y="165"/>
                    </a:lnTo>
                    <a:lnTo>
                      <a:pt x="131" y="163"/>
                    </a:lnTo>
                    <a:lnTo>
                      <a:pt x="140" y="159"/>
                    </a:lnTo>
                    <a:lnTo>
                      <a:pt x="140" y="158"/>
                    </a:lnTo>
                    <a:lnTo>
                      <a:pt x="150" y="143"/>
                    </a:lnTo>
                    <a:lnTo>
                      <a:pt x="153" y="126"/>
                    </a:lnTo>
                    <a:lnTo>
                      <a:pt x="153" y="121"/>
                    </a:lnTo>
                    <a:lnTo>
                      <a:pt x="152" y="117"/>
                    </a:lnTo>
                    <a:lnTo>
                      <a:pt x="150" y="108"/>
                    </a:lnTo>
                    <a:lnTo>
                      <a:pt x="140" y="93"/>
                    </a:lnTo>
                    <a:lnTo>
                      <a:pt x="140" y="94"/>
                    </a:lnTo>
                    <a:lnTo>
                      <a:pt x="115" y="58"/>
                    </a:lnTo>
                    <a:lnTo>
                      <a:pt x="117" y="59"/>
                    </a:lnTo>
                    <a:lnTo>
                      <a:pt x="95" y="31"/>
                    </a:lnTo>
                    <a:lnTo>
                      <a:pt x="77" y="1"/>
                    </a:lnTo>
                    <a:lnTo>
                      <a:pt x="76" y="0"/>
                    </a:lnTo>
                    <a:lnTo>
                      <a:pt x="58" y="31"/>
                    </a:lnTo>
                    <a:lnTo>
                      <a:pt x="37" y="59"/>
                    </a:lnTo>
                    <a:lnTo>
                      <a:pt x="38" y="58"/>
                    </a:lnTo>
                    <a:lnTo>
                      <a:pt x="13" y="94"/>
                    </a:lnTo>
                    <a:lnTo>
                      <a:pt x="13" y="93"/>
                    </a:lnTo>
                    <a:lnTo>
                      <a:pt x="3" y="108"/>
                    </a:lnTo>
                    <a:lnTo>
                      <a:pt x="0" y="125"/>
                    </a:lnTo>
                    <a:lnTo>
                      <a:pt x="3" y="143"/>
                    </a:lnTo>
                    <a:lnTo>
                      <a:pt x="13" y="158"/>
                    </a:lnTo>
                    <a:lnTo>
                      <a:pt x="21" y="163"/>
                    </a:lnTo>
                    <a:lnTo>
                      <a:pt x="30" y="164"/>
                    </a:lnTo>
                    <a:lnTo>
                      <a:pt x="34" y="164"/>
                    </a:lnTo>
                    <a:lnTo>
                      <a:pt x="39" y="163"/>
                    </a:lnTo>
                    <a:lnTo>
                      <a:pt x="47" y="160"/>
                    </a:lnTo>
                    <a:lnTo>
                      <a:pt x="54" y="155"/>
                    </a:lnTo>
                    <a:lnTo>
                      <a:pt x="60" y="148"/>
                    </a:lnTo>
                    <a:lnTo>
                      <a:pt x="64" y="140"/>
                    </a:lnTo>
                    <a:lnTo>
                      <a:pt x="66" y="130"/>
                    </a:lnTo>
                    <a:lnTo>
                      <a:pt x="67" y="130"/>
                    </a:lnTo>
                    <a:lnTo>
                      <a:pt x="67" y="153"/>
                    </a:lnTo>
                    <a:lnTo>
                      <a:pt x="64" y="166"/>
                    </a:lnTo>
                    <a:lnTo>
                      <a:pt x="56" y="178"/>
                    </a:lnTo>
                    <a:lnTo>
                      <a:pt x="56" y="179"/>
                    </a:lnTo>
                    <a:lnTo>
                      <a:pt x="76" y="179"/>
                    </a:lnTo>
                    <a:lnTo>
                      <a:pt x="78" y="179"/>
                    </a:lnTo>
                  </a:path>
                </a:pathLst>
              </a:custGeom>
              <a:pattFill prst="pct90">
                <a:fgClr>
                  <a:srgbClr val="000080"/>
                </a:fgClr>
                <a:bgClr>
                  <a:schemeClr val="tx1"/>
                </a:bgClr>
              </a:patt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65" name="Freeform 21"/>
              <p:cNvSpPr>
                <a:spLocks/>
              </p:cNvSpPr>
              <p:nvPr/>
            </p:nvSpPr>
            <p:spPr bwMode="blackWhite">
              <a:xfrm>
                <a:off x="868363" y="2125663"/>
                <a:ext cx="273050" cy="288925"/>
              </a:xfrm>
              <a:custGeom>
                <a:avLst/>
                <a:gdLst>
                  <a:gd name="T0" fmla="*/ 2147483646 w 159"/>
                  <a:gd name="T1" fmla="*/ 2147483646 h 182"/>
                  <a:gd name="T2" fmla="*/ 2147483646 w 159"/>
                  <a:gd name="T3" fmla="*/ 2147483646 h 182"/>
                  <a:gd name="T4" fmla="*/ 2147483646 w 159"/>
                  <a:gd name="T5" fmla="*/ 2147483646 h 182"/>
                  <a:gd name="T6" fmla="*/ 2147483646 w 159"/>
                  <a:gd name="T7" fmla="*/ 2147483646 h 182"/>
                  <a:gd name="T8" fmla="*/ 2147483646 w 159"/>
                  <a:gd name="T9" fmla="*/ 2147483646 h 182"/>
                  <a:gd name="T10" fmla="*/ 2147483646 w 159"/>
                  <a:gd name="T11" fmla="*/ 2147483646 h 182"/>
                  <a:gd name="T12" fmla="*/ 2147483646 w 159"/>
                  <a:gd name="T13" fmla="*/ 2147483646 h 182"/>
                  <a:gd name="T14" fmla="*/ 2147483646 w 159"/>
                  <a:gd name="T15" fmla="*/ 2147483646 h 182"/>
                  <a:gd name="T16" fmla="*/ 2147483646 w 159"/>
                  <a:gd name="T17" fmla="*/ 2147483646 h 182"/>
                  <a:gd name="T18" fmla="*/ 2147483646 w 159"/>
                  <a:gd name="T19" fmla="*/ 2147483646 h 182"/>
                  <a:gd name="T20" fmla="*/ 2147483646 w 159"/>
                  <a:gd name="T21" fmla="*/ 2147483646 h 182"/>
                  <a:gd name="T22" fmla="*/ 2147483646 w 159"/>
                  <a:gd name="T23" fmla="*/ 2147483646 h 182"/>
                  <a:gd name="T24" fmla="*/ 2147483646 w 159"/>
                  <a:gd name="T25" fmla="*/ 2147483646 h 182"/>
                  <a:gd name="T26" fmla="*/ 2147483646 w 159"/>
                  <a:gd name="T27" fmla="*/ 2147483646 h 182"/>
                  <a:gd name="T28" fmla="*/ 2147483646 w 159"/>
                  <a:gd name="T29" fmla="*/ 0 h 182"/>
                  <a:gd name="T30" fmla="*/ 2147483646 w 159"/>
                  <a:gd name="T31" fmla="*/ 0 h 182"/>
                  <a:gd name="T32" fmla="*/ 2147483646 w 159"/>
                  <a:gd name="T33" fmla="*/ 2147483646 h 182"/>
                  <a:gd name="T34" fmla="*/ 2147483646 w 159"/>
                  <a:gd name="T35" fmla="*/ 2147483646 h 182"/>
                  <a:gd name="T36" fmla="*/ 2147483646 w 159"/>
                  <a:gd name="T37" fmla="*/ 2147483646 h 182"/>
                  <a:gd name="T38" fmla="*/ 2147483646 w 159"/>
                  <a:gd name="T39" fmla="*/ 2147483646 h 182"/>
                  <a:gd name="T40" fmla="*/ 2147483646 w 159"/>
                  <a:gd name="T41" fmla="*/ 2147483646 h 182"/>
                  <a:gd name="T42" fmla="*/ 2147483646 w 159"/>
                  <a:gd name="T43" fmla="*/ 2147483646 h 182"/>
                  <a:gd name="T44" fmla="*/ 2147483646 w 159"/>
                  <a:gd name="T45" fmla="*/ 2147483646 h 182"/>
                  <a:gd name="T46" fmla="*/ 2147483646 w 159"/>
                  <a:gd name="T47" fmla="*/ 2147483646 h 182"/>
                  <a:gd name="T48" fmla="*/ 2147483646 w 159"/>
                  <a:gd name="T49" fmla="*/ 2147483646 h 182"/>
                  <a:gd name="T50" fmla="*/ 2147483646 w 159"/>
                  <a:gd name="T51" fmla="*/ 2147483646 h 182"/>
                  <a:gd name="T52" fmla="*/ 2147483646 w 159"/>
                  <a:gd name="T53" fmla="*/ 2147483646 h 182"/>
                  <a:gd name="T54" fmla="*/ 2147483646 w 159"/>
                  <a:gd name="T55" fmla="*/ 2147483646 h 182"/>
                  <a:gd name="T56" fmla="*/ 2147483646 w 159"/>
                  <a:gd name="T57" fmla="*/ 2147483646 h 182"/>
                  <a:gd name="T58" fmla="*/ 2147483646 w 159"/>
                  <a:gd name="T59" fmla="*/ 2147483646 h 182"/>
                  <a:gd name="T60" fmla="*/ 2147483646 w 159"/>
                  <a:gd name="T61" fmla="*/ 0 h 182"/>
                  <a:gd name="T62" fmla="*/ 2147483646 w 159"/>
                  <a:gd name="T63" fmla="*/ 0 h 182"/>
                  <a:gd name="T64" fmla="*/ 2147483646 w 159"/>
                  <a:gd name="T65" fmla="*/ 2147483646 h 182"/>
                  <a:gd name="T66" fmla="*/ 2147483646 w 159"/>
                  <a:gd name="T67" fmla="*/ 2147483646 h 182"/>
                  <a:gd name="T68" fmla="*/ 2147483646 w 159"/>
                  <a:gd name="T69" fmla="*/ 2147483646 h 182"/>
                  <a:gd name="T70" fmla="*/ 2147483646 w 159"/>
                  <a:gd name="T71" fmla="*/ 2147483646 h 182"/>
                  <a:gd name="T72" fmla="*/ 2147483646 w 159"/>
                  <a:gd name="T73" fmla="*/ 2147483646 h 182"/>
                  <a:gd name="T74" fmla="*/ 0 w 159"/>
                  <a:gd name="T75" fmla="*/ 2147483646 h 182"/>
                  <a:gd name="T76" fmla="*/ 2147483646 w 159"/>
                  <a:gd name="T77" fmla="*/ 2147483646 h 182"/>
                  <a:gd name="T78" fmla="*/ 2147483646 w 159"/>
                  <a:gd name="T79" fmla="*/ 2147483646 h 182"/>
                  <a:gd name="T80" fmla="*/ 2147483646 w 159"/>
                  <a:gd name="T81" fmla="*/ 2147483646 h 182"/>
                  <a:gd name="T82" fmla="*/ 2147483646 w 159"/>
                  <a:gd name="T83" fmla="*/ 2147483646 h 182"/>
                  <a:gd name="T84" fmla="*/ 2147483646 w 159"/>
                  <a:gd name="T85" fmla="*/ 2147483646 h 182"/>
                  <a:gd name="T86" fmla="*/ 2147483646 w 159"/>
                  <a:gd name="T87" fmla="*/ 2147483646 h 182"/>
                  <a:gd name="T88" fmla="*/ 2147483646 w 159"/>
                  <a:gd name="T89" fmla="*/ 2147483646 h 182"/>
                  <a:gd name="T90" fmla="*/ 2147483646 w 159"/>
                  <a:gd name="T91" fmla="*/ 2147483646 h 18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159"/>
                  <a:gd name="T139" fmla="*/ 0 h 182"/>
                  <a:gd name="T140" fmla="*/ 159 w 159"/>
                  <a:gd name="T141" fmla="*/ 182 h 18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159" h="182">
                    <a:moveTo>
                      <a:pt x="80" y="181"/>
                    </a:moveTo>
                    <a:lnTo>
                      <a:pt x="111" y="135"/>
                    </a:lnTo>
                    <a:lnTo>
                      <a:pt x="109" y="135"/>
                    </a:lnTo>
                    <a:lnTo>
                      <a:pt x="132" y="107"/>
                    </a:lnTo>
                    <a:lnTo>
                      <a:pt x="151" y="75"/>
                    </a:lnTo>
                    <a:lnTo>
                      <a:pt x="151" y="76"/>
                    </a:lnTo>
                    <a:lnTo>
                      <a:pt x="156" y="62"/>
                    </a:lnTo>
                    <a:lnTo>
                      <a:pt x="158" y="45"/>
                    </a:lnTo>
                    <a:lnTo>
                      <a:pt x="158" y="41"/>
                    </a:lnTo>
                    <a:lnTo>
                      <a:pt x="157" y="38"/>
                    </a:lnTo>
                    <a:lnTo>
                      <a:pt x="156" y="30"/>
                    </a:lnTo>
                    <a:lnTo>
                      <a:pt x="151" y="14"/>
                    </a:lnTo>
                    <a:lnTo>
                      <a:pt x="145" y="8"/>
                    </a:lnTo>
                    <a:lnTo>
                      <a:pt x="138" y="4"/>
                    </a:lnTo>
                    <a:lnTo>
                      <a:pt x="122" y="0"/>
                    </a:lnTo>
                    <a:lnTo>
                      <a:pt x="119" y="0"/>
                    </a:lnTo>
                    <a:lnTo>
                      <a:pt x="115" y="1"/>
                    </a:lnTo>
                    <a:lnTo>
                      <a:pt x="107" y="3"/>
                    </a:lnTo>
                    <a:lnTo>
                      <a:pt x="100" y="8"/>
                    </a:lnTo>
                    <a:lnTo>
                      <a:pt x="94" y="14"/>
                    </a:lnTo>
                    <a:lnTo>
                      <a:pt x="95" y="14"/>
                    </a:lnTo>
                    <a:lnTo>
                      <a:pt x="87" y="35"/>
                    </a:lnTo>
                    <a:lnTo>
                      <a:pt x="84" y="41"/>
                    </a:lnTo>
                    <a:lnTo>
                      <a:pt x="79" y="43"/>
                    </a:lnTo>
                    <a:lnTo>
                      <a:pt x="74" y="41"/>
                    </a:lnTo>
                    <a:lnTo>
                      <a:pt x="71" y="35"/>
                    </a:lnTo>
                    <a:lnTo>
                      <a:pt x="62" y="14"/>
                    </a:lnTo>
                    <a:lnTo>
                      <a:pt x="63" y="14"/>
                    </a:lnTo>
                    <a:lnTo>
                      <a:pt x="57" y="8"/>
                    </a:lnTo>
                    <a:lnTo>
                      <a:pt x="51" y="4"/>
                    </a:lnTo>
                    <a:lnTo>
                      <a:pt x="35" y="0"/>
                    </a:lnTo>
                    <a:lnTo>
                      <a:pt x="31" y="0"/>
                    </a:lnTo>
                    <a:lnTo>
                      <a:pt x="27" y="1"/>
                    </a:lnTo>
                    <a:lnTo>
                      <a:pt x="20" y="3"/>
                    </a:lnTo>
                    <a:lnTo>
                      <a:pt x="13" y="8"/>
                    </a:lnTo>
                    <a:lnTo>
                      <a:pt x="7" y="14"/>
                    </a:lnTo>
                    <a:lnTo>
                      <a:pt x="2" y="30"/>
                    </a:lnTo>
                    <a:lnTo>
                      <a:pt x="0" y="45"/>
                    </a:lnTo>
                    <a:lnTo>
                      <a:pt x="1" y="61"/>
                    </a:lnTo>
                    <a:lnTo>
                      <a:pt x="7" y="76"/>
                    </a:lnTo>
                    <a:lnTo>
                      <a:pt x="6" y="75"/>
                    </a:lnTo>
                    <a:lnTo>
                      <a:pt x="26" y="106"/>
                    </a:lnTo>
                    <a:lnTo>
                      <a:pt x="48" y="135"/>
                    </a:lnTo>
                    <a:lnTo>
                      <a:pt x="47" y="135"/>
                    </a:lnTo>
                    <a:lnTo>
                      <a:pt x="78" y="181"/>
                    </a:lnTo>
                    <a:lnTo>
                      <a:pt x="80" y="181"/>
                    </a:lnTo>
                  </a:path>
                </a:pathLst>
              </a:custGeom>
              <a:solidFill>
                <a:srgbClr val="FF00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66" name="Freeform 22"/>
              <p:cNvSpPr>
                <a:spLocks/>
              </p:cNvSpPr>
              <p:nvPr/>
            </p:nvSpPr>
            <p:spPr bwMode="blackWhite">
              <a:xfrm>
                <a:off x="858838" y="2487613"/>
                <a:ext cx="290512" cy="290512"/>
              </a:xfrm>
              <a:custGeom>
                <a:avLst/>
                <a:gdLst>
                  <a:gd name="T0" fmla="*/ 2147483646 w 169"/>
                  <a:gd name="T1" fmla="*/ 2147483646 h 183"/>
                  <a:gd name="T2" fmla="*/ 2147483646 w 169"/>
                  <a:gd name="T3" fmla="*/ 2147483646 h 183"/>
                  <a:gd name="T4" fmla="*/ 2147483646 w 169"/>
                  <a:gd name="T5" fmla="*/ 2147483646 h 183"/>
                  <a:gd name="T6" fmla="*/ 2147483646 w 169"/>
                  <a:gd name="T7" fmla="*/ 2147483646 h 183"/>
                  <a:gd name="T8" fmla="*/ 2147483646 w 169"/>
                  <a:gd name="T9" fmla="*/ 0 h 183"/>
                  <a:gd name="T10" fmla="*/ 2147483646 w 169"/>
                  <a:gd name="T11" fmla="*/ 2147483646 h 183"/>
                  <a:gd name="T12" fmla="*/ 2147483646 w 169"/>
                  <a:gd name="T13" fmla="*/ 2147483646 h 183"/>
                  <a:gd name="T14" fmla="*/ 2147483646 w 169"/>
                  <a:gd name="T15" fmla="*/ 2147483646 h 183"/>
                  <a:gd name="T16" fmla="*/ 2147483646 w 169"/>
                  <a:gd name="T17" fmla="*/ 2147483646 h 183"/>
                  <a:gd name="T18" fmla="*/ 2147483646 w 169"/>
                  <a:gd name="T19" fmla="*/ 2147483646 h 183"/>
                  <a:gd name="T20" fmla="*/ 2147483646 w 169"/>
                  <a:gd name="T21" fmla="*/ 2147483646 h 183"/>
                  <a:gd name="T22" fmla="*/ 2147483646 w 169"/>
                  <a:gd name="T23" fmla="*/ 2147483646 h 183"/>
                  <a:gd name="T24" fmla="*/ 2147483646 w 169"/>
                  <a:gd name="T25" fmla="*/ 2147483646 h 183"/>
                  <a:gd name="T26" fmla="*/ 2147483646 w 169"/>
                  <a:gd name="T27" fmla="*/ 2147483646 h 183"/>
                  <a:gd name="T28" fmla="*/ 2147483646 w 169"/>
                  <a:gd name="T29" fmla="*/ 2147483646 h 183"/>
                  <a:gd name="T30" fmla="*/ 2147483646 w 169"/>
                  <a:gd name="T31" fmla="*/ 2147483646 h 183"/>
                  <a:gd name="T32" fmla="*/ 2147483646 w 169"/>
                  <a:gd name="T33" fmla="*/ 2147483646 h 183"/>
                  <a:gd name="T34" fmla="*/ 2147483646 w 169"/>
                  <a:gd name="T35" fmla="*/ 2147483646 h 183"/>
                  <a:gd name="T36" fmla="*/ 0 w 169"/>
                  <a:gd name="T37" fmla="*/ 2147483646 h 183"/>
                  <a:gd name="T38" fmla="*/ 2147483646 w 169"/>
                  <a:gd name="T39" fmla="*/ 2147483646 h 183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69"/>
                  <a:gd name="T61" fmla="*/ 0 h 183"/>
                  <a:gd name="T62" fmla="*/ 169 w 169"/>
                  <a:gd name="T63" fmla="*/ 183 h 183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69" h="183">
                    <a:moveTo>
                      <a:pt x="1" y="91"/>
                    </a:moveTo>
                    <a:lnTo>
                      <a:pt x="26" y="71"/>
                    </a:lnTo>
                    <a:lnTo>
                      <a:pt x="48" y="49"/>
                    </a:lnTo>
                    <a:lnTo>
                      <a:pt x="67" y="26"/>
                    </a:lnTo>
                    <a:lnTo>
                      <a:pt x="85" y="0"/>
                    </a:lnTo>
                    <a:lnTo>
                      <a:pt x="84" y="1"/>
                    </a:lnTo>
                    <a:lnTo>
                      <a:pt x="101" y="26"/>
                    </a:lnTo>
                    <a:lnTo>
                      <a:pt x="120" y="50"/>
                    </a:lnTo>
                    <a:lnTo>
                      <a:pt x="143" y="71"/>
                    </a:lnTo>
                    <a:lnTo>
                      <a:pt x="168" y="91"/>
                    </a:lnTo>
                    <a:lnTo>
                      <a:pt x="167" y="91"/>
                    </a:lnTo>
                    <a:lnTo>
                      <a:pt x="142" y="111"/>
                    </a:lnTo>
                    <a:lnTo>
                      <a:pt x="120" y="133"/>
                    </a:lnTo>
                    <a:lnTo>
                      <a:pt x="100" y="156"/>
                    </a:lnTo>
                    <a:lnTo>
                      <a:pt x="83" y="182"/>
                    </a:lnTo>
                    <a:lnTo>
                      <a:pt x="66" y="157"/>
                    </a:lnTo>
                    <a:lnTo>
                      <a:pt x="47" y="133"/>
                    </a:lnTo>
                    <a:lnTo>
                      <a:pt x="24" y="111"/>
                    </a:lnTo>
                    <a:lnTo>
                      <a:pt x="0" y="91"/>
                    </a:lnTo>
                    <a:lnTo>
                      <a:pt x="1" y="91"/>
                    </a:lnTo>
                  </a:path>
                </a:pathLst>
              </a:custGeom>
              <a:solidFill>
                <a:srgbClr val="FF6600"/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67" name="Freeform 23" descr="90 %"/>
              <p:cNvSpPr>
                <a:spLocks/>
              </p:cNvSpPr>
              <p:nvPr/>
            </p:nvSpPr>
            <p:spPr bwMode="ltGray">
              <a:xfrm>
                <a:off x="854075" y="2834898"/>
                <a:ext cx="303090" cy="290279"/>
              </a:xfrm>
              <a:custGeom>
                <a:avLst/>
                <a:gdLst>
                  <a:gd name="T0" fmla="*/ 2147483647 w 176"/>
                  <a:gd name="T1" fmla="*/ 2147483647 h 184"/>
                  <a:gd name="T2" fmla="*/ 2147483647 w 176"/>
                  <a:gd name="T3" fmla="*/ 2147483647 h 184"/>
                  <a:gd name="T4" fmla="*/ 2147483647 w 176"/>
                  <a:gd name="T5" fmla="*/ 2147483647 h 184"/>
                  <a:gd name="T6" fmla="*/ 2147483647 w 176"/>
                  <a:gd name="T7" fmla="*/ 2147483647 h 184"/>
                  <a:gd name="T8" fmla="*/ 2147483647 w 176"/>
                  <a:gd name="T9" fmla="*/ 2147483647 h 184"/>
                  <a:gd name="T10" fmla="*/ 2147483647 w 176"/>
                  <a:gd name="T11" fmla="*/ 2147483647 h 184"/>
                  <a:gd name="T12" fmla="*/ 2147483647 w 176"/>
                  <a:gd name="T13" fmla="*/ 2147483647 h 184"/>
                  <a:gd name="T14" fmla="*/ 2147483647 w 176"/>
                  <a:gd name="T15" fmla="*/ 2147483647 h 184"/>
                  <a:gd name="T16" fmla="*/ 0 w 176"/>
                  <a:gd name="T17" fmla="*/ 2147483647 h 184"/>
                  <a:gd name="T18" fmla="*/ 2147483647 w 176"/>
                  <a:gd name="T19" fmla="*/ 2147483647 h 184"/>
                  <a:gd name="T20" fmla="*/ 2147483647 w 176"/>
                  <a:gd name="T21" fmla="*/ 2147483647 h 184"/>
                  <a:gd name="T22" fmla="*/ 2147483647 w 176"/>
                  <a:gd name="T23" fmla="*/ 2147483647 h 184"/>
                  <a:gd name="T24" fmla="*/ 2147483647 w 176"/>
                  <a:gd name="T25" fmla="*/ 2147483647 h 184"/>
                  <a:gd name="T26" fmla="*/ 2147483647 w 176"/>
                  <a:gd name="T27" fmla="*/ 2147483647 h 184"/>
                  <a:gd name="T28" fmla="*/ 2147483647 w 176"/>
                  <a:gd name="T29" fmla="*/ 2147483647 h 184"/>
                  <a:gd name="T30" fmla="*/ 2147483647 w 176"/>
                  <a:gd name="T31" fmla="*/ 2147483647 h 184"/>
                  <a:gd name="T32" fmla="*/ 2147483647 w 176"/>
                  <a:gd name="T33" fmla="*/ 2147483647 h 184"/>
                  <a:gd name="T34" fmla="*/ 2147483647 w 176"/>
                  <a:gd name="T35" fmla="*/ 2147483647 h 184"/>
                  <a:gd name="T36" fmla="*/ 2147483647 w 176"/>
                  <a:gd name="T37" fmla="*/ 2147483647 h 184"/>
                  <a:gd name="T38" fmla="*/ 2147483647 w 176"/>
                  <a:gd name="T39" fmla="*/ 0 h 184"/>
                  <a:gd name="T40" fmla="*/ 2147483647 w 176"/>
                  <a:gd name="T41" fmla="*/ 0 h 184"/>
                  <a:gd name="T42" fmla="*/ 2147483647 w 176"/>
                  <a:gd name="T43" fmla="*/ 2147483647 h 184"/>
                  <a:gd name="T44" fmla="*/ 2147483647 w 176"/>
                  <a:gd name="T45" fmla="*/ 2147483647 h 184"/>
                  <a:gd name="T46" fmla="*/ 2147483647 w 176"/>
                  <a:gd name="T47" fmla="*/ 2147483647 h 184"/>
                  <a:gd name="T48" fmla="*/ 2147483647 w 176"/>
                  <a:gd name="T49" fmla="*/ 2147483647 h 184"/>
                  <a:gd name="T50" fmla="*/ 2147483647 w 176"/>
                  <a:gd name="T51" fmla="*/ 2147483647 h 184"/>
                  <a:gd name="T52" fmla="*/ 2147483647 w 176"/>
                  <a:gd name="T53" fmla="*/ 2147483647 h 184"/>
                  <a:gd name="T54" fmla="*/ 2147483647 w 176"/>
                  <a:gd name="T55" fmla="*/ 2147483647 h 184"/>
                  <a:gd name="T56" fmla="*/ 2147483647 w 176"/>
                  <a:gd name="T57" fmla="*/ 2147483647 h 184"/>
                  <a:gd name="T58" fmla="*/ 2147483647 w 176"/>
                  <a:gd name="T59" fmla="*/ 2147483647 h 184"/>
                  <a:gd name="T60" fmla="*/ 2147483647 w 176"/>
                  <a:gd name="T61" fmla="*/ 2147483647 h 184"/>
                  <a:gd name="T62" fmla="*/ 2147483647 w 176"/>
                  <a:gd name="T63" fmla="*/ 2147483647 h 184"/>
                  <a:gd name="T64" fmla="*/ 2147483647 w 176"/>
                  <a:gd name="T65" fmla="*/ 2147483647 h 184"/>
                  <a:gd name="T66" fmla="*/ 2147483647 w 176"/>
                  <a:gd name="T67" fmla="*/ 2147483647 h 184"/>
                  <a:gd name="T68" fmla="*/ 2147483647 w 176"/>
                  <a:gd name="T69" fmla="*/ 2147483647 h 184"/>
                  <a:gd name="T70" fmla="*/ 2147483647 w 176"/>
                  <a:gd name="T71" fmla="*/ 2147483647 h 184"/>
                  <a:gd name="T72" fmla="*/ 2147483647 w 176"/>
                  <a:gd name="T73" fmla="*/ 2147483647 h 184"/>
                  <a:gd name="T74" fmla="*/ 2147483647 w 176"/>
                  <a:gd name="T75" fmla="*/ 2147483647 h 184"/>
                  <a:gd name="T76" fmla="*/ 2147483647 w 176"/>
                  <a:gd name="T77" fmla="*/ 2147483647 h 184"/>
                  <a:gd name="T78" fmla="*/ 2147483647 w 176"/>
                  <a:gd name="T79" fmla="*/ 2147483647 h 184"/>
                  <a:gd name="T80" fmla="*/ 2147483647 w 176"/>
                  <a:gd name="T81" fmla="*/ 2147483647 h 184"/>
                  <a:gd name="T82" fmla="*/ 2147483647 w 176"/>
                  <a:gd name="T83" fmla="*/ 2147483647 h 184"/>
                  <a:gd name="T84" fmla="*/ 2147483647 w 176"/>
                  <a:gd name="T85" fmla="*/ 2147483647 h 184"/>
                  <a:gd name="T86" fmla="*/ 2147483647 w 176"/>
                  <a:gd name="T87" fmla="*/ 2147483647 h 184"/>
                  <a:gd name="T88" fmla="*/ 2147483647 w 176"/>
                  <a:gd name="T89" fmla="*/ 2147483647 h 184"/>
                  <a:gd name="T90" fmla="*/ 2147483647 w 176"/>
                  <a:gd name="T91" fmla="*/ 2147483647 h 184"/>
                  <a:gd name="T92" fmla="*/ 2147483647 w 176"/>
                  <a:gd name="T93" fmla="*/ 2147483647 h 1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76"/>
                  <a:gd name="T142" fmla="*/ 0 h 184"/>
                  <a:gd name="T143" fmla="*/ 176 w 176"/>
                  <a:gd name="T144" fmla="*/ 184 h 1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76" h="184">
                    <a:moveTo>
                      <a:pt x="68" y="183"/>
                    </a:moveTo>
                    <a:lnTo>
                      <a:pt x="71" y="179"/>
                    </a:lnTo>
                    <a:lnTo>
                      <a:pt x="75" y="173"/>
                    </a:lnTo>
                    <a:lnTo>
                      <a:pt x="79" y="161"/>
                    </a:lnTo>
                    <a:lnTo>
                      <a:pt x="79" y="157"/>
                    </a:lnTo>
                    <a:lnTo>
                      <a:pt x="79" y="154"/>
                    </a:lnTo>
                    <a:lnTo>
                      <a:pt x="79" y="136"/>
                    </a:lnTo>
                    <a:lnTo>
                      <a:pt x="77" y="131"/>
                    </a:lnTo>
                    <a:lnTo>
                      <a:pt x="75" y="130"/>
                    </a:lnTo>
                    <a:lnTo>
                      <a:pt x="70" y="131"/>
                    </a:lnTo>
                    <a:lnTo>
                      <a:pt x="61" y="142"/>
                    </a:lnTo>
                    <a:lnTo>
                      <a:pt x="53" y="150"/>
                    </a:lnTo>
                    <a:lnTo>
                      <a:pt x="44" y="155"/>
                    </a:lnTo>
                    <a:lnTo>
                      <a:pt x="27" y="157"/>
                    </a:lnTo>
                    <a:lnTo>
                      <a:pt x="14" y="152"/>
                    </a:lnTo>
                    <a:lnTo>
                      <a:pt x="7" y="144"/>
                    </a:lnTo>
                    <a:lnTo>
                      <a:pt x="3" y="138"/>
                    </a:lnTo>
                    <a:lnTo>
                      <a:pt x="0" y="126"/>
                    </a:lnTo>
                    <a:lnTo>
                      <a:pt x="0" y="111"/>
                    </a:lnTo>
                    <a:lnTo>
                      <a:pt x="3" y="100"/>
                    </a:lnTo>
                    <a:lnTo>
                      <a:pt x="8" y="88"/>
                    </a:lnTo>
                    <a:lnTo>
                      <a:pt x="15" y="80"/>
                    </a:lnTo>
                    <a:lnTo>
                      <a:pt x="24" y="76"/>
                    </a:lnTo>
                    <a:lnTo>
                      <a:pt x="34" y="75"/>
                    </a:lnTo>
                    <a:lnTo>
                      <a:pt x="47" y="78"/>
                    </a:lnTo>
                    <a:lnTo>
                      <a:pt x="63" y="86"/>
                    </a:lnTo>
                    <a:lnTo>
                      <a:pt x="72" y="89"/>
                    </a:lnTo>
                    <a:lnTo>
                      <a:pt x="76" y="89"/>
                    </a:lnTo>
                    <a:lnTo>
                      <a:pt x="77" y="84"/>
                    </a:lnTo>
                    <a:lnTo>
                      <a:pt x="77" y="80"/>
                    </a:lnTo>
                    <a:lnTo>
                      <a:pt x="72" y="75"/>
                    </a:lnTo>
                    <a:lnTo>
                      <a:pt x="60" y="65"/>
                    </a:lnTo>
                    <a:lnTo>
                      <a:pt x="55" y="55"/>
                    </a:lnTo>
                    <a:lnTo>
                      <a:pt x="51" y="46"/>
                    </a:lnTo>
                    <a:lnTo>
                      <a:pt x="50" y="35"/>
                    </a:lnTo>
                    <a:lnTo>
                      <a:pt x="54" y="19"/>
                    </a:lnTo>
                    <a:lnTo>
                      <a:pt x="60" y="11"/>
                    </a:lnTo>
                    <a:lnTo>
                      <a:pt x="65" y="6"/>
                    </a:lnTo>
                    <a:lnTo>
                      <a:pt x="75" y="1"/>
                    </a:lnTo>
                    <a:lnTo>
                      <a:pt x="83" y="0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101" y="3"/>
                    </a:lnTo>
                    <a:lnTo>
                      <a:pt x="110" y="6"/>
                    </a:lnTo>
                    <a:lnTo>
                      <a:pt x="116" y="11"/>
                    </a:lnTo>
                    <a:lnTo>
                      <a:pt x="123" y="23"/>
                    </a:lnTo>
                    <a:lnTo>
                      <a:pt x="125" y="33"/>
                    </a:lnTo>
                    <a:lnTo>
                      <a:pt x="125" y="42"/>
                    </a:lnTo>
                    <a:lnTo>
                      <a:pt x="124" y="45"/>
                    </a:lnTo>
                    <a:lnTo>
                      <a:pt x="122" y="52"/>
                    </a:lnTo>
                    <a:lnTo>
                      <a:pt x="119" y="58"/>
                    </a:lnTo>
                    <a:lnTo>
                      <a:pt x="116" y="63"/>
                    </a:lnTo>
                    <a:lnTo>
                      <a:pt x="113" y="67"/>
                    </a:lnTo>
                    <a:lnTo>
                      <a:pt x="107" y="72"/>
                    </a:lnTo>
                    <a:lnTo>
                      <a:pt x="103" y="75"/>
                    </a:lnTo>
                    <a:lnTo>
                      <a:pt x="99" y="79"/>
                    </a:lnTo>
                    <a:lnTo>
                      <a:pt x="98" y="84"/>
                    </a:lnTo>
                    <a:lnTo>
                      <a:pt x="98" y="88"/>
                    </a:lnTo>
                    <a:lnTo>
                      <a:pt x="103" y="90"/>
                    </a:lnTo>
                    <a:lnTo>
                      <a:pt x="105" y="89"/>
                    </a:lnTo>
                    <a:lnTo>
                      <a:pt x="111" y="86"/>
                    </a:lnTo>
                    <a:lnTo>
                      <a:pt x="116" y="84"/>
                    </a:lnTo>
                    <a:lnTo>
                      <a:pt x="121" y="80"/>
                    </a:lnTo>
                    <a:lnTo>
                      <a:pt x="133" y="77"/>
                    </a:lnTo>
                    <a:lnTo>
                      <a:pt x="146" y="75"/>
                    </a:lnTo>
                    <a:lnTo>
                      <a:pt x="151" y="76"/>
                    </a:lnTo>
                    <a:lnTo>
                      <a:pt x="158" y="79"/>
                    </a:lnTo>
                    <a:lnTo>
                      <a:pt x="161" y="81"/>
                    </a:lnTo>
                    <a:lnTo>
                      <a:pt x="169" y="91"/>
                    </a:lnTo>
                    <a:lnTo>
                      <a:pt x="173" y="100"/>
                    </a:lnTo>
                    <a:lnTo>
                      <a:pt x="174" y="108"/>
                    </a:lnTo>
                    <a:lnTo>
                      <a:pt x="175" y="119"/>
                    </a:lnTo>
                    <a:lnTo>
                      <a:pt x="174" y="128"/>
                    </a:lnTo>
                    <a:lnTo>
                      <a:pt x="173" y="134"/>
                    </a:lnTo>
                    <a:lnTo>
                      <a:pt x="170" y="141"/>
                    </a:lnTo>
                    <a:lnTo>
                      <a:pt x="170" y="139"/>
                    </a:lnTo>
                    <a:lnTo>
                      <a:pt x="173" y="135"/>
                    </a:lnTo>
                    <a:lnTo>
                      <a:pt x="168" y="143"/>
                    </a:lnTo>
                    <a:lnTo>
                      <a:pt x="161" y="152"/>
                    </a:lnTo>
                    <a:lnTo>
                      <a:pt x="148" y="157"/>
                    </a:lnTo>
                    <a:lnTo>
                      <a:pt x="139" y="157"/>
                    </a:lnTo>
                    <a:lnTo>
                      <a:pt x="128" y="153"/>
                    </a:lnTo>
                    <a:lnTo>
                      <a:pt x="117" y="145"/>
                    </a:lnTo>
                    <a:lnTo>
                      <a:pt x="109" y="136"/>
                    </a:lnTo>
                    <a:lnTo>
                      <a:pt x="104" y="131"/>
                    </a:lnTo>
                    <a:lnTo>
                      <a:pt x="99" y="130"/>
                    </a:lnTo>
                    <a:lnTo>
                      <a:pt x="96" y="133"/>
                    </a:lnTo>
                    <a:lnTo>
                      <a:pt x="96" y="143"/>
                    </a:lnTo>
                    <a:lnTo>
                      <a:pt x="96" y="153"/>
                    </a:lnTo>
                    <a:lnTo>
                      <a:pt x="96" y="160"/>
                    </a:lnTo>
                    <a:lnTo>
                      <a:pt x="98" y="167"/>
                    </a:lnTo>
                    <a:lnTo>
                      <a:pt x="99" y="173"/>
                    </a:lnTo>
                    <a:lnTo>
                      <a:pt x="103" y="179"/>
                    </a:lnTo>
                    <a:lnTo>
                      <a:pt x="106" y="183"/>
                    </a:lnTo>
                    <a:lnTo>
                      <a:pt x="68" y="183"/>
                    </a:lnTo>
                  </a:path>
                </a:pathLst>
              </a:custGeom>
              <a:solidFill>
                <a:schemeClr val="bg2">
                  <a:lumMod val="75000"/>
                </a:schemeClr>
              </a:solidFill>
              <a:ln w="12700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sv-SE" i="0"/>
              </a:p>
            </p:txBody>
          </p:sp>
        </p:grpSp>
      </p:grpSp>
      <p:grpSp>
        <p:nvGrpSpPr>
          <p:cNvPr id="61" name="Grupp 60"/>
          <p:cNvGrpSpPr/>
          <p:nvPr/>
        </p:nvGrpSpPr>
        <p:grpSpPr>
          <a:xfrm>
            <a:off x="3809045" y="3066633"/>
            <a:ext cx="772422" cy="423019"/>
            <a:chOff x="4741918" y="720827"/>
            <a:chExt cx="772422" cy="423019"/>
          </a:xfrm>
        </p:grpSpPr>
        <p:sp>
          <p:nvSpPr>
            <p:cNvPr id="68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4741918" y="720827"/>
              <a:ext cx="772422" cy="423019"/>
            </a:xfrm>
            <a:prstGeom prst="roundRect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>
                  <a:solidFill>
                    <a:srgbClr val="03A600"/>
                  </a:solidFill>
                  <a:latin typeface="Arial Black" panose="020B0A04020102020204" pitchFamily="34" charset="0"/>
                </a:rPr>
                <a:t>1</a:t>
              </a:r>
              <a:endParaRPr lang="sv-SE" sz="3400" b="1" dirty="0">
                <a:solidFill>
                  <a:srgbClr val="03A6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69" name="Freeform 23" descr="90 %">
              <a:extLst>
                <a:ext uri="{FF2B5EF4-FFF2-40B4-BE49-F238E27FC236}">
                  <a16:creationId xmlns:a16="http://schemas.microsoft.com/office/drawing/2014/main" id="{335CBF56-C075-49AB-89C4-5C21B2549EF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131277" y="823996"/>
              <a:ext cx="240239" cy="222937"/>
            </a:xfrm>
            <a:custGeom>
              <a:avLst/>
              <a:gdLst>
                <a:gd name="T0" fmla="*/ 2147483647 w 176"/>
                <a:gd name="T1" fmla="*/ 2147483647 h 184"/>
                <a:gd name="T2" fmla="*/ 2147483647 w 176"/>
                <a:gd name="T3" fmla="*/ 2147483647 h 184"/>
                <a:gd name="T4" fmla="*/ 2147483647 w 176"/>
                <a:gd name="T5" fmla="*/ 2147483647 h 184"/>
                <a:gd name="T6" fmla="*/ 2147483647 w 176"/>
                <a:gd name="T7" fmla="*/ 2147483647 h 184"/>
                <a:gd name="T8" fmla="*/ 2147483647 w 176"/>
                <a:gd name="T9" fmla="*/ 2147483647 h 184"/>
                <a:gd name="T10" fmla="*/ 2147483647 w 176"/>
                <a:gd name="T11" fmla="*/ 2147483647 h 184"/>
                <a:gd name="T12" fmla="*/ 2147483647 w 176"/>
                <a:gd name="T13" fmla="*/ 2147483647 h 184"/>
                <a:gd name="T14" fmla="*/ 2147483647 w 176"/>
                <a:gd name="T15" fmla="*/ 2147483647 h 184"/>
                <a:gd name="T16" fmla="*/ 0 w 176"/>
                <a:gd name="T17" fmla="*/ 2147483647 h 184"/>
                <a:gd name="T18" fmla="*/ 2147483647 w 176"/>
                <a:gd name="T19" fmla="*/ 2147483647 h 184"/>
                <a:gd name="T20" fmla="*/ 2147483647 w 176"/>
                <a:gd name="T21" fmla="*/ 2147483647 h 184"/>
                <a:gd name="T22" fmla="*/ 2147483647 w 176"/>
                <a:gd name="T23" fmla="*/ 2147483647 h 184"/>
                <a:gd name="T24" fmla="*/ 2147483647 w 176"/>
                <a:gd name="T25" fmla="*/ 2147483647 h 184"/>
                <a:gd name="T26" fmla="*/ 2147483647 w 176"/>
                <a:gd name="T27" fmla="*/ 2147483647 h 184"/>
                <a:gd name="T28" fmla="*/ 2147483647 w 176"/>
                <a:gd name="T29" fmla="*/ 2147483647 h 184"/>
                <a:gd name="T30" fmla="*/ 2147483647 w 176"/>
                <a:gd name="T31" fmla="*/ 2147483647 h 184"/>
                <a:gd name="T32" fmla="*/ 2147483647 w 176"/>
                <a:gd name="T33" fmla="*/ 2147483647 h 184"/>
                <a:gd name="T34" fmla="*/ 2147483647 w 176"/>
                <a:gd name="T35" fmla="*/ 2147483647 h 184"/>
                <a:gd name="T36" fmla="*/ 2147483647 w 176"/>
                <a:gd name="T37" fmla="*/ 2147483647 h 184"/>
                <a:gd name="T38" fmla="*/ 2147483647 w 176"/>
                <a:gd name="T39" fmla="*/ 0 h 184"/>
                <a:gd name="T40" fmla="*/ 2147483647 w 176"/>
                <a:gd name="T41" fmla="*/ 0 h 184"/>
                <a:gd name="T42" fmla="*/ 2147483647 w 176"/>
                <a:gd name="T43" fmla="*/ 2147483647 h 184"/>
                <a:gd name="T44" fmla="*/ 2147483647 w 176"/>
                <a:gd name="T45" fmla="*/ 2147483647 h 184"/>
                <a:gd name="T46" fmla="*/ 2147483647 w 176"/>
                <a:gd name="T47" fmla="*/ 2147483647 h 184"/>
                <a:gd name="T48" fmla="*/ 2147483647 w 176"/>
                <a:gd name="T49" fmla="*/ 2147483647 h 184"/>
                <a:gd name="T50" fmla="*/ 2147483647 w 176"/>
                <a:gd name="T51" fmla="*/ 2147483647 h 184"/>
                <a:gd name="T52" fmla="*/ 2147483647 w 176"/>
                <a:gd name="T53" fmla="*/ 2147483647 h 184"/>
                <a:gd name="T54" fmla="*/ 2147483647 w 176"/>
                <a:gd name="T55" fmla="*/ 2147483647 h 184"/>
                <a:gd name="T56" fmla="*/ 2147483647 w 176"/>
                <a:gd name="T57" fmla="*/ 2147483647 h 184"/>
                <a:gd name="T58" fmla="*/ 2147483647 w 176"/>
                <a:gd name="T59" fmla="*/ 2147483647 h 184"/>
                <a:gd name="T60" fmla="*/ 2147483647 w 176"/>
                <a:gd name="T61" fmla="*/ 2147483647 h 184"/>
                <a:gd name="T62" fmla="*/ 2147483647 w 176"/>
                <a:gd name="T63" fmla="*/ 2147483647 h 184"/>
                <a:gd name="T64" fmla="*/ 2147483647 w 176"/>
                <a:gd name="T65" fmla="*/ 2147483647 h 184"/>
                <a:gd name="T66" fmla="*/ 2147483647 w 176"/>
                <a:gd name="T67" fmla="*/ 2147483647 h 184"/>
                <a:gd name="T68" fmla="*/ 2147483647 w 176"/>
                <a:gd name="T69" fmla="*/ 2147483647 h 184"/>
                <a:gd name="T70" fmla="*/ 2147483647 w 176"/>
                <a:gd name="T71" fmla="*/ 2147483647 h 184"/>
                <a:gd name="T72" fmla="*/ 2147483647 w 176"/>
                <a:gd name="T73" fmla="*/ 2147483647 h 184"/>
                <a:gd name="T74" fmla="*/ 2147483647 w 176"/>
                <a:gd name="T75" fmla="*/ 2147483647 h 184"/>
                <a:gd name="T76" fmla="*/ 2147483647 w 176"/>
                <a:gd name="T77" fmla="*/ 2147483647 h 184"/>
                <a:gd name="T78" fmla="*/ 2147483647 w 176"/>
                <a:gd name="T79" fmla="*/ 2147483647 h 184"/>
                <a:gd name="T80" fmla="*/ 2147483647 w 176"/>
                <a:gd name="T81" fmla="*/ 2147483647 h 184"/>
                <a:gd name="T82" fmla="*/ 2147483647 w 176"/>
                <a:gd name="T83" fmla="*/ 2147483647 h 184"/>
                <a:gd name="T84" fmla="*/ 2147483647 w 176"/>
                <a:gd name="T85" fmla="*/ 2147483647 h 184"/>
                <a:gd name="T86" fmla="*/ 2147483647 w 176"/>
                <a:gd name="T87" fmla="*/ 2147483647 h 184"/>
                <a:gd name="T88" fmla="*/ 2147483647 w 176"/>
                <a:gd name="T89" fmla="*/ 2147483647 h 184"/>
                <a:gd name="T90" fmla="*/ 2147483647 w 176"/>
                <a:gd name="T91" fmla="*/ 2147483647 h 184"/>
                <a:gd name="T92" fmla="*/ 2147483647 w 176"/>
                <a:gd name="T93" fmla="*/ 2147483647 h 18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76"/>
                <a:gd name="T142" fmla="*/ 0 h 184"/>
                <a:gd name="T143" fmla="*/ 176 w 176"/>
                <a:gd name="T144" fmla="*/ 184 h 18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76" h="184">
                  <a:moveTo>
                    <a:pt x="68" y="183"/>
                  </a:moveTo>
                  <a:lnTo>
                    <a:pt x="71" y="179"/>
                  </a:lnTo>
                  <a:lnTo>
                    <a:pt x="75" y="173"/>
                  </a:lnTo>
                  <a:lnTo>
                    <a:pt x="79" y="161"/>
                  </a:lnTo>
                  <a:lnTo>
                    <a:pt x="79" y="157"/>
                  </a:lnTo>
                  <a:lnTo>
                    <a:pt x="79" y="154"/>
                  </a:lnTo>
                  <a:lnTo>
                    <a:pt x="79" y="136"/>
                  </a:lnTo>
                  <a:lnTo>
                    <a:pt x="77" y="131"/>
                  </a:lnTo>
                  <a:lnTo>
                    <a:pt x="75" y="130"/>
                  </a:lnTo>
                  <a:lnTo>
                    <a:pt x="70" y="131"/>
                  </a:lnTo>
                  <a:lnTo>
                    <a:pt x="61" y="142"/>
                  </a:lnTo>
                  <a:lnTo>
                    <a:pt x="53" y="150"/>
                  </a:lnTo>
                  <a:lnTo>
                    <a:pt x="44" y="155"/>
                  </a:lnTo>
                  <a:lnTo>
                    <a:pt x="27" y="157"/>
                  </a:lnTo>
                  <a:lnTo>
                    <a:pt x="14" y="152"/>
                  </a:lnTo>
                  <a:lnTo>
                    <a:pt x="7" y="144"/>
                  </a:lnTo>
                  <a:lnTo>
                    <a:pt x="3" y="138"/>
                  </a:lnTo>
                  <a:lnTo>
                    <a:pt x="0" y="126"/>
                  </a:lnTo>
                  <a:lnTo>
                    <a:pt x="0" y="111"/>
                  </a:lnTo>
                  <a:lnTo>
                    <a:pt x="3" y="100"/>
                  </a:lnTo>
                  <a:lnTo>
                    <a:pt x="8" y="88"/>
                  </a:lnTo>
                  <a:lnTo>
                    <a:pt x="15" y="80"/>
                  </a:lnTo>
                  <a:lnTo>
                    <a:pt x="24" y="76"/>
                  </a:lnTo>
                  <a:lnTo>
                    <a:pt x="34" y="75"/>
                  </a:lnTo>
                  <a:lnTo>
                    <a:pt x="47" y="78"/>
                  </a:lnTo>
                  <a:lnTo>
                    <a:pt x="63" y="86"/>
                  </a:lnTo>
                  <a:lnTo>
                    <a:pt x="72" y="89"/>
                  </a:lnTo>
                  <a:lnTo>
                    <a:pt x="76" y="89"/>
                  </a:lnTo>
                  <a:lnTo>
                    <a:pt x="77" y="84"/>
                  </a:lnTo>
                  <a:lnTo>
                    <a:pt x="77" y="80"/>
                  </a:lnTo>
                  <a:lnTo>
                    <a:pt x="72" y="75"/>
                  </a:lnTo>
                  <a:lnTo>
                    <a:pt x="60" y="65"/>
                  </a:lnTo>
                  <a:lnTo>
                    <a:pt x="55" y="55"/>
                  </a:lnTo>
                  <a:lnTo>
                    <a:pt x="51" y="46"/>
                  </a:lnTo>
                  <a:lnTo>
                    <a:pt x="50" y="35"/>
                  </a:lnTo>
                  <a:lnTo>
                    <a:pt x="54" y="19"/>
                  </a:lnTo>
                  <a:lnTo>
                    <a:pt x="60" y="11"/>
                  </a:lnTo>
                  <a:lnTo>
                    <a:pt x="65" y="6"/>
                  </a:lnTo>
                  <a:lnTo>
                    <a:pt x="75" y="1"/>
                  </a:lnTo>
                  <a:lnTo>
                    <a:pt x="83" y="0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101" y="3"/>
                  </a:lnTo>
                  <a:lnTo>
                    <a:pt x="110" y="6"/>
                  </a:lnTo>
                  <a:lnTo>
                    <a:pt x="116" y="11"/>
                  </a:lnTo>
                  <a:lnTo>
                    <a:pt x="123" y="23"/>
                  </a:lnTo>
                  <a:lnTo>
                    <a:pt x="125" y="33"/>
                  </a:lnTo>
                  <a:lnTo>
                    <a:pt x="125" y="42"/>
                  </a:lnTo>
                  <a:lnTo>
                    <a:pt x="124" y="45"/>
                  </a:lnTo>
                  <a:lnTo>
                    <a:pt x="122" y="52"/>
                  </a:lnTo>
                  <a:lnTo>
                    <a:pt x="119" y="58"/>
                  </a:lnTo>
                  <a:lnTo>
                    <a:pt x="116" y="63"/>
                  </a:lnTo>
                  <a:lnTo>
                    <a:pt x="113" y="67"/>
                  </a:lnTo>
                  <a:lnTo>
                    <a:pt x="107" y="72"/>
                  </a:lnTo>
                  <a:lnTo>
                    <a:pt x="103" y="75"/>
                  </a:lnTo>
                  <a:lnTo>
                    <a:pt x="99" y="79"/>
                  </a:lnTo>
                  <a:lnTo>
                    <a:pt x="98" y="84"/>
                  </a:lnTo>
                  <a:lnTo>
                    <a:pt x="98" y="88"/>
                  </a:lnTo>
                  <a:lnTo>
                    <a:pt x="103" y="90"/>
                  </a:lnTo>
                  <a:lnTo>
                    <a:pt x="105" y="89"/>
                  </a:lnTo>
                  <a:lnTo>
                    <a:pt x="111" y="86"/>
                  </a:lnTo>
                  <a:lnTo>
                    <a:pt x="116" y="84"/>
                  </a:lnTo>
                  <a:lnTo>
                    <a:pt x="121" y="80"/>
                  </a:lnTo>
                  <a:lnTo>
                    <a:pt x="133" y="77"/>
                  </a:lnTo>
                  <a:lnTo>
                    <a:pt x="146" y="75"/>
                  </a:lnTo>
                  <a:lnTo>
                    <a:pt x="151" y="76"/>
                  </a:lnTo>
                  <a:lnTo>
                    <a:pt x="158" y="79"/>
                  </a:lnTo>
                  <a:lnTo>
                    <a:pt x="161" y="81"/>
                  </a:lnTo>
                  <a:lnTo>
                    <a:pt x="169" y="91"/>
                  </a:lnTo>
                  <a:lnTo>
                    <a:pt x="173" y="100"/>
                  </a:lnTo>
                  <a:lnTo>
                    <a:pt x="174" y="108"/>
                  </a:lnTo>
                  <a:lnTo>
                    <a:pt x="175" y="119"/>
                  </a:lnTo>
                  <a:lnTo>
                    <a:pt x="174" y="128"/>
                  </a:lnTo>
                  <a:lnTo>
                    <a:pt x="173" y="134"/>
                  </a:lnTo>
                  <a:lnTo>
                    <a:pt x="170" y="141"/>
                  </a:lnTo>
                  <a:lnTo>
                    <a:pt x="170" y="139"/>
                  </a:lnTo>
                  <a:lnTo>
                    <a:pt x="173" y="135"/>
                  </a:lnTo>
                  <a:lnTo>
                    <a:pt x="168" y="143"/>
                  </a:lnTo>
                  <a:lnTo>
                    <a:pt x="161" y="152"/>
                  </a:lnTo>
                  <a:lnTo>
                    <a:pt x="148" y="157"/>
                  </a:lnTo>
                  <a:lnTo>
                    <a:pt x="139" y="157"/>
                  </a:lnTo>
                  <a:lnTo>
                    <a:pt x="128" y="153"/>
                  </a:lnTo>
                  <a:lnTo>
                    <a:pt x="117" y="145"/>
                  </a:lnTo>
                  <a:lnTo>
                    <a:pt x="109" y="136"/>
                  </a:lnTo>
                  <a:lnTo>
                    <a:pt x="104" y="131"/>
                  </a:lnTo>
                  <a:lnTo>
                    <a:pt x="99" y="130"/>
                  </a:lnTo>
                  <a:lnTo>
                    <a:pt x="96" y="133"/>
                  </a:lnTo>
                  <a:lnTo>
                    <a:pt x="96" y="143"/>
                  </a:lnTo>
                  <a:lnTo>
                    <a:pt x="96" y="153"/>
                  </a:lnTo>
                  <a:lnTo>
                    <a:pt x="96" y="160"/>
                  </a:lnTo>
                  <a:lnTo>
                    <a:pt x="98" y="167"/>
                  </a:lnTo>
                  <a:lnTo>
                    <a:pt x="99" y="173"/>
                  </a:lnTo>
                  <a:lnTo>
                    <a:pt x="103" y="179"/>
                  </a:lnTo>
                  <a:lnTo>
                    <a:pt x="106" y="183"/>
                  </a:lnTo>
                  <a:lnTo>
                    <a:pt x="68" y="183"/>
                  </a:lnTo>
                </a:path>
              </a:pathLst>
            </a:custGeom>
            <a:solidFill>
              <a:srgbClr val="0CB303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</p:grpSp>
      <p:grpSp>
        <p:nvGrpSpPr>
          <p:cNvPr id="70" name="Grupp 69"/>
          <p:cNvGrpSpPr/>
          <p:nvPr/>
        </p:nvGrpSpPr>
        <p:grpSpPr>
          <a:xfrm>
            <a:off x="5005154" y="3082030"/>
            <a:ext cx="772422" cy="423019"/>
            <a:chOff x="4894318" y="2786697"/>
            <a:chExt cx="772422" cy="423019"/>
          </a:xfrm>
        </p:grpSpPr>
        <p:sp>
          <p:nvSpPr>
            <p:cNvPr id="71" name="Rektangel med rundade hörn 46">
              <a:extLst>
                <a:ext uri="{FF2B5EF4-FFF2-40B4-BE49-F238E27FC236}">
                  <a16:creationId xmlns:a16="http://schemas.microsoft.com/office/drawing/2014/main" id="{6798C1D6-62AE-4ED3-86A4-B1FD5C4CBC39}"/>
                </a:ext>
              </a:extLst>
            </p:cNvPr>
            <p:cNvSpPr/>
            <p:nvPr/>
          </p:nvSpPr>
          <p:spPr>
            <a:xfrm>
              <a:off x="4894318" y="2786697"/>
              <a:ext cx="772422" cy="423019"/>
            </a:xfrm>
            <a:prstGeom prst="roundRect">
              <a:avLst/>
            </a:prstGeom>
            <a:ln w="38100">
              <a:solidFill>
                <a:srgbClr val="FF9933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72000" rtlCol="0" anchor="ctr"/>
            <a:lstStyle/>
            <a:p>
              <a:pPr marL="93663"/>
              <a:r>
                <a:rPr lang="sv-SE" sz="2400" b="1" dirty="0" smtClean="0">
                  <a:solidFill>
                    <a:srgbClr val="03A600"/>
                  </a:solidFill>
                  <a:latin typeface="Arial Black" panose="020B0A04020102020204" pitchFamily="34" charset="0"/>
                </a:rPr>
                <a:t>2</a:t>
              </a:r>
              <a:endParaRPr lang="sv-SE" sz="3400" b="1" dirty="0">
                <a:solidFill>
                  <a:srgbClr val="03A600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72" name="Freeform 23" descr="90 %">
              <a:extLst>
                <a:ext uri="{FF2B5EF4-FFF2-40B4-BE49-F238E27FC236}">
                  <a16:creationId xmlns:a16="http://schemas.microsoft.com/office/drawing/2014/main" id="{335CBF56-C075-49AB-89C4-5C21B2549EFB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3677" y="2889866"/>
              <a:ext cx="240239" cy="222937"/>
            </a:xfrm>
            <a:custGeom>
              <a:avLst/>
              <a:gdLst>
                <a:gd name="T0" fmla="*/ 2147483647 w 176"/>
                <a:gd name="T1" fmla="*/ 2147483647 h 184"/>
                <a:gd name="T2" fmla="*/ 2147483647 w 176"/>
                <a:gd name="T3" fmla="*/ 2147483647 h 184"/>
                <a:gd name="T4" fmla="*/ 2147483647 w 176"/>
                <a:gd name="T5" fmla="*/ 2147483647 h 184"/>
                <a:gd name="T6" fmla="*/ 2147483647 w 176"/>
                <a:gd name="T7" fmla="*/ 2147483647 h 184"/>
                <a:gd name="T8" fmla="*/ 2147483647 w 176"/>
                <a:gd name="T9" fmla="*/ 2147483647 h 184"/>
                <a:gd name="T10" fmla="*/ 2147483647 w 176"/>
                <a:gd name="T11" fmla="*/ 2147483647 h 184"/>
                <a:gd name="T12" fmla="*/ 2147483647 w 176"/>
                <a:gd name="T13" fmla="*/ 2147483647 h 184"/>
                <a:gd name="T14" fmla="*/ 2147483647 w 176"/>
                <a:gd name="T15" fmla="*/ 2147483647 h 184"/>
                <a:gd name="T16" fmla="*/ 0 w 176"/>
                <a:gd name="T17" fmla="*/ 2147483647 h 184"/>
                <a:gd name="T18" fmla="*/ 2147483647 w 176"/>
                <a:gd name="T19" fmla="*/ 2147483647 h 184"/>
                <a:gd name="T20" fmla="*/ 2147483647 w 176"/>
                <a:gd name="T21" fmla="*/ 2147483647 h 184"/>
                <a:gd name="T22" fmla="*/ 2147483647 w 176"/>
                <a:gd name="T23" fmla="*/ 2147483647 h 184"/>
                <a:gd name="T24" fmla="*/ 2147483647 w 176"/>
                <a:gd name="T25" fmla="*/ 2147483647 h 184"/>
                <a:gd name="T26" fmla="*/ 2147483647 w 176"/>
                <a:gd name="T27" fmla="*/ 2147483647 h 184"/>
                <a:gd name="T28" fmla="*/ 2147483647 w 176"/>
                <a:gd name="T29" fmla="*/ 2147483647 h 184"/>
                <a:gd name="T30" fmla="*/ 2147483647 w 176"/>
                <a:gd name="T31" fmla="*/ 2147483647 h 184"/>
                <a:gd name="T32" fmla="*/ 2147483647 w 176"/>
                <a:gd name="T33" fmla="*/ 2147483647 h 184"/>
                <a:gd name="T34" fmla="*/ 2147483647 w 176"/>
                <a:gd name="T35" fmla="*/ 2147483647 h 184"/>
                <a:gd name="T36" fmla="*/ 2147483647 w 176"/>
                <a:gd name="T37" fmla="*/ 2147483647 h 184"/>
                <a:gd name="T38" fmla="*/ 2147483647 w 176"/>
                <a:gd name="T39" fmla="*/ 0 h 184"/>
                <a:gd name="T40" fmla="*/ 2147483647 w 176"/>
                <a:gd name="T41" fmla="*/ 0 h 184"/>
                <a:gd name="T42" fmla="*/ 2147483647 w 176"/>
                <a:gd name="T43" fmla="*/ 2147483647 h 184"/>
                <a:gd name="T44" fmla="*/ 2147483647 w 176"/>
                <a:gd name="T45" fmla="*/ 2147483647 h 184"/>
                <a:gd name="T46" fmla="*/ 2147483647 w 176"/>
                <a:gd name="T47" fmla="*/ 2147483647 h 184"/>
                <a:gd name="T48" fmla="*/ 2147483647 w 176"/>
                <a:gd name="T49" fmla="*/ 2147483647 h 184"/>
                <a:gd name="T50" fmla="*/ 2147483647 w 176"/>
                <a:gd name="T51" fmla="*/ 2147483647 h 184"/>
                <a:gd name="T52" fmla="*/ 2147483647 w 176"/>
                <a:gd name="T53" fmla="*/ 2147483647 h 184"/>
                <a:gd name="T54" fmla="*/ 2147483647 w 176"/>
                <a:gd name="T55" fmla="*/ 2147483647 h 184"/>
                <a:gd name="T56" fmla="*/ 2147483647 w 176"/>
                <a:gd name="T57" fmla="*/ 2147483647 h 184"/>
                <a:gd name="T58" fmla="*/ 2147483647 w 176"/>
                <a:gd name="T59" fmla="*/ 2147483647 h 184"/>
                <a:gd name="T60" fmla="*/ 2147483647 w 176"/>
                <a:gd name="T61" fmla="*/ 2147483647 h 184"/>
                <a:gd name="T62" fmla="*/ 2147483647 w 176"/>
                <a:gd name="T63" fmla="*/ 2147483647 h 184"/>
                <a:gd name="T64" fmla="*/ 2147483647 w 176"/>
                <a:gd name="T65" fmla="*/ 2147483647 h 184"/>
                <a:gd name="T66" fmla="*/ 2147483647 w 176"/>
                <a:gd name="T67" fmla="*/ 2147483647 h 184"/>
                <a:gd name="T68" fmla="*/ 2147483647 w 176"/>
                <a:gd name="T69" fmla="*/ 2147483647 h 184"/>
                <a:gd name="T70" fmla="*/ 2147483647 w 176"/>
                <a:gd name="T71" fmla="*/ 2147483647 h 184"/>
                <a:gd name="T72" fmla="*/ 2147483647 w 176"/>
                <a:gd name="T73" fmla="*/ 2147483647 h 184"/>
                <a:gd name="T74" fmla="*/ 2147483647 w 176"/>
                <a:gd name="T75" fmla="*/ 2147483647 h 184"/>
                <a:gd name="T76" fmla="*/ 2147483647 w 176"/>
                <a:gd name="T77" fmla="*/ 2147483647 h 184"/>
                <a:gd name="T78" fmla="*/ 2147483647 w 176"/>
                <a:gd name="T79" fmla="*/ 2147483647 h 184"/>
                <a:gd name="T80" fmla="*/ 2147483647 w 176"/>
                <a:gd name="T81" fmla="*/ 2147483647 h 184"/>
                <a:gd name="T82" fmla="*/ 2147483647 w 176"/>
                <a:gd name="T83" fmla="*/ 2147483647 h 184"/>
                <a:gd name="T84" fmla="*/ 2147483647 w 176"/>
                <a:gd name="T85" fmla="*/ 2147483647 h 184"/>
                <a:gd name="T86" fmla="*/ 2147483647 w 176"/>
                <a:gd name="T87" fmla="*/ 2147483647 h 184"/>
                <a:gd name="T88" fmla="*/ 2147483647 w 176"/>
                <a:gd name="T89" fmla="*/ 2147483647 h 184"/>
                <a:gd name="T90" fmla="*/ 2147483647 w 176"/>
                <a:gd name="T91" fmla="*/ 2147483647 h 184"/>
                <a:gd name="T92" fmla="*/ 2147483647 w 176"/>
                <a:gd name="T93" fmla="*/ 2147483647 h 18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76"/>
                <a:gd name="T142" fmla="*/ 0 h 184"/>
                <a:gd name="T143" fmla="*/ 176 w 176"/>
                <a:gd name="T144" fmla="*/ 184 h 184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76" h="184">
                  <a:moveTo>
                    <a:pt x="68" y="183"/>
                  </a:moveTo>
                  <a:lnTo>
                    <a:pt x="71" y="179"/>
                  </a:lnTo>
                  <a:lnTo>
                    <a:pt x="75" y="173"/>
                  </a:lnTo>
                  <a:lnTo>
                    <a:pt x="79" y="161"/>
                  </a:lnTo>
                  <a:lnTo>
                    <a:pt x="79" y="157"/>
                  </a:lnTo>
                  <a:lnTo>
                    <a:pt x="79" y="154"/>
                  </a:lnTo>
                  <a:lnTo>
                    <a:pt x="79" y="136"/>
                  </a:lnTo>
                  <a:lnTo>
                    <a:pt x="77" y="131"/>
                  </a:lnTo>
                  <a:lnTo>
                    <a:pt x="75" y="130"/>
                  </a:lnTo>
                  <a:lnTo>
                    <a:pt x="70" y="131"/>
                  </a:lnTo>
                  <a:lnTo>
                    <a:pt x="61" y="142"/>
                  </a:lnTo>
                  <a:lnTo>
                    <a:pt x="53" y="150"/>
                  </a:lnTo>
                  <a:lnTo>
                    <a:pt x="44" y="155"/>
                  </a:lnTo>
                  <a:lnTo>
                    <a:pt x="27" y="157"/>
                  </a:lnTo>
                  <a:lnTo>
                    <a:pt x="14" y="152"/>
                  </a:lnTo>
                  <a:lnTo>
                    <a:pt x="7" y="144"/>
                  </a:lnTo>
                  <a:lnTo>
                    <a:pt x="3" y="138"/>
                  </a:lnTo>
                  <a:lnTo>
                    <a:pt x="0" y="126"/>
                  </a:lnTo>
                  <a:lnTo>
                    <a:pt x="0" y="111"/>
                  </a:lnTo>
                  <a:lnTo>
                    <a:pt x="3" y="100"/>
                  </a:lnTo>
                  <a:lnTo>
                    <a:pt x="8" y="88"/>
                  </a:lnTo>
                  <a:lnTo>
                    <a:pt x="15" y="80"/>
                  </a:lnTo>
                  <a:lnTo>
                    <a:pt x="24" y="76"/>
                  </a:lnTo>
                  <a:lnTo>
                    <a:pt x="34" y="75"/>
                  </a:lnTo>
                  <a:lnTo>
                    <a:pt x="47" y="78"/>
                  </a:lnTo>
                  <a:lnTo>
                    <a:pt x="63" y="86"/>
                  </a:lnTo>
                  <a:lnTo>
                    <a:pt x="72" y="89"/>
                  </a:lnTo>
                  <a:lnTo>
                    <a:pt x="76" y="89"/>
                  </a:lnTo>
                  <a:lnTo>
                    <a:pt x="77" y="84"/>
                  </a:lnTo>
                  <a:lnTo>
                    <a:pt x="77" y="80"/>
                  </a:lnTo>
                  <a:lnTo>
                    <a:pt x="72" y="75"/>
                  </a:lnTo>
                  <a:lnTo>
                    <a:pt x="60" y="65"/>
                  </a:lnTo>
                  <a:lnTo>
                    <a:pt x="55" y="55"/>
                  </a:lnTo>
                  <a:lnTo>
                    <a:pt x="51" y="46"/>
                  </a:lnTo>
                  <a:lnTo>
                    <a:pt x="50" y="35"/>
                  </a:lnTo>
                  <a:lnTo>
                    <a:pt x="54" y="19"/>
                  </a:lnTo>
                  <a:lnTo>
                    <a:pt x="60" y="11"/>
                  </a:lnTo>
                  <a:lnTo>
                    <a:pt x="65" y="6"/>
                  </a:lnTo>
                  <a:lnTo>
                    <a:pt x="75" y="1"/>
                  </a:lnTo>
                  <a:lnTo>
                    <a:pt x="83" y="0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101" y="3"/>
                  </a:lnTo>
                  <a:lnTo>
                    <a:pt x="110" y="6"/>
                  </a:lnTo>
                  <a:lnTo>
                    <a:pt x="116" y="11"/>
                  </a:lnTo>
                  <a:lnTo>
                    <a:pt x="123" y="23"/>
                  </a:lnTo>
                  <a:lnTo>
                    <a:pt x="125" y="33"/>
                  </a:lnTo>
                  <a:lnTo>
                    <a:pt x="125" y="42"/>
                  </a:lnTo>
                  <a:lnTo>
                    <a:pt x="124" y="45"/>
                  </a:lnTo>
                  <a:lnTo>
                    <a:pt x="122" y="52"/>
                  </a:lnTo>
                  <a:lnTo>
                    <a:pt x="119" y="58"/>
                  </a:lnTo>
                  <a:lnTo>
                    <a:pt x="116" y="63"/>
                  </a:lnTo>
                  <a:lnTo>
                    <a:pt x="113" y="67"/>
                  </a:lnTo>
                  <a:lnTo>
                    <a:pt x="107" y="72"/>
                  </a:lnTo>
                  <a:lnTo>
                    <a:pt x="103" y="75"/>
                  </a:lnTo>
                  <a:lnTo>
                    <a:pt x="99" y="79"/>
                  </a:lnTo>
                  <a:lnTo>
                    <a:pt x="98" y="84"/>
                  </a:lnTo>
                  <a:lnTo>
                    <a:pt x="98" y="88"/>
                  </a:lnTo>
                  <a:lnTo>
                    <a:pt x="103" y="90"/>
                  </a:lnTo>
                  <a:lnTo>
                    <a:pt x="105" y="89"/>
                  </a:lnTo>
                  <a:lnTo>
                    <a:pt x="111" y="86"/>
                  </a:lnTo>
                  <a:lnTo>
                    <a:pt x="116" y="84"/>
                  </a:lnTo>
                  <a:lnTo>
                    <a:pt x="121" y="80"/>
                  </a:lnTo>
                  <a:lnTo>
                    <a:pt x="133" y="77"/>
                  </a:lnTo>
                  <a:lnTo>
                    <a:pt x="146" y="75"/>
                  </a:lnTo>
                  <a:lnTo>
                    <a:pt x="151" y="76"/>
                  </a:lnTo>
                  <a:lnTo>
                    <a:pt x="158" y="79"/>
                  </a:lnTo>
                  <a:lnTo>
                    <a:pt x="161" y="81"/>
                  </a:lnTo>
                  <a:lnTo>
                    <a:pt x="169" y="91"/>
                  </a:lnTo>
                  <a:lnTo>
                    <a:pt x="173" y="100"/>
                  </a:lnTo>
                  <a:lnTo>
                    <a:pt x="174" y="108"/>
                  </a:lnTo>
                  <a:lnTo>
                    <a:pt x="175" y="119"/>
                  </a:lnTo>
                  <a:lnTo>
                    <a:pt x="174" y="128"/>
                  </a:lnTo>
                  <a:lnTo>
                    <a:pt x="173" y="134"/>
                  </a:lnTo>
                  <a:lnTo>
                    <a:pt x="170" y="141"/>
                  </a:lnTo>
                  <a:lnTo>
                    <a:pt x="170" y="139"/>
                  </a:lnTo>
                  <a:lnTo>
                    <a:pt x="173" y="135"/>
                  </a:lnTo>
                  <a:lnTo>
                    <a:pt x="168" y="143"/>
                  </a:lnTo>
                  <a:lnTo>
                    <a:pt x="161" y="152"/>
                  </a:lnTo>
                  <a:lnTo>
                    <a:pt x="148" y="157"/>
                  </a:lnTo>
                  <a:lnTo>
                    <a:pt x="139" y="157"/>
                  </a:lnTo>
                  <a:lnTo>
                    <a:pt x="128" y="153"/>
                  </a:lnTo>
                  <a:lnTo>
                    <a:pt x="117" y="145"/>
                  </a:lnTo>
                  <a:lnTo>
                    <a:pt x="109" y="136"/>
                  </a:lnTo>
                  <a:lnTo>
                    <a:pt x="104" y="131"/>
                  </a:lnTo>
                  <a:lnTo>
                    <a:pt x="99" y="130"/>
                  </a:lnTo>
                  <a:lnTo>
                    <a:pt x="96" y="133"/>
                  </a:lnTo>
                  <a:lnTo>
                    <a:pt x="96" y="143"/>
                  </a:lnTo>
                  <a:lnTo>
                    <a:pt x="96" y="153"/>
                  </a:lnTo>
                  <a:lnTo>
                    <a:pt x="96" y="160"/>
                  </a:lnTo>
                  <a:lnTo>
                    <a:pt x="98" y="167"/>
                  </a:lnTo>
                  <a:lnTo>
                    <a:pt x="99" y="173"/>
                  </a:lnTo>
                  <a:lnTo>
                    <a:pt x="103" y="179"/>
                  </a:lnTo>
                  <a:lnTo>
                    <a:pt x="106" y="183"/>
                  </a:lnTo>
                  <a:lnTo>
                    <a:pt x="68" y="183"/>
                  </a:lnTo>
                </a:path>
              </a:pathLst>
            </a:custGeom>
            <a:solidFill>
              <a:srgbClr val="0CB303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v-SE"/>
            </a:p>
          </p:txBody>
        </p:sp>
      </p:grpSp>
      <p:sp>
        <p:nvSpPr>
          <p:cNvPr id="73" name="Platshållare för innehåll 2">
            <a:extLst>
              <a:ext uri="{FF2B5EF4-FFF2-40B4-BE49-F238E27FC236}">
                <a16:creationId xmlns:a16="http://schemas.microsoft.com/office/drawing/2014/main" id="{2C687CE5-A1B8-481D-B443-25D946844A5E}"/>
              </a:ext>
            </a:extLst>
          </p:cNvPr>
          <p:cNvSpPr txBox="1">
            <a:spLocks/>
          </p:cNvSpPr>
          <p:nvPr/>
        </p:nvSpPr>
        <p:spPr>
          <a:xfrm>
            <a:off x="3777398" y="3684868"/>
            <a:ext cx="841412" cy="409212"/>
          </a:xfrm>
          <a:prstGeom prst="rect">
            <a:avLst/>
          </a:prstGeom>
          <a:solidFill>
            <a:srgbClr val="0CB303"/>
          </a:solidFill>
          <a:ln>
            <a:solidFill>
              <a:srgbClr val="0CB303"/>
            </a:solidFill>
          </a:ln>
        </p:spPr>
        <p:txBody>
          <a:bodyPr vert="horz" lIns="36000" tIns="36000" rIns="36000" bIns="36000" rtlCol="0" anchor="ctr" anchorCtr="1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b="1" dirty="0">
                <a:solidFill>
                  <a:schemeClr val="bg1"/>
                </a:solidFill>
                <a:latin typeface="Arial Black" panose="020B0A04020102020204" pitchFamily="34" charset="0"/>
              </a:rPr>
              <a:t>Pass</a:t>
            </a:r>
          </a:p>
        </p:txBody>
      </p:sp>
      <p:sp>
        <p:nvSpPr>
          <p:cNvPr id="58" name="Platshållare för innehåll 4">
            <a:extLst>
              <a:ext uri="{FF2B5EF4-FFF2-40B4-BE49-F238E27FC236}">
                <a16:creationId xmlns:a16="http://schemas.microsoft.com/office/drawing/2014/main" id="{6A070F82-0174-4400-8559-D4C5C022F3CA}"/>
              </a:ext>
            </a:extLst>
          </p:cNvPr>
          <p:cNvSpPr txBox="1">
            <a:spLocks/>
          </p:cNvSpPr>
          <p:nvPr/>
        </p:nvSpPr>
        <p:spPr>
          <a:xfrm>
            <a:off x="6702436" y="4888956"/>
            <a:ext cx="2343787" cy="4415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tabLst>
                <a:tab pos="1881188" algn="l"/>
              </a:tabLst>
            </a:pPr>
            <a:r>
              <a:rPr lang="sv-SE" sz="2400" b="1" dirty="0" smtClean="0">
                <a:solidFill>
                  <a:srgbClr val="CC6600"/>
                </a:solidFill>
              </a:rPr>
              <a:t>Invitt</a:t>
            </a:r>
            <a:r>
              <a:rPr lang="sv-SE" sz="2400" dirty="0" smtClean="0">
                <a:solidFill>
                  <a:srgbClr val="CC6600"/>
                </a:solidFill>
              </a:rPr>
              <a:t> til utgang</a:t>
            </a:r>
          </a:p>
        </p:txBody>
      </p:sp>
      <p:sp>
        <p:nvSpPr>
          <p:cNvPr id="59" name="Platshållare för innehåll 4">
            <a:extLst>
              <a:ext uri="{FF2B5EF4-FFF2-40B4-BE49-F238E27FC236}">
                <a16:creationId xmlns:a16="http://schemas.microsoft.com/office/drawing/2014/main" id="{6A070F82-0174-4400-8559-D4C5C022F3CA}"/>
              </a:ext>
            </a:extLst>
          </p:cNvPr>
          <p:cNvSpPr txBox="1">
            <a:spLocks/>
          </p:cNvSpPr>
          <p:nvPr/>
        </p:nvSpPr>
        <p:spPr>
          <a:xfrm>
            <a:off x="695463" y="4926278"/>
            <a:ext cx="3049219" cy="4415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000"/>
              </a:lnSpc>
              <a:spcBef>
                <a:spcPts val="0"/>
              </a:spcBef>
              <a:buNone/>
              <a:tabLst>
                <a:tab pos="1881188" algn="l"/>
              </a:tabLst>
            </a:pPr>
            <a:r>
              <a:rPr lang="sv-SE" sz="2000" dirty="0" smtClean="0"/>
              <a:t>Den samlede styrken holder ikke til utgang</a:t>
            </a:r>
          </a:p>
        </p:txBody>
      </p:sp>
    </p:spTree>
    <p:extLst>
      <p:ext uri="{BB962C8B-B14F-4D97-AF65-F5344CB8AC3E}">
        <p14:creationId xmlns:p14="http://schemas.microsoft.com/office/powerpoint/2010/main" val="7220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6" grpId="0"/>
      <p:bldP spid="73" grpId="0" animBg="1"/>
      <p:bldP spid="58" grpId="0"/>
      <p:bldP spid="59" grpId="0"/>
    </p:bld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3750</TotalTime>
  <Words>429</Words>
  <Application>Microsoft Office PowerPoint</Application>
  <PresentationFormat>A4 (210 x 297 mm)</PresentationFormat>
  <Paragraphs>184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9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20" baseType="lpstr">
      <vt:lpstr>MS PGothic</vt:lpstr>
      <vt:lpstr>Arial</vt:lpstr>
      <vt:lpstr>Arial Black</vt:lpstr>
      <vt:lpstr>Berlin Sans FB Demi</vt:lpstr>
      <vt:lpstr>Calibri</vt:lpstr>
      <vt:lpstr>Calibri Light</vt:lpstr>
      <vt:lpstr>Comic Sans MS</vt:lpstr>
      <vt:lpstr>Tahoma</vt:lpstr>
      <vt:lpstr>Wingdings</vt:lpstr>
      <vt:lpstr>Office-tema</vt:lpstr>
      <vt:lpstr>PowerPoint-presentasjon</vt:lpstr>
      <vt:lpstr>Fargemarkeringer i PP-materialet</vt:lpstr>
      <vt:lpstr>Tid for meldinger</vt:lpstr>
      <vt:lpstr>Åpning - 1 i major</vt:lpstr>
      <vt:lpstr>Svarhåndens melding med trumfstøtte</vt:lpstr>
      <vt:lpstr>Svarhåndens melding - flere eksempler</vt:lpstr>
      <vt:lpstr>Åpning 1 i major og svarhåndens melding med trumfstøtte</vt:lpstr>
      <vt:lpstr>Åpning med 1 i minor</vt:lpstr>
      <vt:lpstr>Svarhåndens melding med trumfstøtte</vt:lpstr>
      <vt:lpstr>Åpning 1 i minor og svarhåndens  melding med trumfstøtte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Janne</dc:creator>
  <cp:lastModifiedBy>Elisabeth Solum</cp:lastModifiedBy>
  <cp:revision>237</cp:revision>
  <cp:lastPrinted>2018-01-03T21:47:54Z</cp:lastPrinted>
  <dcterms:created xsi:type="dcterms:W3CDTF">2017-05-29T10:48:30Z</dcterms:created>
  <dcterms:modified xsi:type="dcterms:W3CDTF">2018-08-24T08:54:28Z</dcterms:modified>
</cp:coreProperties>
</file>