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8" r:id="rId11"/>
    <p:sldId id="269" r:id="rId12"/>
    <p:sldId id="282" r:id="rId13"/>
    <p:sldId id="270" r:id="rId14"/>
    <p:sldId id="271" r:id="rId15"/>
    <p:sldId id="267" r:id="rId16"/>
    <p:sldId id="274" r:id="rId17"/>
    <p:sldId id="275" r:id="rId18"/>
    <p:sldId id="276" r:id="rId19"/>
    <p:sldId id="277" r:id="rId20"/>
    <p:sldId id="287" r:id="rId21"/>
    <p:sldId id="278" r:id="rId22"/>
    <p:sldId id="279" r:id="rId23"/>
    <p:sldId id="280" r:id="rId24"/>
    <p:sldId id="281" r:id="rId25"/>
    <p:sldId id="264" r:id="rId26"/>
    <p:sldId id="265" r:id="rId27"/>
    <p:sldId id="288" r:id="rId28"/>
    <p:sldId id="289" r:id="rId29"/>
    <p:sldId id="290" r:id="rId30"/>
    <p:sldId id="291" r:id="rId31"/>
    <p:sldId id="292" r:id="rId32"/>
    <p:sldId id="285" r:id="rId33"/>
    <p:sldId id="286" r:id="rId34"/>
    <p:sldId id="284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>
      <p:cViewPr varScale="1">
        <p:scale>
          <a:sx n="87" d="100"/>
          <a:sy n="87" d="100"/>
        </p:scale>
        <p:origin x="12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a-DK" sz="1200"/>
            </a:lvl1pPr>
          </a:lstStyle>
          <a:p>
            <a:fld id="{E28287AA-0D99-42CE-A71B-10FA9908BBF8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a-DK" sz="1200"/>
            </a:lvl1pPr>
          </a:lstStyle>
          <a:p>
            <a:fld id="{D7C167DB-EFF0-400D-96A1-6799F871DE5B}" type="slidenum">
              <a:rPr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 latinLnBrk="0">
              <a:buNone/>
              <a:defRPr lang="da-DK"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 latinLnBrk="0">
              <a:defRPr lang="da-DK" sz="4800" b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/>
              <a:pPr algn="ctr"/>
              <a:t>‹nr.›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 latinLnBrk="0">
              <a:defRPr lang="da-DK"/>
            </a:lvl1pPr>
          </a:lstStyle>
          <a:p>
            <a:pPr algn="ctr"/>
            <a:fld id="{CEAB1635-7AB6-4A02-8F63-2344453D2D84}" type="slidenum">
              <a:rPr/>
              <a:pPr algn="ctr"/>
              <a:t>‹nr.›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da-DK" sz="4800" b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latinLnBrk="0">
              <a:buNone/>
              <a:defRPr lang="da-DK" sz="2000" spc="100" baseline="0">
                <a:solidFill>
                  <a:schemeClr val="tx2"/>
                </a:solidFill>
              </a:defRPr>
            </a:lvl1pPr>
            <a:lvl2pPr>
              <a:buNone/>
              <a:defRPr lang="da-DK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da-DK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da-DK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/>
              <a:pPr/>
              <a:t>‹nr.›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 latinLnBrk="0">
              <a:spcBef>
                <a:spcPts val="0"/>
              </a:spcBef>
              <a:buNone/>
              <a:defRPr lang="da-DK" sz="2600" b="1">
                <a:solidFill>
                  <a:schemeClr val="tx2"/>
                </a:solidFill>
              </a:defRPr>
            </a:lvl1pPr>
            <a:lvl2pPr>
              <a:buNone/>
              <a:defRPr lang="da-DK" sz="2000" b="1"/>
            </a:lvl2pPr>
            <a:lvl3pPr>
              <a:buNone/>
              <a:defRPr lang="da-DK" sz="1800" b="1"/>
            </a:lvl3pPr>
            <a:lvl4pPr>
              <a:buNone/>
              <a:defRPr lang="da-DK" sz="1600" b="1"/>
            </a:lvl4pPr>
            <a:lvl5pPr>
              <a:buNone/>
              <a:defRPr lang="da-DK" sz="1600" b="1"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 latinLnBrk="0">
              <a:defRPr lang="da-DK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 latinLnBrk="0">
              <a:spcBef>
                <a:spcPts val="0"/>
              </a:spcBef>
              <a:buNone/>
              <a:defRPr lang="da-DK" sz="2600" b="1" baseline="0">
                <a:solidFill>
                  <a:schemeClr val="tx2"/>
                </a:solidFill>
              </a:defRPr>
            </a:lvl1pPr>
            <a:lvl2pPr>
              <a:buNone/>
              <a:defRPr lang="da-DK" sz="2000" b="1"/>
            </a:lvl2pPr>
            <a:lvl3pPr>
              <a:buNone/>
              <a:defRPr lang="da-DK" sz="1800" b="1"/>
            </a:lvl3pPr>
            <a:lvl4pPr>
              <a:buNone/>
              <a:defRPr lang="da-DK" sz="1600" b="1"/>
            </a:lvl4pPr>
            <a:lvl5pPr>
              <a:buNone/>
              <a:defRPr lang="da-DK" sz="1600" b="1"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 latinLnBrk="0">
              <a:lnSpc>
                <a:spcPts val="2400"/>
              </a:lnSpc>
              <a:spcAft>
                <a:spcPts val="1000"/>
              </a:spcAft>
              <a:buNone/>
              <a:defRPr lang="da-DK" sz="1600">
                <a:solidFill>
                  <a:schemeClr val="tx2"/>
                </a:solidFill>
              </a:defRPr>
            </a:lvl1pPr>
            <a:lvl2pPr>
              <a:buNone/>
              <a:defRPr lang="da-DK" sz="1200"/>
            </a:lvl2pPr>
            <a:lvl3pPr>
              <a:buNone/>
              <a:defRPr lang="da-DK" sz="1000"/>
            </a:lvl3pPr>
            <a:lvl4pPr>
              <a:buNone/>
              <a:defRPr lang="da-DK" sz="900"/>
            </a:lvl4pPr>
            <a:lvl5pPr>
              <a:buNone/>
              <a:defRPr lang="da-DK" sz="900"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 latinLnBrk="0">
              <a:buNone/>
              <a:defRPr lang="da-DK"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/>
              <a:pPr algn="ctr"/>
              <a:t>‹nr.›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 latinLnBrk="0">
              <a:buNone/>
              <a:defRPr lang="da-DK"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 latinLnBrk="0">
              <a:buNone/>
              <a:defRPr lang="da-DK"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 latinLnBrk="0">
              <a:lnSpc>
                <a:spcPts val="2400"/>
              </a:lnSpc>
              <a:spcAft>
                <a:spcPts val="1000"/>
              </a:spcAft>
              <a:buFontTx/>
              <a:buNone/>
              <a:defRPr lang="da-DK" sz="1600" b="0">
                <a:solidFill>
                  <a:schemeClr val="tx2"/>
                </a:solidFill>
              </a:defRPr>
            </a:lvl1pPr>
            <a:lvl2pPr>
              <a:defRPr lang="da-DK" sz="1200"/>
            </a:lvl2pPr>
            <a:lvl3pPr>
              <a:defRPr lang="da-DK" sz="1000"/>
            </a:lvl3pPr>
            <a:lvl4pPr>
              <a:defRPr lang="da-DK" sz="900"/>
            </a:lvl4pPr>
            <a:lvl5pPr>
              <a:defRPr lang="da-DK" sz="900"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da-DK"/>
              <a:pPr/>
              <a:t>22-04-2017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/>
              <a:pPr algn="ctr"/>
              <a:t>‹nr.›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da-DK"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da-DK"/>
              <a:pPr/>
              <a:t>22-04-2017</a:t>
            </a:fld>
            <a:endParaRPr lang="da-DK" sz="120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latinLnBrk="0">
              <a:defRPr lang="da-DK" sz="1200">
                <a:solidFill>
                  <a:schemeClr val="tx2"/>
                </a:solidFill>
              </a:defRPr>
            </a:lvl1pPr>
          </a:lstStyle>
          <a:p>
            <a:pPr algn="r"/>
            <a:endParaRPr lang="da-DK" sz="120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latinLnBrk="0">
              <a:defRPr lang="da-DK"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/>
              <a:pPr algn="ctr"/>
              <a:t>‹nr.›</a:t>
            </a:fld>
            <a:endParaRPr lang="da-DK" sz="1600" baseline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da-DK" sz="4200" b="0" kern="1200" spc="-100" baseline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lang="da-DK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lang="da-DK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lang="da-DK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lang="da-DK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lang="da-DK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lang="da-DK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lang="da-DK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lang="da-DK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lang="da-DK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da-DK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oldingbridgecenter.dk/jv-skriver-i-dag-leah-er-paa-bridgelandsholdet-jeg-troede-aldrig-jeg-ville-laere-spillet/#more-2797" TargetMode="External"/><Relationship Id="rId2" Type="http://schemas.openxmlformats.org/officeDocument/2006/relationships/hyperlink" Target="http://dagbladetringskjern.dk/skjern/Frederikke-hoerer-til-toppen-af-en-ny-generation-af-bridgespillere/artikel/28185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msib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vendish.bridgemonaco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bridge.dk/Pro-Am.aspx?ID=6083" TargetMode="External"/><Relationship Id="rId2" Type="http://schemas.openxmlformats.org/officeDocument/2006/relationships/hyperlink" Target="https://www.facebook.com/groups/526545184024947/?fref=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1IjIpIZHc8&amp;feature=youtu.be" TargetMode="External"/><Relationship Id="rId4" Type="http://schemas.openxmlformats.org/officeDocument/2006/relationships/hyperlink" Target="http://bridgewinners.com/article/view/copenhagen-bridge-invitational-iv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000" dirty="0"/>
              <a:t>Hvad gør bridge sexet?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53750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Christina Lund Madsen</a:t>
            </a:r>
          </a:p>
          <a:p>
            <a:r>
              <a:rPr lang="da-DK" dirty="0"/>
              <a:t>for NBF</a:t>
            </a:r>
          </a:p>
          <a:p>
            <a:r>
              <a:rPr lang="da-DK" dirty="0"/>
              <a:t>Bergen, april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Portrætter</a:t>
            </a:r>
          </a:p>
          <a:p>
            <a:r>
              <a:rPr lang="da-DK" dirty="0"/>
              <a:t>”</a:t>
            </a:r>
            <a:r>
              <a:rPr lang="da-DK" dirty="0" err="1"/>
              <a:t>Insider”-reportage</a:t>
            </a:r>
            <a:r>
              <a:rPr lang="da-DK" dirty="0"/>
              <a:t> (som bridgemillionerne)</a:t>
            </a:r>
          </a:p>
          <a:p>
            <a:r>
              <a:rPr lang="da-DK" dirty="0"/>
              <a:t>En stor turnering (i Danmark Copenhagen Bridge </a:t>
            </a:r>
            <a:r>
              <a:rPr lang="da-DK" dirty="0" err="1"/>
              <a:t>Invitational</a:t>
            </a:r>
            <a:r>
              <a:rPr lang="da-DK" dirty="0"/>
              <a:t>, i Norge Marit </a:t>
            </a:r>
            <a:r>
              <a:rPr lang="da-DK" dirty="0" err="1"/>
              <a:t>Sveaas</a:t>
            </a:r>
            <a:r>
              <a:rPr lang="da-DK" dirty="0"/>
              <a:t> og EM i Tromsø)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artikler i store medier</a:t>
            </a:r>
          </a:p>
        </p:txBody>
      </p:sp>
    </p:spTree>
    <p:extLst>
      <p:ext uri="{BB962C8B-B14F-4D97-AF65-F5344CB8AC3E}">
        <p14:creationId xmlns:p14="http://schemas.microsoft.com/office/powerpoint/2010/main" val="264466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da-DK" sz="3600" dirty="0"/>
              <a:t>Dennis Bilde i Børsen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5004"/>
            <a:ext cx="5760640" cy="5409992"/>
          </a:xfrm>
        </p:spPr>
      </p:pic>
    </p:spTree>
    <p:extLst>
      <p:ext uri="{BB962C8B-B14F-4D97-AF65-F5344CB8AC3E}">
        <p14:creationId xmlns:p14="http://schemas.microsoft.com/office/powerpoint/2010/main" val="187394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Brug ord som ”hemmelig”, ”mystisk”, og afhængigt af målgruppen ”stjerner”, ”eksklusiv” </a:t>
            </a:r>
          </a:p>
          <a:p>
            <a:r>
              <a:rPr lang="da-DK" dirty="0"/>
              <a:t>Namedropping ”Bill Gates… </a:t>
            </a:r>
            <a:r>
              <a:rPr lang="da-DK" dirty="0" err="1"/>
              <a:t>royale…Martin</a:t>
            </a:r>
            <a:r>
              <a:rPr lang="da-DK" dirty="0"/>
              <a:t> Andresen”</a:t>
            </a:r>
          </a:p>
          <a:p>
            <a:r>
              <a:rPr lang="da-DK" dirty="0"/>
              <a:t>Tilbyd historien eksklusivt ”Vi kan arrangere interview med Geir Helgemo, verdens bedste bridgespiller, som normalt lever en tilbagetrukket tilværelse i Monaco…”</a:t>
            </a:r>
          </a:p>
          <a:p>
            <a:r>
              <a:rPr lang="da-DK" dirty="0"/>
              <a:t>Send altid fakta med om bridge</a:t>
            </a:r>
          </a:p>
          <a:p>
            <a:pPr lvl="1"/>
            <a:r>
              <a:rPr lang="da-DK" dirty="0"/>
              <a:t>(Hvor mange i Norge, der spiller, at Norge er en stærk bridgenation, som har vundet EM og VM, har mange professionelle osv.)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Tricks</a:t>
            </a:r>
          </a:p>
        </p:txBody>
      </p:sp>
    </p:spTree>
    <p:extLst>
      <p:ext uri="{BB962C8B-B14F-4D97-AF65-F5344CB8AC3E}">
        <p14:creationId xmlns:p14="http://schemas.microsoft.com/office/powerpoint/2010/main" val="10199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Nyhedskriterier for gode lokalhistorier er:</a:t>
            </a:r>
          </a:p>
          <a:p>
            <a:pPr lvl="1"/>
            <a:r>
              <a:rPr lang="da-DK" sz="3000" dirty="0"/>
              <a:t>At de er lokale!  </a:t>
            </a:r>
          </a:p>
          <a:p>
            <a:pPr lvl="1"/>
            <a:r>
              <a:rPr lang="da-DK" sz="3200" dirty="0"/>
              <a:t>Feel </a:t>
            </a:r>
            <a:r>
              <a:rPr lang="da-DK" sz="3200" dirty="0" err="1"/>
              <a:t>good</a:t>
            </a:r>
            <a:r>
              <a:rPr lang="da-DK" sz="3200" dirty="0"/>
              <a:t>-historier (Lille Lea spiller bridge med sin farmor hver onsdag)</a:t>
            </a:r>
          </a:p>
          <a:p>
            <a:pPr lvl="1"/>
            <a:r>
              <a:rPr lang="da-DK" sz="3200" dirty="0"/>
              <a:t>Sensation (14-årig har vundet NM-guld)</a:t>
            </a:r>
          </a:p>
          <a:p>
            <a:pPr lvl="1"/>
            <a:r>
              <a:rPr lang="da-DK" sz="3200" dirty="0"/>
              <a:t>Identifikation (Bridge i Bergen Bridgeklub hjalp mig ud af min ensomhed)</a:t>
            </a:r>
          </a:p>
          <a:p>
            <a:pPr lvl="1"/>
            <a:r>
              <a:rPr lang="da-DK" sz="3200" dirty="0"/>
              <a:t>Bridgens Dag</a:t>
            </a:r>
          </a:p>
          <a:p>
            <a:pPr lvl="1"/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Bridge i (lokale) medier</a:t>
            </a:r>
          </a:p>
        </p:txBody>
      </p:sp>
    </p:spTree>
    <p:extLst>
      <p:ext uri="{BB962C8B-B14F-4D97-AF65-F5344CB8AC3E}">
        <p14:creationId xmlns:p14="http://schemas.microsoft.com/office/powerpoint/2010/main" val="95345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r>
              <a:rPr lang="da-DK" dirty="0"/>
              <a:t>En lokal bridgespiller fylder 100 år</a:t>
            </a:r>
          </a:p>
          <a:p>
            <a:r>
              <a:rPr lang="da-DK" dirty="0"/>
              <a:t>Makkerpar har spillet sammen i 50 år</a:t>
            </a:r>
          </a:p>
          <a:p>
            <a:r>
              <a:rPr lang="da-DK" dirty="0"/>
              <a:t>Birger og Anna Lene har mødt hinanden ved bridgebordet</a:t>
            </a:r>
          </a:p>
          <a:p>
            <a:r>
              <a:rPr lang="da-DK" dirty="0"/>
              <a:t>Bergen Bridgeklub fylder 75 år (jubilæer)</a:t>
            </a:r>
          </a:p>
          <a:p>
            <a:r>
              <a:rPr lang="da-DK" dirty="0"/>
              <a:t>GRATIS introkursus til bridge</a:t>
            </a:r>
          </a:p>
          <a:p>
            <a:r>
              <a:rPr lang="da-DK" dirty="0"/>
              <a:t>Et mesterskab i den lokale by</a:t>
            </a:r>
          </a:p>
          <a:p>
            <a:r>
              <a:rPr lang="da-DK" dirty="0"/>
              <a:t>Alle historier om unge, der spiller bridge</a:t>
            </a:r>
          </a:p>
          <a:p>
            <a:pPr lvl="1"/>
            <a:r>
              <a:rPr lang="da-DK" dirty="0"/>
              <a:t>Er der bridge på en lokal skole? </a:t>
            </a:r>
          </a:p>
          <a:p>
            <a:pPr lvl="1"/>
            <a:r>
              <a:rPr lang="da-DK" dirty="0"/>
              <a:t>Har I en junior, som spiller på landslaget?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Historierne gemmer sig over alt</a:t>
            </a:r>
          </a:p>
        </p:txBody>
      </p:sp>
    </p:spTree>
    <p:extLst>
      <p:ext uri="{BB962C8B-B14F-4D97-AF65-F5344CB8AC3E}">
        <p14:creationId xmlns:p14="http://schemas.microsoft.com/office/powerpoint/2010/main" val="177628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People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lazy</a:t>
            </a:r>
            <a:r>
              <a:rPr lang="da-DK" dirty="0"/>
              <a:t> – gør </a:t>
            </a:r>
            <a:r>
              <a:rPr lang="da-DK" dirty="0" err="1"/>
              <a:t>arbeidet</a:t>
            </a:r>
            <a:r>
              <a:rPr lang="da-DK" dirty="0"/>
              <a:t> for dem!</a:t>
            </a:r>
          </a:p>
          <a:p>
            <a:r>
              <a:rPr lang="da-DK" dirty="0"/>
              <a:t>Skriv en pressemelding, som de kan trykke</a:t>
            </a:r>
          </a:p>
          <a:p>
            <a:r>
              <a:rPr lang="da-DK" dirty="0"/>
              <a:t>Send avisen gode billeder til historien </a:t>
            </a:r>
          </a:p>
          <a:p>
            <a:r>
              <a:rPr lang="da-DK" dirty="0"/>
              <a:t>Sørg for at have ideer og ”cases” klar, hvis mediet vil følge op på historien (fx interviewe nogle lokale bridgespillere)</a:t>
            </a:r>
          </a:p>
          <a:p>
            <a:r>
              <a:rPr lang="da-DK" dirty="0"/>
              <a:t>Tag kontakt til redaktionen – send evt. til flere adresser. Husk telefonnummer – journalisterne vil ofte ringe op for at høre mere, hvis de er interesserede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Presseguide</a:t>
            </a:r>
          </a:p>
        </p:txBody>
      </p:sp>
    </p:spTree>
    <p:extLst>
      <p:ext uri="{BB962C8B-B14F-4D97-AF65-F5344CB8AC3E}">
        <p14:creationId xmlns:p14="http://schemas.microsoft.com/office/powerpoint/2010/main" val="161805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6" y="1524000"/>
            <a:ext cx="4197927" cy="45720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Model for pressemelding</a:t>
            </a:r>
          </a:p>
        </p:txBody>
      </p:sp>
    </p:spTree>
    <p:extLst>
      <p:ext uri="{BB962C8B-B14F-4D97-AF65-F5344CB8AC3E}">
        <p14:creationId xmlns:p14="http://schemas.microsoft.com/office/powerpoint/2010/main" val="362869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Skal fortælle hvad historien handler om</a:t>
            </a:r>
          </a:p>
          <a:p>
            <a:r>
              <a:rPr lang="da-DK" dirty="0"/>
              <a:t>Ikke være for kreativ eller indforstået (f.eks. bridgeslang som ”Double Dummy” og klicheer som ”Trumf på undervisningen”)</a:t>
            </a:r>
          </a:p>
          <a:p>
            <a:r>
              <a:rPr lang="da-DK" dirty="0"/>
              <a:t>En overskrift skal også gerne være så kort som muligt. </a:t>
            </a:r>
          </a:p>
          <a:p>
            <a:pPr lvl="1"/>
            <a:r>
              <a:rPr lang="da-DK" dirty="0"/>
              <a:t>”Bridgeguld til </a:t>
            </a:r>
            <a:r>
              <a:rPr lang="da-DK" dirty="0" err="1"/>
              <a:t>Bergebo</a:t>
            </a:r>
            <a:r>
              <a:rPr lang="da-DK" dirty="0"/>
              <a:t>”</a:t>
            </a:r>
          </a:p>
          <a:p>
            <a:pPr lvl="1"/>
            <a:r>
              <a:rPr lang="da-DK" dirty="0"/>
              <a:t>”Bridge bekæmper ensomhed”</a:t>
            </a:r>
          </a:p>
          <a:p>
            <a:pPr lvl="1"/>
            <a:r>
              <a:rPr lang="da-DK" dirty="0"/>
              <a:t>”Kærlighed i kortene”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Overskrift/rubrik</a:t>
            </a:r>
          </a:p>
        </p:txBody>
      </p:sp>
    </p:spTree>
    <p:extLst>
      <p:ext uri="{BB962C8B-B14F-4D97-AF65-F5344CB8AC3E}">
        <p14:creationId xmlns:p14="http://schemas.microsoft.com/office/powerpoint/2010/main" val="308353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Skal præsentere indholdet af pressemeldingen i kort form. Ingen detaljer, men en kort opsummering af hovedbudskabet i artiklen.</a:t>
            </a:r>
          </a:p>
          <a:p>
            <a:endParaRPr lang="da-DK" dirty="0"/>
          </a:p>
          <a:p>
            <a:pPr lvl="1"/>
            <a:r>
              <a:rPr lang="da-DK" dirty="0"/>
              <a:t>”</a:t>
            </a:r>
            <a:r>
              <a:rPr lang="da-DK" b="1" dirty="0"/>
              <a:t>Birger og Anne Lene mødte hinanden ved bridgebordet og blev makkere både i kortspillet og livet. Nu skal parret kæmpe mod alle bridgestjernerne i verdens mest eksklusive bridgeturnering i København.”</a:t>
            </a: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50539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9" y="548680"/>
            <a:ext cx="8277322" cy="565854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68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i dag?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får vi bridge i pressen?</a:t>
            </a:r>
          </a:p>
          <a:p>
            <a:pPr lvl="1"/>
            <a:r>
              <a:rPr lang="da-DK" b="1" dirty="0"/>
              <a:t>Konkurrence</a:t>
            </a:r>
            <a:r>
              <a:rPr lang="da-DK" dirty="0"/>
              <a:t>: Hvem kan skrive den bedste </a:t>
            </a:r>
            <a:r>
              <a:rPr lang="da-DK" b="1" dirty="0" err="1"/>
              <a:t>press</a:t>
            </a:r>
            <a:r>
              <a:rPr lang="da-DK" b="1" dirty="0"/>
              <a:t> release</a:t>
            </a:r>
            <a:r>
              <a:rPr lang="da-DK" dirty="0"/>
              <a:t>? </a:t>
            </a:r>
          </a:p>
          <a:p>
            <a:pPr marL="365760" lvl="1" indent="0">
              <a:buNone/>
            </a:pPr>
            <a:r>
              <a:rPr lang="da-DK" dirty="0"/>
              <a:t> </a:t>
            </a:r>
          </a:p>
          <a:p>
            <a:r>
              <a:rPr lang="da-DK" dirty="0"/>
              <a:t>Hvordan hyper vi en bridgeevent?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Omkring tre afsnit lang</a:t>
            </a:r>
          </a:p>
          <a:p>
            <a:r>
              <a:rPr lang="da-DK" dirty="0"/>
              <a:t>Start med at besvare spørgsmålene: Hvem, hvad, hvor, hvornår, hvorfor, hvorledes</a:t>
            </a:r>
          </a:p>
          <a:p>
            <a:pPr marL="365760" lvl="1" indent="0">
              <a:buNone/>
            </a:pPr>
            <a:r>
              <a:rPr lang="da-DK" dirty="0"/>
              <a:t>Fra den </a:t>
            </a:r>
            <a:r>
              <a:rPr lang="da-DK" dirty="0">
                <a:solidFill>
                  <a:srgbClr val="00B0F0"/>
                </a:solidFill>
              </a:rPr>
              <a:t>19.–22. januar </a:t>
            </a:r>
            <a:r>
              <a:rPr lang="da-DK" dirty="0"/>
              <a:t>2017 kommer </a:t>
            </a:r>
            <a:r>
              <a:rPr lang="da-DK" dirty="0">
                <a:solidFill>
                  <a:srgbClr val="00B0F0"/>
                </a:solidFill>
              </a:rPr>
              <a:t>verdens største stjerner </a:t>
            </a:r>
            <a:r>
              <a:rPr lang="da-DK" dirty="0"/>
              <a:t>inden for det ædle og </a:t>
            </a:r>
            <a:r>
              <a:rPr lang="da-DK" dirty="0">
                <a:solidFill>
                  <a:srgbClr val="00B0F0"/>
                </a:solidFill>
              </a:rPr>
              <a:t>mystikomgærdede</a:t>
            </a:r>
            <a:r>
              <a:rPr lang="da-DK" dirty="0"/>
              <a:t> kortspil bridge til </a:t>
            </a:r>
            <a:r>
              <a:rPr lang="da-DK" dirty="0">
                <a:solidFill>
                  <a:srgbClr val="00B0F0"/>
                </a:solidFill>
              </a:rPr>
              <a:t>København </a:t>
            </a:r>
            <a:r>
              <a:rPr lang="da-DK" dirty="0"/>
              <a:t>for at dyste i Copenhagen Bridge </a:t>
            </a:r>
            <a:r>
              <a:rPr lang="da-DK" dirty="0" err="1"/>
              <a:t>Invitational</a:t>
            </a:r>
            <a:r>
              <a:rPr lang="da-DK" dirty="0"/>
              <a:t>, </a:t>
            </a:r>
            <a:r>
              <a:rPr lang="da-DK" dirty="0">
                <a:solidFill>
                  <a:srgbClr val="00B0F0"/>
                </a:solidFill>
              </a:rPr>
              <a:t>verdens mest glamourøse</a:t>
            </a:r>
            <a:r>
              <a:rPr lang="da-DK" dirty="0"/>
              <a:t> bridgeturnering.</a:t>
            </a:r>
          </a:p>
          <a:p>
            <a:pPr marL="365760" lvl="1" indent="0">
              <a:buNone/>
            </a:pPr>
            <a:endParaRPr lang="da-DK" dirty="0"/>
          </a:p>
          <a:p>
            <a:pPr marL="365760" lvl="1" indent="0">
              <a:buNone/>
            </a:pPr>
            <a:r>
              <a:rPr lang="da-DK" dirty="0"/>
              <a:t>Birger Bach og </a:t>
            </a:r>
            <a:r>
              <a:rPr lang="da-DK" dirty="0" err="1"/>
              <a:t>Anne-Lene</a:t>
            </a:r>
            <a:r>
              <a:rPr lang="da-DK" dirty="0"/>
              <a:t> Boe blev ringet op af Danmarks Bridgeforbund med beskeden om, at de havde vundet en plads i pro/am-turneringen, hvor de udover bridgestjernerne bl.a. skal spille mod pokerstjernen Gus Hansen og andre prominente bridgespillere.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Teksten</a:t>
            </a:r>
          </a:p>
        </p:txBody>
      </p:sp>
    </p:spTree>
    <p:extLst>
      <p:ext uri="{BB962C8B-B14F-4D97-AF65-F5344CB8AC3E}">
        <p14:creationId xmlns:p14="http://schemas.microsoft.com/office/powerpoint/2010/main" val="366872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r>
              <a:rPr lang="da-DK" dirty="0"/>
              <a:t>Brug citater fra mennesker frem for at referere</a:t>
            </a:r>
          </a:p>
          <a:p>
            <a:pPr marL="365760" lvl="1" indent="0">
              <a:buNone/>
            </a:pPr>
            <a:r>
              <a:rPr lang="da-DK" dirty="0"/>
              <a:t>I stedet for at skrive ”Birger og Anne Lene blev kærester”, så lad dem selv fortælle det</a:t>
            </a:r>
          </a:p>
          <a:p>
            <a:pPr marL="365760" lvl="1" indent="0">
              <a:buNone/>
            </a:pPr>
            <a:r>
              <a:rPr lang="da-DK" dirty="0"/>
              <a:t>”Nu er bridge jo ikke helt nemt, og Anne Lene mente, vi skulle læse noget på "lektierne" - det udviklede sig til, at vi blev kærester (heldigvis), og for at spare tid flyttede vi sammen,” fortæller Birger Bach.”</a:t>
            </a:r>
          </a:p>
          <a:p>
            <a:r>
              <a:rPr lang="da-DK" dirty="0"/>
              <a:t>Aktivt, enkelt sprog – ikke lange, fine ord</a:t>
            </a:r>
          </a:p>
          <a:p>
            <a:r>
              <a:rPr lang="da-DK" dirty="0"/>
              <a:t>Giv eksempler – show it, </a:t>
            </a:r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tell</a:t>
            </a:r>
            <a:r>
              <a:rPr lang="da-DK" dirty="0"/>
              <a:t> it! </a:t>
            </a:r>
          </a:p>
          <a:p>
            <a:pPr marL="0" indent="0">
              <a:buNone/>
            </a:pPr>
            <a:r>
              <a:rPr lang="da-DK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Tips og tricks til teksten</a:t>
            </a:r>
          </a:p>
        </p:txBody>
      </p:sp>
    </p:spTree>
    <p:extLst>
      <p:ext uri="{BB962C8B-B14F-4D97-AF65-F5344CB8AC3E}">
        <p14:creationId xmlns:p14="http://schemas.microsoft.com/office/powerpoint/2010/main" val="108166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Husk altid fakta om bridge i Norge og/eller klubben</a:t>
            </a:r>
          </a:p>
          <a:p>
            <a:pPr lvl="2"/>
            <a:r>
              <a:rPr lang="da-DK" dirty="0"/>
              <a:t>100.000 spiller bridge i Norge, vi har vundet VM…</a:t>
            </a:r>
          </a:p>
          <a:p>
            <a:pPr lvl="2"/>
            <a:r>
              <a:rPr lang="da-DK" dirty="0"/>
              <a:t>Der er gratis undervisning hver onsdag for alle nysgerrige på Kong Haralds vej 28</a:t>
            </a:r>
          </a:p>
          <a:p>
            <a:pPr lvl="2"/>
            <a:r>
              <a:rPr lang="da-DK" dirty="0"/>
              <a:t>Kontakt Marianne Harding på [</a:t>
            </a:r>
            <a:r>
              <a:rPr lang="da-DK" dirty="0" err="1"/>
              <a:t>email</a:t>
            </a:r>
            <a:r>
              <a:rPr lang="da-DK" dirty="0"/>
              <a:t>] eller telefon 12345678</a:t>
            </a:r>
          </a:p>
          <a:p>
            <a:pPr lvl="2"/>
            <a:endParaRPr lang="da-DK" dirty="0"/>
          </a:p>
          <a:p>
            <a:r>
              <a:rPr lang="da-DK" dirty="0"/>
              <a:t>Sørg altid for at tilbyde opfølgning/interviews, hvis journalisterne vil lave deres egne artikler og egen vinkel. Hav nogle mennesker klar, de kan ringe til</a:t>
            </a:r>
          </a:p>
          <a:p>
            <a:endParaRPr lang="da-DK" b="1" dirty="0"/>
          </a:p>
          <a:p>
            <a:pPr lvl="1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Fakta</a:t>
            </a:r>
          </a:p>
        </p:txBody>
      </p:sp>
    </p:spTree>
    <p:extLst>
      <p:ext uri="{BB962C8B-B14F-4D97-AF65-F5344CB8AC3E}">
        <p14:creationId xmlns:p14="http://schemas.microsoft.com/office/powerpoint/2010/main" val="43827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Klubbernes egne historier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5240" cy="752872"/>
          </a:xfrm>
        </p:spPr>
        <p:txBody>
          <a:bodyPr>
            <a:normAutofit fontScale="92500" lnSpcReduction="20000"/>
          </a:bodyPr>
          <a:lstStyle/>
          <a:p>
            <a:r>
              <a:rPr lang="da-DK" sz="2400" u="sng" dirty="0">
                <a:hlinkClick r:id="rId2"/>
              </a:rPr>
              <a:t>Frederikke</a:t>
            </a:r>
            <a:endParaRPr lang="da-DK" sz="2400" u="sng" dirty="0"/>
          </a:p>
          <a:p>
            <a:r>
              <a:rPr lang="da-DK" sz="2400" u="sng" dirty="0">
                <a:hlinkClick r:id="rId3"/>
              </a:rPr>
              <a:t>Leah</a:t>
            </a:r>
            <a:endParaRPr lang="da-DK" sz="2400" u="sng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00436"/>
            <a:ext cx="6522490" cy="4399900"/>
          </a:xfrm>
        </p:spPr>
      </p:pic>
    </p:spTree>
    <p:extLst>
      <p:ext uri="{BB962C8B-B14F-4D97-AF65-F5344CB8AC3E}">
        <p14:creationId xmlns:p14="http://schemas.microsoft.com/office/powerpoint/2010/main" val="967755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Skriv </a:t>
            </a:r>
            <a:r>
              <a:rPr lang="da-DK"/>
              <a:t>en pressemelding </a:t>
            </a:r>
            <a:r>
              <a:rPr lang="da-DK" dirty="0"/>
              <a:t>til en lokal avis</a:t>
            </a:r>
          </a:p>
          <a:p>
            <a:pPr lvl="1"/>
            <a:r>
              <a:rPr lang="da-DK" dirty="0"/>
              <a:t>Brug modellen som hjælp og find inspiration i eksemplerne</a:t>
            </a:r>
          </a:p>
          <a:p>
            <a:pPr lvl="1"/>
            <a:r>
              <a:rPr lang="da-DK" dirty="0"/>
              <a:t>I må digte lige så tosset, I vil, opfinde citater, personer</a:t>
            </a:r>
          </a:p>
          <a:p>
            <a:pPr lvl="1"/>
            <a:endParaRPr lang="da-DK" dirty="0"/>
          </a:p>
          <a:p>
            <a:r>
              <a:rPr lang="da-DK" dirty="0"/>
              <a:t>Tag et billede til jeres artikel</a:t>
            </a:r>
          </a:p>
          <a:p>
            <a:pPr lvl="1"/>
            <a:r>
              <a:rPr lang="da-DK" dirty="0"/>
              <a:t>(smil får alle til at se godt ud </a:t>
            </a:r>
            <a:r>
              <a:rPr lang="da-DK" dirty="0">
                <a:sym typeface="Wingdings" panose="05000000000000000000" pitchFamily="2" charset="2"/>
              </a:rPr>
              <a:t>)</a:t>
            </a:r>
          </a:p>
          <a:p>
            <a:pPr lvl="1"/>
            <a:endParaRPr lang="da-DK" dirty="0">
              <a:sym typeface="Wingdings" panose="05000000000000000000" pitchFamily="2" charset="2"/>
            </a:endParaRPr>
          </a:p>
          <a:p>
            <a:pPr lvl="1"/>
            <a:r>
              <a:rPr lang="da-DK" sz="2600" dirty="0">
                <a:solidFill>
                  <a:schemeClr val="tx1"/>
                </a:solidFill>
                <a:sym typeface="Wingdings" panose="05000000000000000000" pitchFamily="2" charset="2"/>
              </a:rPr>
              <a:t>Send artiklen til christina@bridge.dk</a:t>
            </a:r>
          </a:p>
          <a:p>
            <a:pPr lvl="1"/>
            <a:endParaRPr lang="da-DK" sz="2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da-DK" sz="2600" dirty="0">
                <a:solidFill>
                  <a:schemeClr val="tx1"/>
                </a:solidFill>
              </a:rPr>
              <a:t>Der er præmie til den bedste artikel </a:t>
            </a:r>
            <a:r>
              <a:rPr lang="da-DK" sz="26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da-DK" sz="2600" dirty="0">
              <a:solidFill>
                <a:schemeClr val="tx1"/>
              </a:solidFill>
            </a:endParaRPr>
          </a:p>
          <a:p>
            <a:endParaRPr lang="da-D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/>
          <a:lstStyle/>
          <a:p>
            <a:pPr marL="0" indent="0" algn="ctr">
              <a:buNone/>
            </a:pPr>
            <a:r>
              <a:rPr lang="da-DK" sz="6000" dirty="0"/>
              <a:t>Hvad gør jeres turnering til noget særligt?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hyper vi en bridgeevent?</a:t>
            </a:r>
          </a:p>
        </p:txBody>
      </p:sp>
    </p:spTree>
    <p:extLst>
      <p:ext uri="{BB962C8B-B14F-4D97-AF65-F5344CB8AC3E}">
        <p14:creationId xmlns:p14="http://schemas.microsoft.com/office/powerpoint/2010/main" val="208302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3 P’er: Prestige - Penge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50765"/>
            <a:ext cx="3318470" cy="3318470"/>
          </a:xfrm>
        </p:spPr>
      </p:pic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50765"/>
            <a:ext cx="4355654" cy="3266740"/>
          </a:xfrm>
        </p:spPr>
      </p:pic>
    </p:spTree>
    <p:extLst>
      <p:ext uri="{BB962C8B-B14F-4D97-AF65-F5344CB8AC3E}">
        <p14:creationId xmlns:p14="http://schemas.microsoft.com/office/powerpoint/2010/main" val="376426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…og </a:t>
            </a:r>
            <a:r>
              <a:rPr lang="da-DK" dirty="0" err="1"/>
              <a:t>people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3" y="2492896"/>
            <a:ext cx="3951312" cy="2634208"/>
          </a:xfrm>
        </p:spPr>
      </p:pic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63" y="2492896"/>
            <a:ext cx="3951312" cy="2634208"/>
          </a:xfrm>
        </p:spPr>
      </p:pic>
    </p:spTree>
    <p:extLst>
      <p:ext uri="{BB962C8B-B14F-4D97-AF65-F5344CB8AC3E}">
        <p14:creationId xmlns:p14="http://schemas.microsoft.com/office/powerpoint/2010/main" val="262224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pPr marL="0" lvl="0" indent="0" algn="ctr">
              <a:buNone/>
            </a:pPr>
            <a:r>
              <a:rPr lang="da-DK" sz="5400" dirty="0"/>
              <a:t>Hvad er det særlige ved Marit </a:t>
            </a:r>
            <a:r>
              <a:rPr lang="da-DK" sz="5400" dirty="0" err="1"/>
              <a:t>Sveaas</a:t>
            </a:r>
            <a:r>
              <a:rPr lang="da-DK" sz="5400" dirty="0"/>
              <a:t>? </a:t>
            </a: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br>
              <a:rPr lang="da-DK" sz="4400" dirty="0"/>
            </a:br>
            <a:r>
              <a:rPr lang="da-DK" sz="4400" dirty="0"/>
              <a:t>En turnering skal skille sig ud</a:t>
            </a:r>
            <a:br>
              <a:rPr lang="da-DK" sz="4400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921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lvl="0"/>
            <a:r>
              <a:rPr lang="da-DK" dirty="0"/>
              <a:t>Det er verdens største ikke-elitære pengeturnering</a:t>
            </a:r>
          </a:p>
          <a:p>
            <a:pPr lvl="0"/>
            <a:r>
              <a:rPr lang="da-DK" dirty="0"/>
              <a:t>Unikt spillested (Operaen)</a:t>
            </a:r>
          </a:p>
          <a:p>
            <a:pPr lvl="0"/>
            <a:r>
              <a:rPr lang="da-DK" dirty="0"/>
              <a:t>Fin info på </a:t>
            </a:r>
            <a:r>
              <a:rPr lang="da-DK" dirty="0">
                <a:hlinkClick r:id="rId2"/>
              </a:rPr>
              <a:t>hjemmesiden</a:t>
            </a:r>
            <a:endParaRPr lang="da-DK" dirty="0"/>
          </a:p>
          <a:p>
            <a:pPr marL="0" lvl="0" indent="0">
              <a:buNone/>
            </a:pPr>
            <a:endParaRPr lang="da-DK" dirty="0"/>
          </a:p>
          <a:p>
            <a:pPr marL="0" lvl="0" indent="0" algn="ctr">
              <a:buNone/>
            </a:pPr>
            <a:r>
              <a:rPr lang="da-DK" sz="4000" dirty="0"/>
              <a:t>Gør noget særligt for breddespillerne</a:t>
            </a:r>
          </a:p>
          <a:p>
            <a:pPr lvl="0"/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Marit </a:t>
            </a:r>
            <a:r>
              <a:rPr lang="da-DK" dirty="0" err="1"/>
              <a:t>Sveaas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044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6000" dirty="0"/>
          </a:p>
          <a:p>
            <a:pPr marL="0" indent="0" algn="ctr">
              <a:buNone/>
            </a:pPr>
            <a:r>
              <a:rPr lang="da-DK" sz="6000" dirty="0"/>
              <a:t>Hvad gør bridge sexet?</a:t>
            </a:r>
          </a:p>
          <a:p>
            <a:pPr marL="0" indent="0" algn="ctr">
              <a:buNone/>
            </a:pPr>
            <a:endParaRPr lang="da-DK"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Forskellig kommunikation afhængigt af, hvem vi vil have til at deltage. Klubspillere/eksperter?</a:t>
            </a:r>
          </a:p>
          <a:p>
            <a:r>
              <a:rPr lang="da-DK" sz="2800" dirty="0"/>
              <a:t>Hvis det attraktive er spillerne, så fortæl om dem!</a:t>
            </a:r>
          </a:p>
          <a:p>
            <a:r>
              <a:rPr lang="da-DK" sz="2800" dirty="0"/>
              <a:t> Hvis det attraktive er præmierne, så fortæl om dem!</a:t>
            </a:r>
          </a:p>
          <a:p>
            <a:r>
              <a:rPr lang="da-DK" sz="2800" dirty="0"/>
              <a:t>Hvis turneringen er gratis og uden stærke spillere – så fortæl om det</a:t>
            </a:r>
          </a:p>
          <a:p>
            <a:r>
              <a:rPr lang="da-DK" sz="2800" dirty="0"/>
              <a:t>Lav præmiechancer for alle</a:t>
            </a:r>
          </a:p>
          <a:p>
            <a:r>
              <a:rPr lang="da-DK" sz="2800" dirty="0"/>
              <a:t>Få citater fra bredde/ekspertspillere til PR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Målgruppen</a:t>
            </a:r>
          </a:p>
        </p:txBody>
      </p:sp>
    </p:spTree>
    <p:extLst>
      <p:ext uri="{BB962C8B-B14F-4D97-AF65-F5344CB8AC3E}">
        <p14:creationId xmlns:p14="http://schemas.microsoft.com/office/powerpoint/2010/main" val="360243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Hav hjemmesiden klar, før turneringen bliver annonceret </a:t>
            </a:r>
          </a:p>
          <a:p>
            <a:r>
              <a:rPr lang="da-DK" dirty="0"/>
              <a:t>Hvor, hvornår, hvor meget, for hvem, hvem skal jeg spørge? </a:t>
            </a:r>
          </a:p>
          <a:p>
            <a:r>
              <a:rPr lang="da-DK" dirty="0"/>
              <a:t>BILLEDER – Et godt billede er bedre end 1000 ord</a:t>
            </a:r>
          </a:p>
          <a:p>
            <a:r>
              <a:rPr lang="da-DK" dirty="0"/>
              <a:t>FACEBOOK</a:t>
            </a:r>
          </a:p>
          <a:p>
            <a:r>
              <a:rPr lang="da-DK" dirty="0"/>
              <a:t>Bridgemedier (Bridgewinners, </a:t>
            </a:r>
            <a:r>
              <a:rPr lang="da-DK" dirty="0" err="1"/>
              <a:t>neapolitanclub</a:t>
            </a:r>
            <a:r>
              <a:rPr lang="da-DK" dirty="0"/>
              <a:t>)</a:t>
            </a:r>
          </a:p>
          <a:p>
            <a:r>
              <a:rPr lang="da-DK" dirty="0"/>
              <a:t>Ambassadører (</a:t>
            </a:r>
            <a:r>
              <a:rPr lang="da-DK" dirty="0" err="1"/>
              <a:t>Helness</a:t>
            </a:r>
            <a:r>
              <a:rPr lang="da-DK" dirty="0"/>
              <a:t>-familien)</a:t>
            </a:r>
          </a:p>
          <a:p>
            <a:r>
              <a:rPr lang="da-DK" dirty="0"/>
              <a:t>Annoncer i nabolandene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48622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http://www.cavendish.bridgemonaco.com/</a:t>
            </a:r>
            <a:r>
              <a:rPr lang="da-DK" dirty="0"/>
              <a:t> </a:t>
            </a:r>
          </a:p>
          <a:p>
            <a:r>
              <a:rPr lang="da-DK" dirty="0"/>
              <a:t>Datoer blev annonceret ca. et halvt år før</a:t>
            </a:r>
          </a:p>
          <a:p>
            <a:r>
              <a:rPr lang="da-DK" dirty="0"/>
              <a:t>Ingen info om pris for at deltage</a:t>
            </a:r>
          </a:p>
          <a:p>
            <a:r>
              <a:rPr lang="da-DK" dirty="0"/>
              <a:t>Ingen deltagerliste to måneder før</a:t>
            </a:r>
          </a:p>
          <a:p>
            <a:r>
              <a:rPr lang="da-DK" dirty="0"/>
              <a:t>Intet time </a:t>
            </a:r>
            <a:r>
              <a:rPr lang="da-DK" dirty="0" err="1"/>
              <a:t>schedule</a:t>
            </a:r>
            <a:r>
              <a:rPr lang="da-DK" dirty="0"/>
              <a:t> (folk skal booke fly)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Resultat:</a:t>
            </a:r>
          </a:p>
          <a:p>
            <a:pPr marL="0" indent="0">
              <a:buNone/>
            </a:pPr>
            <a:r>
              <a:rPr lang="da-DK" dirty="0"/>
              <a:t>Dameturneringen måtte aflyses. Meget få sponsorer på auktionen. Mindste </a:t>
            </a:r>
            <a:r>
              <a:rPr lang="da-DK" dirty="0" err="1"/>
              <a:t>prize</a:t>
            </a:r>
            <a:r>
              <a:rPr lang="da-DK" dirty="0"/>
              <a:t> pool ever.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Cavendish Monaco</a:t>
            </a:r>
          </a:p>
        </p:txBody>
      </p:sp>
    </p:spTree>
    <p:extLst>
      <p:ext uri="{BB962C8B-B14F-4D97-AF65-F5344CB8AC3E}">
        <p14:creationId xmlns:p14="http://schemas.microsoft.com/office/powerpoint/2010/main" val="2711079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da-DK" dirty="0"/>
              <a:t>Hjemmeside med al info opdateret et år før</a:t>
            </a:r>
          </a:p>
          <a:p>
            <a:r>
              <a:rPr lang="da-DK" dirty="0"/>
              <a:t>Facebookgruppe </a:t>
            </a:r>
            <a:r>
              <a:rPr lang="da-DK" dirty="0">
                <a:hlinkClick r:id="rId2"/>
              </a:rPr>
              <a:t>Copenhagen Bridge </a:t>
            </a:r>
            <a:r>
              <a:rPr lang="da-DK" dirty="0" err="1">
                <a:hlinkClick r:id="rId2"/>
              </a:rPr>
              <a:t>Invitational</a:t>
            </a:r>
            <a:r>
              <a:rPr lang="da-DK" dirty="0">
                <a:hlinkClick r:id="rId2"/>
              </a:rPr>
              <a:t>  </a:t>
            </a:r>
            <a:endParaRPr lang="da-DK" dirty="0"/>
          </a:p>
          <a:p>
            <a:r>
              <a:rPr lang="da-DK" dirty="0"/>
              <a:t>Løbende præsentation af spillerne på </a:t>
            </a:r>
            <a:r>
              <a:rPr lang="da-DK" dirty="0" err="1"/>
              <a:t>facebook</a:t>
            </a:r>
            <a:r>
              <a:rPr lang="da-DK" dirty="0"/>
              <a:t> og </a:t>
            </a:r>
            <a:r>
              <a:rPr lang="da-DK" dirty="0">
                <a:hlinkClick r:id="rId3"/>
              </a:rPr>
              <a:t>miniportrætter på hjemmesiden</a:t>
            </a:r>
            <a:endParaRPr lang="da-DK" dirty="0"/>
          </a:p>
          <a:p>
            <a:r>
              <a:rPr lang="da-DK" dirty="0"/>
              <a:t>Artikel på </a:t>
            </a:r>
            <a:r>
              <a:rPr lang="da-DK" dirty="0">
                <a:hlinkClick r:id="rId4"/>
              </a:rPr>
              <a:t>bridgewinners</a:t>
            </a:r>
            <a:endParaRPr lang="da-DK" dirty="0"/>
          </a:p>
          <a:p>
            <a:r>
              <a:rPr lang="da-DK" dirty="0"/>
              <a:t>Konstant </a:t>
            </a:r>
            <a:r>
              <a:rPr lang="da-DK" dirty="0" err="1"/>
              <a:t>nyhedsflow</a:t>
            </a:r>
            <a:r>
              <a:rPr lang="da-DK" dirty="0"/>
              <a:t> og lidt humor…</a:t>
            </a:r>
          </a:p>
          <a:p>
            <a:r>
              <a:rPr lang="da-DK" dirty="0"/>
              <a:t>Dress </a:t>
            </a:r>
            <a:r>
              <a:rPr lang="da-DK" dirty="0" err="1"/>
              <a:t>code</a:t>
            </a:r>
            <a:r>
              <a:rPr lang="da-DK" dirty="0"/>
              <a:t>, drinks and </a:t>
            </a:r>
            <a:r>
              <a:rPr lang="da-DK" dirty="0" err="1"/>
              <a:t>dancing</a:t>
            </a:r>
            <a:r>
              <a:rPr lang="da-DK" dirty="0"/>
              <a:t>! </a:t>
            </a:r>
          </a:p>
          <a:p>
            <a:r>
              <a:rPr lang="da-DK" dirty="0">
                <a:hlinkClick r:id="rId5"/>
              </a:rPr>
              <a:t>Promotion video 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Copenhagen Bridge </a:t>
            </a:r>
            <a:r>
              <a:rPr lang="da-DK" dirty="0" err="1"/>
              <a:t>Invitational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9219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800" dirty="0"/>
              <a:t>Men den bedste garanti for succes…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2487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…er 100 glade nordmænd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6921"/>
            <a:ext cx="4059238" cy="2706158"/>
          </a:xfrm>
        </p:spPr>
      </p:pic>
      <p:pic>
        <p:nvPicPr>
          <p:cNvPr id="8" name="Pladsholder til indhold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6921"/>
            <a:ext cx="4059238" cy="2706158"/>
          </a:xfrm>
        </p:spPr>
      </p:pic>
    </p:spTree>
    <p:extLst>
      <p:ext uri="{BB962C8B-B14F-4D97-AF65-F5344CB8AC3E}">
        <p14:creationId xmlns:p14="http://schemas.microsoft.com/office/powerpoint/2010/main" val="367098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Penge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608512" cy="60436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Mennesker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2656"/>
            <a:ext cx="4741524" cy="62520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2" y="1556792"/>
            <a:ext cx="8508176" cy="4362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035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Nyhedskriterier for gode bridgehistorier er</a:t>
            </a:r>
          </a:p>
          <a:p>
            <a:pPr lvl="1"/>
            <a:r>
              <a:rPr lang="da-DK" sz="3200" dirty="0"/>
              <a:t>Sensation (Norge har vundet VM-guld)</a:t>
            </a:r>
          </a:p>
          <a:p>
            <a:pPr lvl="1"/>
            <a:r>
              <a:rPr lang="da-DK" sz="3200" dirty="0"/>
              <a:t>Identifikation (Bridge hjalp mig gennem kræft)</a:t>
            </a:r>
          </a:p>
          <a:p>
            <a:pPr lvl="1"/>
            <a:r>
              <a:rPr lang="da-DK" sz="3200" dirty="0"/>
              <a:t>Konflikt (Boye i krig med fuskerne)</a:t>
            </a:r>
          </a:p>
          <a:p>
            <a:pPr lvl="1"/>
            <a:r>
              <a:rPr lang="da-DK" sz="3200" dirty="0"/>
              <a:t>Kendis-faktoren (fx Martin Andresen, i Danmark Prins Henrik og Gus Hansen)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Bridge i (landsdækkende) medier</a:t>
            </a:r>
          </a:p>
        </p:txBody>
      </p:sp>
    </p:spTree>
    <p:extLst>
      <p:ext uri="{BB962C8B-B14F-4D97-AF65-F5344CB8AC3E}">
        <p14:creationId xmlns:p14="http://schemas.microsoft.com/office/powerpoint/2010/main" val="374591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31384E-4456-4451-80DF-E40B0144CC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Generel præsentation</Template>
  <TotalTime>0</TotalTime>
  <Words>1155</Words>
  <Application>Microsoft Office PowerPoint</Application>
  <PresentationFormat>Skærmshow (4:3)</PresentationFormat>
  <Paragraphs>157</Paragraphs>
  <Slides>35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0" baseType="lpstr">
      <vt:lpstr>Calibri</vt:lpstr>
      <vt:lpstr>Constantia</vt:lpstr>
      <vt:lpstr>Wingdings</vt:lpstr>
      <vt:lpstr>Wingdings 2</vt:lpstr>
      <vt:lpstr>Papir</vt:lpstr>
      <vt:lpstr>Hvad gør bridge sexet?</vt:lpstr>
      <vt:lpstr>Hvad skal vi i dag? </vt:lpstr>
      <vt:lpstr>PowerPoint-præsentation</vt:lpstr>
      <vt:lpstr>Penge</vt:lpstr>
      <vt:lpstr>PowerPoint-præsentation</vt:lpstr>
      <vt:lpstr>Mennesker</vt:lpstr>
      <vt:lpstr>PowerPoint-præsentation</vt:lpstr>
      <vt:lpstr>PowerPoint-præsentation</vt:lpstr>
      <vt:lpstr>Bridge i (landsdækkende) medier</vt:lpstr>
      <vt:lpstr>Eksempler på artikler i store medier</vt:lpstr>
      <vt:lpstr>Dennis Bilde i Børsen</vt:lpstr>
      <vt:lpstr>Tricks</vt:lpstr>
      <vt:lpstr>Bridge i (lokale) medier</vt:lpstr>
      <vt:lpstr>Historierne gemmer sig over alt</vt:lpstr>
      <vt:lpstr>Presseguide</vt:lpstr>
      <vt:lpstr>Model for pressemelding</vt:lpstr>
      <vt:lpstr>Overskrift/rubrik</vt:lpstr>
      <vt:lpstr>Underrubrik</vt:lpstr>
      <vt:lpstr>PowerPoint-præsentation</vt:lpstr>
      <vt:lpstr>Teksten</vt:lpstr>
      <vt:lpstr>Tips og tricks til teksten</vt:lpstr>
      <vt:lpstr>Fakta</vt:lpstr>
      <vt:lpstr>Klubbernes egne historier</vt:lpstr>
      <vt:lpstr>Gruppearbejde</vt:lpstr>
      <vt:lpstr>Hvordan hyper vi en bridgeevent?</vt:lpstr>
      <vt:lpstr>De 3 P’er: Prestige - Penge</vt:lpstr>
      <vt:lpstr>…og people</vt:lpstr>
      <vt:lpstr> En turnering skal skille sig ud </vt:lpstr>
      <vt:lpstr>Marit Sveaas</vt:lpstr>
      <vt:lpstr>Målgruppen</vt:lpstr>
      <vt:lpstr>Info</vt:lpstr>
      <vt:lpstr>Cavendish Monaco</vt:lpstr>
      <vt:lpstr>Copenhagen Bridge Invitational</vt:lpstr>
      <vt:lpstr>PowerPoint-præsentation</vt:lpstr>
      <vt:lpstr>…er 100 glade nordmænd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2017-04-18T08:23:52Z</dcterms:created>
  <dcterms:modified xsi:type="dcterms:W3CDTF">2017-04-22T11:45:41Z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TC101079719990</vt:lpwstr>
  </property>
</Properties>
</file>