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verlock" panose="020B060402020202020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6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167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15" name="Shape 15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1500" b="0" i="0" u="none" strike="noStrike" cap="none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BRIDGE</a:t>
              </a:r>
              <a:endParaRPr sz="8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4200" b="0" i="0" u="none" strike="noStrike" cap="non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THE #1 MIND SPORT</a:t>
              </a:r>
              <a:endParaRPr sz="42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08000" y="6400802"/>
            <a:ext cx="1126913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Lektion 1:</a:t>
            </a:r>
            <a:fld id="{00000000-1234-1234-1234-123412341234}" type="slidenum"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THE #1 MIND SPORT</a:t>
            </a:r>
            <a:endParaRPr sz="2800" b="0" i="0" u="none" strike="noStrike" cap="non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28937" y="1854001"/>
            <a:ext cx="8975972" cy="42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6">
            <a:alphaModFix/>
          </a:blip>
          <a:srcRect r="11010"/>
          <a:stretch/>
        </p:blipFill>
        <p:spPr>
          <a:xfrm>
            <a:off x="-1" y="0"/>
            <a:ext cx="99160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SvenskBridge_CMYK.eps"/>
          <p:cNvPicPr preferRelativeResize="0"/>
          <p:nvPr/>
        </p:nvPicPr>
        <p:blipFill rotWithShape="1">
          <a:blip r:embed="rId17">
            <a:alphaModFix/>
          </a:blip>
          <a:srcRect b="31313"/>
          <a:stretch/>
        </p:blipFill>
        <p:spPr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4294967295"/>
          </p:nvPr>
        </p:nvSpPr>
        <p:spPr>
          <a:xfrm>
            <a:off x="3153000" y="4509000"/>
            <a:ext cx="4104256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sv-SE" sz="238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Introduk</a:t>
            </a:r>
            <a:r>
              <a:rPr lang="sv-SE" sz="2380" dirty="0">
                <a:latin typeface="Arial Black"/>
                <a:ea typeface="Arial Black"/>
                <a:cs typeface="Arial Black"/>
                <a:sym typeface="Arial Black"/>
              </a:rPr>
              <a:t>sjon</a:t>
            </a:r>
            <a:r>
              <a:rPr lang="sv-SE" sz="238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238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til </a:t>
            </a:r>
            <a:r>
              <a:rPr lang="sv-SE" sz="238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bridge</a:t>
            </a:r>
            <a:endParaRPr sz="238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38001" y="6398150"/>
            <a:ext cx="1665000" cy="4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Lektion 1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Grunn</a:t>
            </a:r>
            <a:r>
              <a:rPr lang="sv-SE" dirty="0" smtClean="0">
                <a:latin typeface="Arial Black"/>
                <a:ea typeface="Arial Black"/>
                <a:cs typeface="Arial Black"/>
                <a:sym typeface="Arial Black"/>
              </a:rPr>
              <a:t>prinsippene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 Bridge</a:t>
            </a:r>
            <a:endParaRPr sz="44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768000" y="1701017"/>
            <a:ext cx="5095370" cy="199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60363" marR="0" lvl="0" indent="-360363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Calibri"/>
              <a:buNone/>
            </a:pPr>
            <a:r>
              <a:rPr lang="sv-SE" sz="28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Bridge</a:t>
            </a:r>
            <a:endParaRPr dirty="0"/>
          </a:p>
          <a:p>
            <a:pPr marL="360363" marR="0" lvl="0" indent="-360363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er </a:t>
            </a:r>
            <a:r>
              <a:rPr lang="sv-SE" sz="2400" b="1" dirty="0" smtClean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kortspill for 4 </a:t>
            </a:r>
            <a:r>
              <a:rPr lang="sv-SE" sz="2400" b="1" dirty="0" smtClean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personer der to og to spiller på lag (er makkere)</a:t>
            </a:r>
            <a:endParaRPr dirty="0"/>
          </a:p>
          <a:p>
            <a:pPr marL="360363" marR="0" lvl="0" indent="-360363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Noto Sans Symbols"/>
              <a:buChar char="➢"/>
            </a:pP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sp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s med en vanlig kort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stokk</a:t>
            </a:r>
            <a:endParaRPr dirty="0"/>
          </a:p>
          <a:p>
            <a:pPr marL="360363" marR="0" lvl="0" indent="-360363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hver spiller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 får 13 kort</a:t>
            </a:r>
            <a:endParaRPr sz="2400" b="1" i="0" u="none" strike="noStrike" cap="none" dirty="0">
              <a:solidFill>
                <a:srgbClr val="000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 descr="90 %"/>
          <p:cNvSpPr/>
          <p:nvPr/>
        </p:nvSpPr>
        <p:spPr>
          <a:xfrm>
            <a:off x="1966913" y="4171950"/>
            <a:ext cx="420687" cy="455613"/>
          </a:xfrm>
          <a:custGeom>
            <a:avLst/>
            <a:gdLst/>
            <a:ahLst/>
            <a:cxnLst/>
            <a:rect l="0" t="0" r="0" b="0"/>
            <a:pathLst>
              <a:path w="245" h="287" extrusionOk="0">
                <a:moveTo>
                  <a:pt x="124" y="286"/>
                </a:moveTo>
                <a:lnTo>
                  <a:pt x="154" y="286"/>
                </a:lnTo>
                <a:lnTo>
                  <a:pt x="154" y="285"/>
                </a:lnTo>
                <a:lnTo>
                  <a:pt x="142" y="266"/>
                </a:lnTo>
                <a:lnTo>
                  <a:pt x="137" y="244"/>
                </a:lnTo>
                <a:lnTo>
                  <a:pt x="137" y="245"/>
                </a:lnTo>
                <a:lnTo>
                  <a:pt x="137" y="208"/>
                </a:lnTo>
                <a:lnTo>
                  <a:pt x="138" y="208"/>
                </a:lnTo>
                <a:lnTo>
                  <a:pt x="148" y="237"/>
                </a:lnTo>
                <a:lnTo>
                  <a:pt x="158" y="248"/>
                </a:lnTo>
                <a:lnTo>
                  <a:pt x="169" y="256"/>
                </a:lnTo>
                <a:lnTo>
                  <a:pt x="182" y="261"/>
                </a:lnTo>
                <a:lnTo>
                  <a:pt x="189" y="262"/>
                </a:lnTo>
                <a:lnTo>
                  <a:pt x="196" y="263"/>
                </a:lnTo>
                <a:lnTo>
                  <a:pt x="209" y="260"/>
                </a:lnTo>
                <a:lnTo>
                  <a:pt x="223" y="254"/>
                </a:lnTo>
                <a:lnTo>
                  <a:pt x="223" y="252"/>
                </a:lnTo>
                <a:lnTo>
                  <a:pt x="239" y="229"/>
                </a:lnTo>
                <a:lnTo>
                  <a:pt x="244" y="201"/>
                </a:lnTo>
                <a:lnTo>
                  <a:pt x="244" y="194"/>
                </a:lnTo>
                <a:lnTo>
                  <a:pt x="243" y="187"/>
                </a:lnTo>
                <a:lnTo>
                  <a:pt x="239" y="173"/>
                </a:lnTo>
                <a:lnTo>
                  <a:pt x="223" y="149"/>
                </a:lnTo>
                <a:lnTo>
                  <a:pt x="224" y="150"/>
                </a:lnTo>
                <a:lnTo>
                  <a:pt x="184" y="93"/>
                </a:lnTo>
                <a:lnTo>
                  <a:pt x="186" y="94"/>
                </a:lnTo>
                <a:lnTo>
                  <a:pt x="152" y="50"/>
                </a:lnTo>
                <a:lnTo>
                  <a:pt x="123" y="1"/>
                </a:lnTo>
                <a:lnTo>
                  <a:pt x="121" y="0"/>
                </a:lnTo>
                <a:lnTo>
                  <a:pt x="93" y="49"/>
                </a:lnTo>
                <a:lnTo>
                  <a:pt x="59" y="94"/>
                </a:lnTo>
                <a:lnTo>
                  <a:pt x="60" y="93"/>
                </a:lnTo>
                <a:lnTo>
                  <a:pt x="20" y="150"/>
                </a:lnTo>
                <a:lnTo>
                  <a:pt x="21" y="149"/>
                </a:lnTo>
                <a:lnTo>
                  <a:pt x="5" y="172"/>
                </a:lnTo>
                <a:lnTo>
                  <a:pt x="0" y="200"/>
                </a:lnTo>
                <a:lnTo>
                  <a:pt x="5" y="228"/>
                </a:lnTo>
                <a:lnTo>
                  <a:pt x="21" y="252"/>
                </a:lnTo>
                <a:lnTo>
                  <a:pt x="21" y="253"/>
                </a:lnTo>
                <a:lnTo>
                  <a:pt x="34" y="260"/>
                </a:lnTo>
                <a:lnTo>
                  <a:pt x="48" y="262"/>
                </a:lnTo>
                <a:lnTo>
                  <a:pt x="55" y="262"/>
                </a:lnTo>
                <a:lnTo>
                  <a:pt x="62" y="261"/>
                </a:lnTo>
                <a:lnTo>
                  <a:pt x="75" y="256"/>
                </a:lnTo>
                <a:lnTo>
                  <a:pt x="86" y="248"/>
                </a:lnTo>
                <a:lnTo>
                  <a:pt x="96" y="237"/>
                </a:lnTo>
                <a:lnTo>
                  <a:pt x="102" y="224"/>
                </a:lnTo>
                <a:lnTo>
                  <a:pt x="106" y="208"/>
                </a:lnTo>
                <a:lnTo>
                  <a:pt x="107" y="208"/>
                </a:lnTo>
                <a:lnTo>
                  <a:pt x="107" y="245"/>
                </a:lnTo>
                <a:lnTo>
                  <a:pt x="107" y="244"/>
                </a:lnTo>
                <a:lnTo>
                  <a:pt x="102" y="266"/>
                </a:lnTo>
                <a:lnTo>
                  <a:pt x="90" y="284"/>
                </a:lnTo>
                <a:lnTo>
                  <a:pt x="90" y="286"/>
                </a:lnTo>
                <a:lnTo>
                  <a:pt x="121" y="286"/>
                </a:lnTo>
                <a:lnTo>
                  <a:pt x="124" y="286"/>
                </a:lnTo>
              </a:path>
            </a:pathLst>
          </a:custGeom>
          <a:solidFill>
            <a:schemeClr val="dk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958975" y="4905375"/>
            <a:ext cx="436563" cy="458788"/>
          </a:xfrm>
          <a:custGeom>
            <a:avLst/>
            <a:gdLst/>
            <a:ahLst/>
            <a:cxnLst/>
            <a:rect l="0" t="0" r="0" b="0"/>
            <a:pathLst>
              <a:path w="254" h="289" extrusionOk="0">
                <a:moveTo>
                  <a:pt x="128" y="288"/>
                </a:moveTo>
                <a:lnTo>
                  <a:pt x="177" y="215"/>
                </a:lnTo>
                <a:lnTo>
                  <a:pt x="175" y="215"/>
                </a:lnTo>
                <a:lnTo>
                  <a:pt x="211" y="170"/>
                </a:lnTo>
                <a:lnTo>
                  <a:pt x="242" y="120"/>
                </a:lnTo>
                <a:lnTo>
                  <a:pt x="242" y="121"/>
                </a:lnTo>
                <a:lnTo>
                  <a:pt x="250" y="98"/>
                </a:lnTo>
                <a:lnTo>
                  <a:pt x="253" y="72"/>
                </a:lnTo>
                <a:lnTo>
                  <a:pt x="253" y="66"/>
                </a:lnTo>
                <a:lnTo>
                  <a:pt x="252" y="60"/>
                </a:lnTo>
                <a:lnTo>
                  <a:pt x="250" y="47"/>
                </a:lnTo>
                <a:lnTo>
                  <a:pt x="242" y="23"/>
                </a:lnTo>
                <a:lnTo>
                  <a:pt x="232" y="13"/>
                </a:lnTo>
                <a:lnTo>
                  <a:pt x="221" y="6"/>
                </a:lnTo>
                <a:lnTo>
                  <a:pt x="196" y="0"/>
                </a:lnTo>
                <a:lnTo>
                  <a:pt x="190" y="0"/>
                </a:lnTo>
                <a:lnTo>
                  <a:pt x="184" y="1"/>
                </a:lnTo>
                <a:lnTo>
                  <a:pt x="171" y="5"/>
                </a:lnTo>
                <a:lnTo>
                  <a:pt x="160" y="13"/>
                </a:lnTo>
                <a:lnTo>
                  <a:pt x="151" y="23"/>
                </a:lnTo>
                <a:lnTo>
                  <a:pt x="152" y="22"/>
                </a:lnTo>
                <a:lnTo>
                  <a:pt x="140" y="55"/>
                </a:lnTo>
                <a:lnTo>
                  <a:pt x="135" y="65"/>
                </a:lnTo>
                <a:lnTo>
                  <a:pt x="126" y="69"/>
                </a:lnTo>
                <a:lnTo>
                  <a:pt x="118" y="65"/>
                </a:lnTo>
                <a:lnTo>
                  <a:pt x="113" y="55"/>
                </a:lnTo>
                <a:lnTo>
                  <a:pt x="100" y="22"/>
                </a:lnTo>
                <a:lnTo>
                  <a:pt x="101" y="23"/>
                </a:lnTo>
                <a:lnTo>
                  <a:pt x="92" y="13"/>
                </a:lnTo>
                <a:lnTo>
                  <a:pt x="81" y="6"/>
                </a:lnTo>
                <a:lnTo>
                  <a:pt x="56" y="0"/>
                </a:lnTo>
                <a:lnTo>
                  <a:pt x="50" y="0"/>
                </a:lnTo>
                <a:lnTo>
                  <a:pt x="44" y="1"/>
                </a:lnTo>
                <a:lnTo>
                  <a:pt x="32" y="5"/>
                </a:lnTo>
                <a:lnTo>
                  <a:pt x="21" y="13"/>
                </a:lnTo>
                <a:lnTo>
                  <a:pt x="11" y="23"/>
                </a:lnTo>
                <a:lnTo>
                  <a:pt x="3" y="47"/>
                </a:lnTo>
                <a:lnTo>
                  <a:pt x="0" y="72"/>
                </a:lnTo>
                <a:lnTo>
                  <a:pt x="2" y="97"/>
                </a:lnTo>
                <a:lnTo>
                  <a:pt x="11" y="121"/>
                </a:lnTo>
                <a:lnTo>
                  <a:pt x="10" y="120"/>
                </a:lnTo>
                <a:lnTo>
                  <a:pt x="41" y="169"/>
                </a:lnTo>
                <a:lnTo>
                  <a:pt x="77" y="215"/>
                </a:lnTo>
                <a:lnTo>
                  <a:pt x="76" y="215"/>
                </a:lnTo>
                <a:lnTo>
                  <a:pt x="125" y="288"/>
                </a:lnTo>
                <a:lnTo>
                  <a:pt x="128" y="288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5540375" y="4170363"/>
            <a:ext cx="463550" cy="460375"/>
          </a:xfrm>
          <a:custGeom>
            <a:avLst/>
            <a:gdLst/>
            <a:ahLst/>
            <a:cxnLst/>
            <a:rect l="0" t="0" r="0" b="0"/>
            <a:pathLst>
              <a:path w="269" h="290" extrusionOk="0">
                <a:moveTo>
                  <a:pt x="1" y="145"/>
                </a:moveTo>
                <a:lnTo>
                  <a:pt x="41" y="113"/>
                </a:lnTo>
                <a:lnTo>
                  <a:pt x="76" y="78"/>
                </a:lnTo>
                <a:lnTo>
                  <a:pt x="107" y="41"/>
                </a:lnTo>
                <a:lnTo>
                  <a:pt x="135" y="0"/>
                </a:lnTo>
                <a:lnTo>
                  <a:pt x="134" y="1"/>
                </a:lnTo>
                <a:lnTo>
                  <a:pt x="161" y="41"/>
                </a:lnTo>
                <a:lnTo>
                  <a:pt x="192" y="79"/>
                </a:lnTo>
                <a:lnTo>
                  <a:pt x="228" y="113"/>
                </a:lnTo>
                <a:lnTo>
                  <a:pt x="268" y="145"/>
                </a:lnTo>
                <a:lnTo>
                  <a:pt x="266" y="144"/>
                </a:lnTo>
                <a:lnTo>
                  <a:pt x="226" y="176"/>
                </a:lnTo>
                <a:lnTo>
                  <a:pt x="191" y="211"/>
                </a:lnTo>
                <a:lnTo>
                  <a:pt x="160" y="248"/>
                </a:lnTo>
                <a:lnTo>
                  <a:pt x="133" y="289"/>
                </a:lnTo>
                <a:lnTo>
                  <a:pt x="106" y="249"/>
                </a:lnTo>
                <a:lnTo>
                  <a:pt x="75" y="211"/>
                </a:lnTo>
                <a:lnTo>
                  <a:pt x="39" y="176"/>
                </a:lnTo>
                <a:lnTo>
                  <a:pt x="0" y="144"/>
                </a:lnTo>
                <a:lnTo>
                  <a:pt x="1" y="145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 descr="90 %"/>
          <p:cNvSpPr/>
          <p:nvPr/>
        </p:nvSpPr>
        <p:spPr>
          <a:xfrm>
            <a:off x="5530850" y="4902200"/>
            <a:ext cx="482600" cy="463550"/>
          </a:xfrm>
          <a:custGeom>
            <a:avLst/>
            <a:gdLst/>
            <a:ahLst/>
            <a:cxnLst/>
            <a:rect l="0" t="0" r="0" b="0"/>
            <a:pathLst>
              <a:path w="281" h="292" extrusionOk="0">
                <a:moveTo>
                  <a:pt x="109" y="291"/>
                </a:moveTo>
                <a:lnTo>
                  <a:pt x="114" y="285"/>
                </a:lnTo>
                <a:lnTo>
                  <a:pt x="120" y="275"/>
                </a:lnTo>
                <a:lnTo>
                  <a:pt x="126" y="256"/>
                </a:lnTo>
                <a:lnTo>
                  <a:pt x="126" y="250"/>
                </a:lnTo>
                <a:lnTo>
                  <a:pt x="127" y="245"/>
                </a:lnTo>
                <a:lnTo>
                  <a:pt x="127" y="216"/>
                </a:lnTo>
                <a:lnTo>
                  <a:pt x="123" y="209"/>
                </a:lnTo>
                <a:lnTo>
                  <a:pt x="120" y="207"/>
                </a:lnTo>
                <a:lnTo>
                  <a:pt x="112" y="209"/>
                </a:lnTo>
                <a:lnTo>
                  <a:pt x="97" y="226"/>
                </a:lnTo>
                <a:lnTo>
                  <a:pt x="84" y="239"/>
                </a:lnTo>
                <a:lnTo>
                  <a:pt x="71" y="246"/>
                </a:lnTo>
                <a:lnTo>
                  <a:pt x="43" y="249"/>
                </a:lnTo>
                <a:lnTo>
                  <a:pt x="22" y="241"/>
                </a:lnTo>
                <a:lnTo>
                  <a:pt x="11" y="229"/>
                </a:lnTo>
                <a:lnTo>
                  <a:pt x="5" y="219"/>
                </a:lnTo>
                <a:lnTo>
                  <a:pt x="0" y="201"/>
                </a:lnTo>
                <a:lnTo>
                  <a:pt x="0" y="177"/>
                </a:lnTo>
                <a:lnTo>
                  <a:pt x="4" y="159"/>
                </a:lnTo>
                <a:lnTo>
                  <a:pt x="13" y="140"/>
                </a:lnTo>
                <a:lnTo>
                  <a:pt x="24" y="128"/>
                </a:lnTo>
                <a:lnTo>
                  <a:pt x="39" y="121"/>
                </a:lnTo>
                <a:lnTo>
                  <a:pt x="54" y="119"/>
                </a:lnTo>
                <a:lnTo>
                  <a:pt x="75" y="124"/>
                </a:lnTo>
                <a:lnTo>
                  <a:pt x="101" y="137"/>
                </a:lnTo>
                <a:lnTo>
                  <a:pt x="115" y="142"/>
                </a:lnTo>
                <a:lnTo>
                  <a:pt x="122" y="141"/>
                </a:lnTo>
                <a:lnTo>
                  <a:pt x="123" y="133"/>
                </a:lnTo>
                <a:lnTo>
                  <a:pt x="123" y="128"/>
                </a:lnTo>
                <a:lnTo>
                  <a:pt x="115" y="119"/>
                </a:lnTo>
                <a:lnTo>
                  <a:pt x="96" y="104"/>
                </a:lnTo>
                <a:lnTo>
                  <a:pt x="88" y="88"/>
                </a:lnTo>
                <a:lnTo>
                  <a:pt x="82" y="73"/>
                </a:lnTo>
                <a:lnTo>
                  <a:pt x="80" y="55"/>
                </a:lnTo>
                <a:lnTo>
                  <a:pt x="86" y="30"/>
                </a:lnTo>
                <a:lnTo>
                  <a:pt x="96" y="17"/>
                </a:lnTo>
                <a:lnTo>
                  <a:pt x="104" y="10"/>
                </a:lnTo>
                <a:lnTo>
                  <a:pt x="120" y="2"/>
                </a:lnTo>
                <a:lnTo>
                  <a:pt x="132" y="0"/>
                </a:lnTo>
                <a:lnTo>
                  <a:pt x="140" y="0"/>
                </a:lnTo>
                <a:lnTo>
                  <a:pt x="148" y="0"/>
                </a:lnTo>
                <a:lnTo>
                  <a:pt x="162" y="4"/>
                </a:lnTo>
                <a:lnTo>
                  <a:pt x="176" y="9"/>
                </a:lnTo>
                <a:lnTo>
                  <a:pt x="185" y="17"/>
                </a:lnTo>
                <a:lnTo>
                  <a:pt x="197" y="36"/>
                </a:lnTo>
                <a:lnTo>
                  <a:pt x="200" y="52"/>
                </a:lnTo>
                <a:lnTo>
                  <a:pt x="200" y="67"/>
                </a:lnTo>
                <a:lnTo>
                  <a:pt x="198" y="72"/>
                </a:lnTo>
                <a:lnTo>
                  <a:pt x="195" y="83"/>
                </a:lnTo>
                <a:lnTo>
                  <a:pt x="191" y="93"/>
                </a:lnTo>
                <a:lnTo>
                  <a:pt x="186" y="100"/>
                </a:lnTo>
                <a:lnTo>
                  <a:pt x="180" y="107"/>
                </a:lnTo>
                <a:lnTo>
                  <a:pt x="171" y="115"/>
                </a:lnTo>
                <a:lnTo>
                  <a:pt x="165" y="120"/>
                </a:lnTo>
                <a:lnTo>
                  <a:pt x="158" y="125"/>
                </a:lnTo>
                <a:lnTo>
                  <a:pt x="157" y="133"/>
                </a:lnTo>
                <a:lnTo>
                  <a:pt x="157" y="140"/>
                </a:lnTo>
                <a:lnTo>
                  <a:pt x="164" y="143"/>
                </a:lnTo>
                <a:lnTo>
                  <a:pt x="168" y="142"/>
                </a:lnTo>
                <a:lnTo>
                  <a:pt x="177" y="137"/>
                </a:lnTo>
                <a:lnTo>
                  <a:pt x="185" y="133"/>
                </a:lnTo>
                <a:lnTo>
                  <a:pt x="194" y="128"/>
                </a:lnTo>
                <a:lnTo>
                  <a:pt x="212" y="122"/>
                </a:lnTo>
                <a:lnTo>
                  <a:pt x="234" y="120"/>
                </a:lnTo>
                <a:lnTo>
                  <a:pt x="242" y="121"/>
                </a:lnTo>
                <a:lnTo>
                  <a:pt x="253" y="125"/>
                </a:lnTo>
                <a:lnTo>
                  <a:pt x="257" y="129"/>
                </a:lnTo>
                <a:lnTo>
                  <a:pt x="270" y="144"/>
                </a:lnTo>
                <a:lnTo>
                  <a:pt x="276" y="159"/>
                </a:lnTo>
                <a:lnTo>
                  <a:pt x="278" y="172"/>
                </a:lnTo>
                <a:lnTo>
                  <a:pt x="280" y="190"/>
                </a:lnTo>
                <a:lnTo>
                  <a:pt x="278" y="204"/>
                </a:lnTo>
                <a:lnTo>
                  <a:pt x="276" y="213"/>
                </a:lnTo>
                <a:lnTo>
                  <a:pt x="272" y="224"/>
                </a:lnTo>
                <a:lnTo>
                  <a:pt x="272" y="221"/>
                </a:lnTo>
                <a:lnTo>
                  <a:pt x="276" y="215"/>
                </a:lnTo>
                <a:lnTo>
                  <a:pt x="269" y="228"/>
                </a:lnTo>
                <a:lnTo>
                  <a:pt x="257" y="242"/>
                </a:lnTo>
                <a:lnTo>
                  <a:pt x="236" y="249"/>
                </a:lnTo>
                <a:lnTo>
                  <a:pt x="222" y="249"/>
                </a:lnTo>
                <a:lnTo>
                  <a:pt x="204" y="244"/>
                </a:lnTo>
                <a:lnTo>
                  <a:pt x="187" y="230"/>
                </a:lnTo>
                <a:lnTo>
                  <a:pt x="174" y="216"/>
                </a:lnTo>
                <a:lnTo>
                  <a:pt x="166" y="209"/>
                </a:lnTo>
                <a:lnTo>
                  <a:pt x="159" y="206"/>
                </a:lnTo>
                <a:lnTo>
                  <a:pt x="153" y="211"/>
                </a:lnTo>
                <a:lnTo>
                  <a:pt x="153" y="227"/>
                </a:lnTo>
                <a:lnTo>
                  <a:pt x="153" y="244"/>
                </a:lnTo>
                <a:lnTo>
                  <a:pt x="153" y="254"/>
                </a:lnTo>
                <a:lnTo>
                  <a:pt x="156" y="265"/>
                </a:lnTo>
                <a:lnTo>
                  <a:pt x="159" y="275"/>
                </a:lnTo>
                <a:lnTo>
                  <a:pt x="165" y="284"/>
                </a:lnTo>
                <a:lnTo>
                  <a:pt x="170" y="291"/>
                </a:lnTo>
                <a:lnTo>
                  <a:pt x="109" y="291"/>
                </a:lnTo>
              </a:path>
            </a:pathLst>
          </a:custGeom>
          <a:solidFill>
            <a:srgbClr val="262626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646363" y="4138613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6400800" y="4872038"/>
            <a:ext cx="12729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Kløver</a:t>
            </a:r>
            <a:endParaRPr dirty="0"/>
          </a:p>
        </p:txBody>
      </p:sp>
      <p:sp>
        <p:nvSpPr>
          <p:cNvPr id="109" name="Shape 109"/>
          <p:cNvSpPr txBox="1"/>
          <p:nvPr/>
        </p:nvSpPr>
        <p:spPr>
          <a:xfrm>
            <a:off x="2646363" y="4872038"/>
            <a:ext cx="1386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</a:t>
            </a:r>
            <a:r>
              <a:rPr lang="sv-S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32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rter</a:t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6400800" y="4138613"/>
            <a:ext cx="1125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Ruter</a:t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587500" y="5715000"/>
            <a:ext cx="431209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200" b="1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2130377" y="5715000"/>
            <a:ext cx="40716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2629255" y="5715000"/>
            <a:ext cx="464872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 sz="3200" b="1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3223428" y="5715000"/>
            <a:ext cx="318999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742260" y="5715000"/>
            <a:ext cx="38632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272313" y="5715000"/>
            <a:ext cx="39113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4771191" y="5715000"/>
            <a:ext cx="39113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270069" y="5715000"/>
            <a:ext cx="39113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5770535" y="5715000"/>
            <a:ext cx="39113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271001" y="5715000"/>
            <a:ext cx="39113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6771467" y="5715000"/>
            <a:ext cx="39113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7270346" y="5715000"/>
            <a:ext cx="39113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769225" y="5715000"/>
            <a:ext cx="391134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215340" y="5697550"/>
            <a:ext cx="1497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sv-SE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øyest</a:t>
            </a:r>
            <a:endParaRPr dirty="0"/>
          </a:p>
        </p:txBody>
      </p:sp>
      <p:sp>
        <p:nvSpPr>
          <p:cNvPr id="125" name="Shape 125"/>
          <p:cNvSpPr txBox="1"/>
          <p:nvPr/>
        </p:nvSpPr>
        <p:spPr>
          <a:xfrm>
            <a:off x="8367728" y="5724525"/>
            <a:ext cx="1372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</a:t>
            </a:r>
            <a:r>
              <a:rPr lang="sv-SE" sz="32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/>
          </a:p>
        </p:txBody>
      </p:sp>
      <p:grpSp>
        <p:nvGrpSpPr>
          <p:cNvPr id="126" name="Shape 126"/>
          <p:cNvGrpSpPr/>
          <p:nvPr/>
        </p:nvGrpSpPr>
        <p:grpSpPr>
          <a:xfrm>
            <a:off x="5770535" y="1221430"/>
            <a:ext cx="3790977" cy="2855642"/>
            <a:chOff x="6195248" y="881063"/>
            <a:chExt cx="3790977" cy="2855642"/>
          </a:xfrm>
        </p:grpSpPr>
        <p:pic>
          <p:nvPicPr>
            <p:cNvPr id="127" name="Shape 127" descr="Bord_juniorer.ep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8363" y="1357313"/>
              <a:ext cx="2162175" cy="1903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 txBox="1"/>
            <p:nvPr/>
          </p:nvSpPr>
          <p:spPr>
            <a:xfrm>
              <a:off x="7864475" y="881063"/>
              <a:ext cx="930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sv-SE" sz="2800" b="1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Nord</a:t>
              </a:r>
              <a:endParaRPr/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6195248" y="1757363"/>
              <a:ext cx="9108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sv-SE" sz="2800" b="1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sv-SE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sv-SE" sz="2800" b="1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endParaRPr dirty="0"/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7924800" y="3213485"/>
              <a:ext cx="87018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sv-SE" sz="2800" b="1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Syd</a:t>
              </a:r>
              <a:endParaRPr dirty="0"/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9295843" y="1789113"/>
              <a:ext cx="6903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sv-SE" sz="2800" b="1" u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Øst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81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>
                <a:latin typeface="Arial Black"/>
                <a:ea typeface="Arial Black"/>
                <a:cs typeface="Arial Black"/>
                <a:sym typeface="Arial Black"/>
              </a:rPr>
              <a:t>Hv</a:t>
            </a:r>
            <a:r>
              <a:rPr lang="sv-SE"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em vinner i Bridge?</a:t>
            </a:r>
            <a:endParaRPr sz="4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585788" y="1635003"/>
            <a:ext cx="4695825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 går ut på å vinne så mange </a:t>
            </a:r>
            <a:r>
              <a:rPr lang="sv-S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stikk som mulig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585788" y="2778003"/>
            <a:ext cx="44227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 smtClean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sv-S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stikk </a:t>
            </a:r>
            <a:r>
              <a:rPr lang="sv-SE" sz="2400" b="1" dirty="0">
                <a:latin typeface="Calibri"/>
                <a:ea typeface="Calibri"/>
                <a:cs typeface="Calibri"/>
                <a:sym typeface="Calibri"/>
              </a:rPr>
              <a:t>er når hver </a:t>
            </a:r>
            <a:r>
              <a:rPr lang="sv-SE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</a:t>
            </a:r>
            <a:r>
              <a:rPr lang="sv-SE" sz="2400" b="1" dirty="0">
                <a:latin typeface="Calibri"/>
                <a:ea typeface="Calibri"/>
                <a:cs typeface="Calibri"/>
                <a:sym typeface="Calibri"/>
              </a:rPr>
              <a:t>iller har spilt</a:t>
            </a:r>
            <a:r>
              <a:rPr lang="sv-SE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kort</a:t>
            </a:r>
            <a:r>
              <a:rPr lang="sv-SE" sz="24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92138" y="4418999"/>
            <a:ext cx="4416425" cy="822925"/>
          </a:xfrm>
          <a:prstGeom prst="roundRect">
            <a:avLst>
              <a:gd name="adj" fmla="val 16657"/>
            </a:avLst>
          </a:prstGeom>
          <a:solidFill>
            <a:srgbClr val="FCFEB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må følge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farge (= legge på den utspilte sorten)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du kan.</a:t>
            </a:r>
            <a:endParaRPr dirty="0"/>
          </a:p>
        </p:txBody>
      </p:sp>
      <p:sp>
        <p:nvSpPr>
          <p:cNvPr id="140" name="Shape 140"/>
          <p:cNvSpPr/>
          <p:nvPr/>
        </p:nvSpPr>
        <p:spPr>
          <a:xfrm>
            <a:off x="592138" y="4005064"/>
            <a:ext cx="952057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A600"/>
              </a:buClr>
              <a:buSzPts val="2000"/>
              <a:buFont typeface="Calibri"/>
              <a:buNone/>
            </a:pPr>
            <a:r>
              <a:rPr lang="sv-SE" sz="2000" b="1" dirty="0">
                <a:solidFill>
                  <a:srgbClr val="03A600"/>
                </a:solidFill>
                <a:latin typeface="Calibri"/>
                <a:ea typeface="Calibri"/>
                <a:cs typeface="Calibri"/>
                <a:sym typeface="Calibri"/>
              </a:rPr>
              <a:t>Regel 1</a:t>
            </a:r>
            <a:endParaRPr dirty="0"/>
          </a:p>
        </p:txBody>
      </p:sp>
      <p:sp>
        <p:nvSpPr>
          <p:cNvPr id="142" name="Shape 142"/>
          <p:cNvSpPr/>
          <p:nvPr/>
        </p:nvSpPr>
        <p:spPr>
          <a:xfrm>
            <a:off x="604838" y="5241925"/>
            <a:ext cx="1022589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A600"/>
              </a:buClr>
              <a:buSzPts val="2000"/>
              <a:buFont typeface="Calibri"/>
              <a:buNone/>
            </a:pPr>
            <a:r>
              <a:rPr lang="sv-SE" sz="2000" b="1" dirty="0">
                <a:solidFill>
                  <a:srgbClr val="03A600"/>
                </a:solidFill>
                <a:latin typeface="Calibri"/>
                <a:ea typeface="Calibri"/>
                <a:cs typeface="Calibri"/>
                <a:sym typeface="Calibri"/>
              </a:rPr>
              <a:t>Regel 2:</a:t>
            </a:r>
            <a:endParaRPr dirty="0"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1095" y="2993097"/>
            <a:ext cx="1056905" cy="1659021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9794" y="4490747"/>
            <a:ext cx="1063037" cy="1593253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000" y="3005847"/>
            <a:ext cx="1045435" cy="1644647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1262" y="1449000"/>
            <a:ext cx="1014629" cy="1596184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" name="Shape 141"/>
          <p:cNvSpPr/>
          <p:nvPr/>
        </p:nvSpPr>
        <p:spPr>
          <a:xfrm>
            <a:off x="587999" y="5634000"/>
            <a:ext cx="7029297" cy="512150"/>
          </a:xfrm>
          <a:prstGeom prst="roundRect">
            <a:avLst>
              <a:gd name="adj" fmla="val 16657"/>
            </a:avLst>
          </a:prstGeom>
          <a:solidFill>
            <a:srgbClr val="FCFEB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høyeste kortet i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utspilt fargen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vinner stikket.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Nå kan vi begynne å spille</a:t>
            </a:r>
            <a:endParaRPr sz="44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00" y="1809001"/>
            <a:ext cx="3886261" cy="35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000" y="1674000"/>
            <a:ext cx="3830192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416496" y="2132856"/>
            <a:ext cx="1755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Motspiller (utspiller)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468000" y="4509160"/>
            <a:ext cx="1755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Motspiller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513000" y="2034000"/>
            <a:ext cx="1351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sv-SE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lindmann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633000" y="4284000"/>
            <a:ext cx="1215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Spillefører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Shape 158"/>
          <p:cNvGrpSpPr/>
          <p:nvPr/>
        </p:nvGrpSpPr>
        <p:grpSpPr>
          <a:xfrm>
            <a:off x="7068000" y="4779000"/>
            <a:ext cx="1530000" cy="855000"/>
            <a:chOff x="7068000" y="4779000"/>
            <a:chExt cx="1530000" cy="855000"/>
          </a:xfrm>
        </p:grpSpPr>
        <p:sp>
          <p:nvSpPr>
            <p:cNvPr id="159" name="Shape 159"/>
            <p:cNvSpPr txBox="1"/>
            <p:nvPr/>
          </p:nvSpPr>
          <p:spPr>
            <a:xfrm>
              <a:off x="7248000" y="4914000"/>
              <a:ext cx="1080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 </a:t>
              </a:r>
              <a:r>
                <a:rPr lang="sv-SE" sz="16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hjerter </a:t>
              </a:r>
              <a:endParaRPr dirty="0"/>
            </a:p>
            <a:p>
              <a:pPr marL="0" marR="0" lvl="0" indent="0" algn="ctr" rtl="0">
                <a:spcBef>
                  <a:spcPts val="320"/>
                </a:spcBef>
                <a:spcAft>
                  <a:spcPts val="0"/>
                </a:spcAft>
                <a:buNone/>
              </a:pPr>
              <a:r>
                <a:rPr lang="sv-SE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knekt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068000" y="4779000"/>
              <a:ext cx="1530000" cy="855000"/>
            </a:xfrm>
            <a:prstGeom prst="wedgeEllipseCallout">
              <a:avLst>
                <a:gd name="adj1" fmla="val -72060"/>
                <a:gd name="adj2" fmla="val -113199"/>
              </a:avLst>
            </a:prstGeom>
            <a:noFill/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63550" y="1146894"/>
            <a:ext cx="3752850" cy="769938"/>
          </a:xfrm>
          <a:prstGeom prst="roundRect">
            <a:avLst>
              <a:gd name="adj" fmla="val 16657"/>
            </a:avLst>
          </a:prstGeom>
          <a:solidFill>
            <a:srgbClr val="FCFEB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som vinner stikket,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spiller ut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stikk.</a:t>
            </a:r>
            <a:endParaRPr dirty="0"/>
          </a:p>
        </p:txBody>
      </p:sp>
      <p:sp>
        <p:nvSpPr>
          <p:cNvPr id="166" name="Shape 166"/>
          <p:cNvSpPr/>
          <p:nvPr/>
        </p:nvSpPr>
        <p:spPr>
          <a:xfrm>
            <a:off x="463550" y="700913"/>
            <a:ext cx="1022589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A600"/>
              </a:buClr>
              <a:buSzPts val="2000"/>
              <a:buFont typeface="Calibri"/>
              <a:buNone/>
            </a:pPr>
            <a:r>
              <a:rPr lang="sv-SE" sz="2000" b="1">
                <a:solidFill>
                  <a:srgbClr val="03A600"/>
                </a:solidFill>
                <a:latin typeface="Calibri"/>
                <a:ea typeface="Calibri"/>
                <a:cs typeface="Calibri"/>
                <a:sym typeface="Calibri"/>
              </a:rPr>
              <a:t>Regel 3: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498000" y="2009713"/>
            <a:ext cx="4695825" cy="8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du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ikke har noen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 i den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fargen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spilles, kan du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 </a:t>
            </a:r>
            <a:r>
              <a:rPr lang="sv-S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valgfritt kort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68" name="Shape 168"/>
          <p:cNvSpPr txBox="1"/>
          <p:nvPr/>
        </p:nvSpPr>
        <p:spPr>
          <a:xfrm>
            <a:off x="498000" y="3258492"/>
            <a:ext cx="5281613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Tenk på </a:t>
            </a:r>
            <a:r>
              <a:rPr lang="sv-SE" sz="2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sv-SE" sz="24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om din makker vinner stikket, vinner du også det!</a:t>
            </a:r>
            <a:endParaRPr dirty="0"/>
          </a:p>
        </p:txBody>
      </p:sp>
      <p:sp>
        <p:nvSpPr>
          <p:cNvPr id="169" name="Shape 169"/>
          <p:cNvSpPr txBox="1"/>
          <p:nvPr/>
        </p:nvSpPr>
        <p:spPr>
          <a:xfrm>
            <a:off x="3828000" y="5724000"/>
            <a:ext cx="1935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Vunnet stikk</a:t>
            </a:r>
            <a:endParaRPr sz="2400" b="1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63000" y="5724000"/>
            <a:ext cx="1935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 smtClean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Tapt </a:t>
            </a:r>
            <a:r>
              <a:rPr lang="sv-S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stikk</a:t>
            </a:r>
            <a:endParaRPr sz="2400" b="1" dirty="0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3000" y="2271954"/>
            <a:ext cx="1223373" cy="1904653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3000" y="3654000"/>
            <a:ext cx="1208721" cy="18900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8416953" y="2281499"/>
            <a:ext cx="1216047" cy="1882675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3001" y="774000"/>
            <a:ext cx="1230698" cy="1882675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75" name="Shape 175"/>
          <p:cNvGrpSpPr/>
          <p:nvPr/>
        </p:nvGrpSpPr>
        <p:grpSpPr>
          <a:xfrm>
            <a:off x="1308001" y="4219913"/>
            <a:ext cx="3628343" cy="1513343"/>
            <a:chOff x="1308001" y="4075657"/>
            <a:chExt cx="3628343" cy="1513343"/>
          </a:xfrm>
        </p:grpSpPr>
        <p:pic>
          <p:nvPicPr>
            <p:cNvPr id="176" name="Shape 17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>
              <a:off x="1519140" y="4286796"/>
              <a:ext cx="1091064" cy="1513343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7" name="Shape 17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043726" y="4075657"/>
              <a:ext cx="1091064" cy="1513343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8" name="Shape 17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>
              <a:off x="2762484" y="4286796"/>
              <a:ext cx="1091064" cy="1513343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9" name="Shape 17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72899" y="4075657"/>
              <a:ext cx="1091064" cy="1513343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80" name="Shape 18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45280" y="4075657"/>
              <a:ext cx="1091064" cy="1513343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cxnSp>
        <p:nvCxnSpPr>
          <p:cNvPr id="181" name="Shape 181"/>
          <p:cNvCxnSpPr/>
          <p:nvPr/>
        </p:nvCxnSpPr>
        <p:spPr>
          <a:xfrm rot="10800000" flipH="1">
            <a:off x="1218000" y="5229000"/>
            <a:ext cx="450000" cy="5850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2" name="Shape 182"/>
          <p:cNvCxnSpPr/>
          <p:nvPr/>
        </p:nvCxnSpPr>
        <p:spPr>
          <a:xfrm rot="10800000">
            <a:off x="4413000" y="5274000"/>
            <a:ext cx="382500" cy="5400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Protokoll</a:t>
            </a:r>
            <a:endParaRPr sz="44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73000" y="1764000"/>
            <a:ext cx="368305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184</Words>
  <Application>Microsoft Office PowerPoint</Application>
  <PresentationFormat>A4 (210 x 297 mm)</PresentationFormat>
  <Paragraphs>52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Calibri</vt:lpstr>
      <vt:lpstr>Overlock</vt:lpstr>
      <vt:lpstr>Times New Roman</vt:lpstr>
      <vt:lpstr>Arial Black</vt:lpstr>
      <vt:lpstr>Noto Sans Symbols</vt:lpstr>
      <vt:lpstr>Arial</vt:lpstr>
      <vt:lpstr>Office-tema</vt:lpstr>
      <vt:lpstr>PowerPoint-presentasjon</vt:lpstr>
      <vt:lpstr>Grunnprinsippene i Bridge</vt:lpstr>
      <vt:lpstr>Hvem vinner i Bridge?</vt:lpstr>
      <vt:lpstr>Nå kan vi begynne å spille</vt:lpstr>
      <vt:lpstr>PowerPoint-presentasjon</vt:lpstr>
      <vt:lpstr>Protokoll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Marianne Harding</cp:lastModifiedBy>
  <cp:revision>9</cp:revision>
  <dcterms:modified xsi:type="dcterms:W3CDTF">2018-08-16T11:28:03Z</dcterms:modified>
</cp:coreProperties>
</file>